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88"/>
  </p:notesMasterIdLst>
  <p:handoutMasterIdLst>
    <p:handoutMasterId r:id="rId89"/>
  </p:handoutMasterIdLst>
  <p:sldIdLst>
    <p:sldId id="269" r:id="rId2"/>
    <p:sldId id="1514" r:id="rId3"/>
    <p:sldId id="279" r:id="rId4"/>
    <p:sldId id="1410" r:id="rId5"/>
    <p:sldId id="1411" r:id="rId6"/>
    <p:sldId id="1412" r:id="rId7"/>
    <p:sldId id="1413" r:id="rId8"/>
    <p:sldId id="1414" r:id="rId9"/>
    <p:sldId id="1415" r:id="rId10"/>
    <p:sldId id="1416" r:id="rId11"/>
    <p:sldId id="1417" r:id="rId12"/>
    <p:sldId id="1519" r:id="rId13"/>
    <p:sldId id="1525" r:id="rId14"/>
    <p:sldId id="1526" r:id="rId15"/>
    <p:sldId id="1531" r:id="rId16"/>
    <p:sldId id="1527" r:id="rId17"/>
    <p:sldId id="1528" r:id="rId18"/>
    <p:sldId id="1529" r:id="rId19"/>
    <p:sldId id="1530" r:id="rId20"/>
    <p:sldId id="1534" r:id="rId21"/>
    <p:sldId id="1538" r:id="rId22"/>
    <p:sldId id="1535" r:id="rId23"/>
    <p:sldId id="1536" r:id="rId24"/>
    <p:sldId id="1537" r:id="rId25"/>
    <p:sldId id="260" r:id="rId26"/>
    <p:sldId id="1409" r:id="rId27"/>
    <p:sldId id="1284" r:id="rId28"/>
    <p:sldId id="1524" r:id="rId29"/>
    <p:sldId id="1055" r:id="rId30"/>
    <p:sldId id="1054" r:id="rId31"/>
    <p:sldId id="1053" r:id="rId32"/>
    <p:sldId id="1539" r:id="rId33"/>
    <p:sldId id="1540" r:id="rId34"/>
    <p:sldId id="1541" r:id="rId35"/>
    <p:sldId id="1542" r:id="rId36"/>
    <p:sldId id="1543" r:id="rId37"/>
    <p:sldId id="1402" r:id="rId38"/>
    <p:sldId id="1520" r:id="rId39"/>
    <p:sldId id="1423" r:id="rId40"/>
    <p:sldId id="1425" r:id="rId41"/>
    <p:sldId id="1426" r:id="rId42"/>
    <p:sldId id="1427" r:id="rId43"/>
    <p:sldId id="1428" r:id="rId44"/>
    <p:sldId id="1429" r:id="rId45"/>
    <p:sldId id="1430" r:id="rId46"/>
    <p:sldId id="1431" r:id="rId47"/>
    <p:sldId id="1432" r:id="rId48"/>
    <p:sldId id="1433" r:id="rId49"/>
    <p:sldId id="1434" r:id="rId50"/>
    <p:sldId id="1435" r:id="rId51"/>
    <p:sldId id="1437" r:id="rId52"/>
    <p:sldId id="1438" r:id="rId53"/>
    <p:sldId id="1424" r:id="rId54"/>
    <p:sldId id="1441" r:id="rId55"/>
    <p:sldId id="1442" r:id="rId56"/>
    <p:sldId id="1443" r:id="rId57"/>
    <p:sldId id="1444" r:id="rId58"/>
    <p:sldId id="1445" r:id="rId59"/>
    <p:sldId id="1446" r:id="rId60"/>
    <p:sldId id="1447" r:id="rId61"/>
    <p:sldId id="1449" r:id="rId62"/>
    <p:sldId id="1450" r:id="rId63"/>
    <p:sldId id="1453" r:id="rId64"/>
    <p:sldId id="1454" r:id="rId65"/>
    <p:sldId id="1455" r:id="rId66"/>
    <p:sldId id="1456" r:id="rId67"/>
    <p:sldId id="1457" r:id="rId68"/>
    <p:sldId id="1521" r:id="rId69"/>
    <p:sldId id="1463" r:id="rId70"/>
    <p:sldId id="1466" r:id="rId71"/>
    <p:sldId id="1467" r:id="rId72"/>
    <p:sldId id="1478" r:id="rId73"/>
    <p:sldId id="1479" r:id="rId74"/>
    <p:sldId id="1482" r:id="rId75"/>
    <p:sldId id="1522" r:id="rId76"/>
    <p:sldId id="1485" r:id="rId77"/>
    <p:sldId id="1486" r:id="rId78"/>
    <p:sldId id="1487" r:id="rId79"/>
    <p:sldId id="1488" r:id="rId80"/>
    <p:sldId id="1489" r:id="rId81"/>
    <p:sldId id="1490" r:id="rId82"/>
    <p:sldId id="1491" r:id="rId83"/>
    <p:sldId id="1492" r:id="rId84"/>
    <p:sldId id="1544" r:id="rId85"/>
    <p:sldId id="1493" r:id="rId86"/>
    <p:sldId id="1406" r:id="rId87"/>
  </p:sldIdLst>
  <p:sldSz cx="12192000" cy="6858000"/>
  <p:notesSz cx="6858000" cy="9144000"/>
  <p:custDataLst>
    <p:tags r:id="rId9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5F110940-1729-438E-A0C2-A953764DD24B}">
          <p14:sldIdLst>
            <p14:sldId id="269"/>
            <p14:sldId id="1514"/>
            <p14:sldId id="279"/>
            <p14:sldId id="1410"/>
            <p14:sldId id="1411"/>
            <p14:sldId id="1412"/>
            <p14:sldId id="1413"/>
            <p14:sldId id="1414"/>
            <p14:sldId id="1415"/>
            <p14:sldId id="1416"/>
            <p14:sldId id="1417"/>
            <p14:sldId id="1519"/>
            <p14:sldId id="1525"/>
            <p14:sldId id="1526"/>
            <p14:sldId id="1531"/>
            <p14:sldId id="1527"/>
            <p14:sldId id="1528"/>
            <p14:sldId id="1529"/>
            <p14:sldId id="1530"/>
            <p14:sldId id="1534"/>
            <p14:sldId id="1538"/>
            <p14:sldId id="1535"/>
            <p14:sldId id="1536"/>
            <p14:sldId id="1537"/>
            <p14:sldId id="260"/>
            <p14:sldId id="1409"/>
            <p14:sldId id="1284"/>
            <p14:sldId id="1524"/>
            <p14:sldId id="1055"/>
            <p14:sldId id="1054"/>
            <p14:sldId id="1053"/>
            <p14:sldId id="1539"/>
            <p14:sldId id="1540"/>
            <p14:sldId id="1541"/>
            <p14:sldId id="1542"/>
            <p14:sldId id="1543"/>
            <p14:sldId id="1402"/>
            <p14:sldId id="1520"/>
            <p14:sldId id="1423"/>
            <p14:sldId id="1425"/>
            <p14:sldId id="1426"/>
            <p14:sldId id="1427"/>
            <p14:sldId id="1428"/>
            <p14:sldId id="1429"/>
            <p14:sldId id="1430"/>
            <p14:sldId id="1431"/>
            <p14:sldId id="1432"/>
            <p14:sldId id="1433"/>
            <p14:sldId id="1434"/>
            <p14:sldId id="1435"/>
            <p14:sldId id="1437"/>
            <p14:sldId id="1438"/>
            <p14:sldId id="1424"/>
            <p14:sldId id="1441"/>
            <p14:sldId id="1442"/>
            <p14:sldId id="1443"/>
            <p14:sldId id="1444"/>
            <p14:sldId id="1445"/>
            <p14:sldId id="1446"/>
            <p14:sldId id="1447"/>
            <p14:sldId id="1449"/>
            <p14:sldId id="1450"/>
            <p14:sldId id="1453"/>
            <p14:sldId id="1454"/>
            <p14:sldId id="1455"/>
            <p14:sldId id="1456"/>
            <p14:sldId id="1457"/>
            <p14:sldId id="1521"/>
            <p14:sldId id="1463"/>
            <p14:sldId id="1466"/>
            <p14:sldId id="1467"/>
            <p14:sldId id="1478"/>
            <p14:sldId id="1479"/>
            <p14:sldId id="1482"/>
            <p14:sldId id="1522"/>
            <p14:sldId id="1485"/>
            <p14:sldId id="1486"/>
            <p14:sldId id="1487"/>
            <p14:sldId id="1488"/>
            <p14:sldId id="1489"/>
            <p14:sldId id="1490"/>
            <p14:sldId id="1491"/>
            <p14:sldId id="1492"/>
            <p14:sldId id="1544"/>
            <p14:sldId id="1493"/>
            <p14:sldId id="1406"/>
          </p14:sldIdLst>
        </p14:section>
        <p14:section name="默认节" id="{29A64290-3EBE-499D-964C-D7306BE752AD}">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307E"/>
    <a:srgbClr val="FAF4FF"/>
    <a:srgbClr val="B348FF"/>
    <a:srgbClr val="E7D1E7"/>
    <a:srgbClr val="F4D0FF"/>
    <a:srgbClr val="D9A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52" autoAdjust="0"/>
    <p:restoredTop sz="85616" autoAdjust="0"/>
  </p:normalViewPr>
  <p:slideViewPr>
    <p:cSldViewPr snapToGrid="0" snapToObjects="1">
      <p:cViewPr>
        <p:scale>
          <a:sx n="121" d="100"/>
          <a:sy n="121" d="100"/>
        </p:scale>
        <p:origin x="64" y="-368"/>
      </p:cViewPr>
      <p:guideLst/>
    </p:cSldViewPr>
  </p:slideViewPr>
  <p:outlineViewPr>
    <p:cViewPr>
      <p:scale>
        <a:sx n="33" d="100"/>
        <a:sy n="33" d="100"/>
      </p:scale>
      <p:origin x="0" y="-54584"/>
    </p:cViewPr>
  </p:outlineViewPr>
  <p:notesTextViewPr>
    <p:cViewPr>
      <p:scale>
        <a:sx n="1" d="1"/>
        <a:sy n="1" d="1"/>
      </p:scale>
      <p:origin x="0" y="0"/>
    </p:cViewPr>
  </p:notesTextViewPr>
  <p:sorterViewPr>
    <p:cViewPr>
      <p:scale>
        <a:sx n="110" d="100"/>
        <a:sy n="110" d="100"/>
      </p:scale>
      <p:origin x="0" y="0"/>
    </p:cViewPr>
  </p:sorter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gs" Target="tags/tag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93ACB44-B558-CB41-A8AA-FF9BB3BC7B7C}" type="datetimeFigureOut">
              <a:rPr kumimoji="1" lang="zh-CN" altLang="en-US" smtClean="0"/>
              <a:t>2025/6/23</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69D672-5196-084C-885A-9C55CB94CE91}" type="slidenum">
              <a:rPr kumimoji="1" lang="zh-CN" altLang="en-US" smtClean="0"/>
              <a:t>‹#›</a:t>
            </a:fld>
            <a:endParaRPr kumimoji="1"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5E8472-67E5-DE40-B53F-0C0FEA434AA0}" type="datetimeFigureOut">
              <a:rPr kumimoji="1" lang="zh-CN" altLang="en-US" smtClean="0"/>
              <a:t>2025/6/23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0B8802-914A-7C41-BC77-CC54DEE99EEF}"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baike.baidu.com/item/%E6%AD%A3%E4%BA%A4%E7%9B%B8%E7%A7%BB%E9%94%AE%E6%8E%A7/4009349"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baike.baidu.com/item/%E6%95%B0%E5%AD%97%E8%B0%83%E5%88%B6/7771412"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www.choseal.net.cn/news/169.html"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baike.baidu.com/item/%E6%8F%92%E5%A4%B4/10343171" TargetMode="External"/><Relationship Id="rId13" Type="http://schemas.openxmlformats.org/officeDocument/2006/relationships/hyperlink" Target="https://baike.baidu.com/item/%E7%BE%8E%E5%9B%BD%E7%94%B5%E5%AD%90%E5%B7%A5%E4%B8%9A%E5%8D%8F%E4%BC%9A/3931871" TargetMode="External"/><Relationship Id="rId3" Type="http://schemas.openxmlformats.org/officeDocument/2006/relationships/hyperlink" Target="https://baike.baidu.com/item/%E5%8F%8C%E7%BB%9E%E7%BA%BF/487416" TargetMode="External"/><Relationship Id="rId7" Type="http://schemas.openxmlformats.org/officeDocument/2006/relationships/hyperlink" Target="https://baike.baidu.com/item/%E4%BF%A1%E6%81%AF%E6%8F%92%E5%BA%A7/5902530" TargetMode="External"/><Relationship Id="rId12" Type="http://schemas.openxmlformats.org/officeDocument/2006/relationships/hyperlink" Target="https://baike.baidu.com/item/%E8%AE%A1%E7%AE%97%E6%9C%BA%E7%BD%91%E7%BB%9C/18763"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baike.baidu.com/item/%E5%B8%83%E7%BA%BF%E7%B3%BB%E7%BB%9F/1024733" TargetMode="External"/><Relationship Id="rId11" Type="http://schemas.openxmlformats.org/officeDocument/2006/relationships/hyperlink" Target="https://baike.baidu.com/item/%E7%94%B5%E4%BF%A1%E7%BD%91%E7%BB%9C/5122869" TargetMode="External"/><Relationship Id="rId5" Type="http://schemas.openxmlformats.org/officeDocument/2006/relationships/hyperlink" Target="https://baike.baidu.com/item/%E5%B1%8F%E8%94%BD%E5%8F%8C%E7%BB%9E%E7%BA%BF/8634072" TargetMode="External"/><Relationship Id="rId10" Type="http://schemas.openxmlformats.org/officeDocument/2006/relationships/hyperlink" Target="https://baike.baidu.com/item/FCC/2146" TargetMode="External"/><Relationship Id="rId4" Type="http://schemas.openxmlformats.org/officeDocument/2006/relationships/hyperlink" Target="https://baike.baidu.com/item/%E4%BB%A5%E5%A4%AA%E7%BD%91/99684" TargetMode="External"/><Relationship Id="rId9" Type="http://schemas.openxmlformats.org/officeDocument/2006/relationships/hyperlink" Target="https://baike.baidu.com/item/%E6%8F%92%E5%BA%A7/5342096" TargetMode="External"/><Relationship Id="rId14" Type="http://schemas.openxmlformats.org/officeDocument/2006/relationships/hyperlink" Target="https://baike.baidu.com/item/%E9%80%9A%E4%BF%A1%E6%8E%A5%E5%8F%A3"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baike.baidu.com/item/%E4%BC%A0%E8%BE%93%E4%BB%8B%E8%B4%A8"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baike.baidu.com/item/%E5%8D%8A%E5%8F%8C%E5%B7%A5%E4%BC%A0%E8%BE%93"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DTE</a:t>
            </a:r>
            <a:r>
              <a:rPr lang="zh-CN" altLang="en-US" dirty="0"/>
              <a:t>： </a:t>
            </a:r>
            <a:endParaRPr lang="en-US" altLang="zh-CN" dirty="0"/>
          </a:p>
          <a:p>
            <a:r>
              <a:rPr lang="en-US" altLang="zh-CN" dirty="0"/>
              <a:t>DCE</a:t>
            </a:r>
            <a:r>
              <a:rPr lang="zh-CN" altLang="en-US" dirty="0"/>
              <a:t>： </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5</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17</a:t>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19</a:t>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Arial" panose="020B0604020202020204" pitchFamily="34" charset="0"/>
                <a:ea typeface="黑体" panose="02010609060101010101" pitchFamily="49" charset="-122"/>
              </a:rPr>
              <a:t>在通信科学建立初期，对信息并没有公认的定义。到</a:t>
            </a:r>
            <a:r>
              <a:rPr lang="en-US" altLang="zh-CN" sz="1200" dirty="0">
                <a:latin typeface="Arial" panose="020B0604020202020204" pitchFamily="34" charset="0"/>
                <a:ea typeface="黑体" panose="02010609060101010101" pitchFamily="49" charset="-122"/>
              </a:rPr>
              <a:t>1975</a:t>
            </a:r>
            <a:r>
              <a:rPr lang="zh-CN" altLang="en-US" sz="1200" dirty="0">
                <a:latin typeface="Arial" panose="020B0604020202020204" pitchFamily="34" charset="0"/>
                <a:ea typeface="黑体" panose="02010609060101010101" pitchFamily="49" charset="-122"/>
              </a:rPr>
              <a:t>年才有人对信息的定义做过统计，共有</a:t>
            </a:r>
            <a:r>
              <a:rPr lang="en-US" altLang="zh-CN" sz="1200" dirty="0">
                <a:latin typeface="Arial" panose="020B0604020202020204" pitchFamily="34" charset="0"/>
                <a:ea typeface="黑体" panose="02010609060101010101" pitchFamily="49" charset="-122"/>
              </a:rPr>
              <a:t>39</a:t>
            </a:r>
            <a:r>
              <a:rPr lang="zh-CN" altLang="en-US" sz="1200" dirty="0">
                <a:latin typeface="Arial" panose="020B0604020202020204" pitchFamily="34" charset="0"/>
                <a:ea typeface="黑体" panose="02010609060101010101" pitchFamily="49" charset="-122"/>
              </a:rPr>
              <a:t>种。</a:t>
            </a: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22</a:t>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Arial" panose="020B0604020202020204" pitchFamily="34" charset="0"/>
                <a:ea typeface="黑体" panose="02010609060101010101" pitchFamily="49" charset="-122"/>
              </a:rPr>
              <a:t>在通信科学建立初期，对信息并没有公认的定义。到</a:t>
            </a:r>
            <a:r>
              <a:rPr lang="en-US" altLang="zh-CN" sz="1200" dirty="0">
                <a:latin typeface="Arial" panose="020B0604020202020204" pitchFamily="34" charset="0"/>
                <a:ea typeface="黑体" panose="02010609060101010101" pitchFamily="49" charset="-122"/>
              </a:rPr>
              <a:t>1975</a:t>
            </a:r>
            <a:r>
              <a:rPr lang="zh-CN" altLang="en-US" sz="1200" dirty="0">
                <a:latin typeface="Arial" panose="020B0604020202020204" pitchFamily="34" charset="0"/>
                <a:ea typeface="黑体" panose="02010609060101010101" pitchFamily="49" charset="-122"/>
              </a:rPr>
              <a:t>年才有人对信息的定义做过统计，共有</a:t>
            </a:r>
            <a:r>
              <a:rPr lang="en-US" altLang="zh-CN" sz="1200" dirty="0">
                <a:latin typeface="Arial" panose="020B0604020202020204" pitchFamily="34" charset="0"/>
                <a:ea typeface="黑体" panose="02010609060101010101" pitchFamily="49" charset="-122"/>
              </a:rPr>
              <a:t>39</a:t>
            </a:r>
            <a:r>
              <a:rPr lang="zh-CN" altLang="en-US" sz="1200" dirty="0">
                <a:latin typeface="Arial" panose="020B0604020202020204" pitchFamily="34" charset="0"/>
                <a:ea typeface="黑体" panose="02010609060101010101" pitchFamily="49" charset="-122"/>
              </a:rPr>
              <a:t>种。</a:t>
            </a: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23</a:t>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Arial" panose="020B0604020202020204" pitchFamily="34" charset="0"/>
                <a:ea typeface="黑体" panose="02010609060101010101" pitchFamily="49" charset="-122"/>
              </a:rPr>
              <a:t>在通信科学建立初期，对信息并没有公认的定义。到</a:t>
            </a:r>
            <a:r>
              <a:rPr lang="en-US" altLang="zh-CN" sz="1200" dirty="0">
                <a:latin typeface="Arial" panose="020B0604020202020204" pitchFamily="34" charset="0"/>
                <a:ea typeface="黑体" panose="02010609060101010101" pitchFamily="49" charset="-122"/>
              </a:rPr>
              <a:t>1975</a:t>
            </a:r>
            <a:r>
              <a:rPr lang="zh-CN" altLang="en-US" sz="1200" dirty="0">
                <a:latin typeface="Arial" panose="020B0604020202020204" pitchFamily="34" charset="0"/>
                <a:ea typeface="黑体" panose="02010609060101010101" pitchFamily="49" charset="-122"/>
              </a:rPr>
              <a:t>年才有人对信息的定义做过统计，共有</a:t>
            </a:r>
            <a:r>
              <a:rPr lang="en-US" altLang="zh-CN" sz="1200" dirty="0">
                <a:latin typeface="Arial" panose="020B0604020202020204" pitchFamily="34" charset="0"/>
                <a:ea typeface="黑体" panose="02010609060101010101" pitchFamily="49" charset="-122"/>
              </a:rPr>
              <a:t>39</a:t>
            </a:r>
            <a:r>
              <a:rPr lang="zh-CN" altLang="en-US" sz="1200" dirty="0">
                <a:latin typeface="Arial" panose="020B0604020202020204" pitchFamily="34" charset="0"/>
                <a:ea typeface="黑体" panose="02010609060101010101" pitchFamily="49" charset="-122"/>
              </a:rPr>
              <a:t>种。</a:t>
            </a: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24</a:t>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sz="3600" dirty="0">
                <a:solidFill>
                  <a:srgbClr val="FF0000"/>
                </a:solidFill>
                <a:latin typeface="黑体" panose="02010609060101010101" pitchFamily="49" charset="-122"/>
                <a:ea typeface="黑体" panose="02010609060101010101" pitchFamily="49" charset="-122"/>
              </a:rPr>
              <a:t>数据通信</a:t>
            </a:r>
            <a:r>
              <a:rPr lang="zh-CN" altLang="en-US" sz="3600" dirty="0">
                <a:latin typeface="黑体" panose="02010609060101010101" pitchFamily="49" charset="-122"/>
                <a:ea typeface="黑体" panose="02010609060101010101" pitchFamily="49" charset="-122"/>
              </a:rPr>
              <a:t>  指由源点产生的数据流，按照一定的通信协议，在信道中传送到终点的过程。主要是</a:t>
            </a:r>
            <a:r>
              <a:rPr lang="zh-CN" altLang="en-US" sz="3600" dirty="0">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人</a:t>
            </a:r>
            <a:r>
              <a:rPr lang="en-US" altLang="zh-CN" sz="3600" dirty="0">
                <a:latin typeface="黑体" panose="02010609060101010101" pitchFamily="49" charset="-122"/>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机</a:t>
            </a:r>
            <a:r>
              <a:rPr lang="zh-CN" altLang="en-US" sz="3600" dirty="0">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或</a:t>
            </a:r>
            <a:r>
              <a:rPr lang="zh-CN" altLang="en-US" sz="3600" dirty="0">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机</a:t>
            </a:r>
            <a:r>
              <a:rPr lang="en-US" altLang="zh-CN" sz="3600" dirty="0">
                <a:latin typeface="黑体" panose="02010609060101010101" pitchFamily="49" charset="-122"/>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机</a:t>
            </a:r>
            <a:r>
              <a:rPr lang="zh-CN" altLang="en-US" sz="3600" dirty="0">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通信。</a:t>
            </a:r>
          </a:p>
          <a:p>
            <a:pPr eaLnBrk="1" hangingPunct="1"/>
            <a:r>
              <a:rPr lang="zh-CN" altLang="en-US" sz="3600" dirty="0">
                <a:latin typeface="黑体" panose="02010609060101010101" pitchFamily="49" charset="-122"/>
                <a:ea typeface="黑体" panose="02010609060101010101" pitchFamily="49" charset="-122"/>
              </a:rPr>
              <a:t>数据通信以数据传输</a:t>
            </a:r>
            <a:r>
              <a:rPr lang="zh-CN" altLang="zh-CN" sz="3600" dirty="0">
                <a:latin typeface="黑体" panose="02010609060101010101" pitchFamily="49" charset="-122"/>
                <a:ea typeface="黑体" panose="02010609060101010101" pitchFamily="49" charset="-122"/>
              </a:rPr>
              <a:t>为基础</a:t>
            </a:r>
            <a:r>
              <a:rPr lang="zh-CN" altLang="en-US" sz="3600" dirty="0">
                <a:latin typeface="黑体" panose="02010609060101010101" pitchFamily="49" charset="-122"/>
                <a:ea typeface="黑体" panose="02010609060101010101" pitchFamily="49" charset="-122"/>
              </a:rPr>
              <a:t>，包括数据传输和数据交换，以及传输前后的数据处理。</a:t>
            </a:r>
            <a:endParaRPr lang="en-US" altLang="zh-CN" sz="3600" dirty="0">
              <a:latin typeface="黑体" panose="02010609060101010101" pitchFamily="49" charset="-122"/>
              <a:ea typeface="黑体" panose="02010609060101010101" pitchFamily="49" charset="-122"/>
            </a:endParaRPr>
          </a:p>
          <a:p>
            <a:pPr eaLnBrk="1" hangingPunct="1"/>
            <a:r>
              <a:rPr lang="zh-CN" altLang="en-US" sz="3600" dirty="0">
                <a:latin typeface="黑体" panose="02010609060101010101" pitchFamily="49" charset="-122"/>
                <a:ea typeface="黑体" panose="02010609060101010101" pitchFamily="49" charset="-122"/>
              </a:rPr>
              <a:t>数据通信离不开计算机，因此常把数据通信与计算机通信这两名词混用。</a:t>
            </a:r>
            <a:endParaRPr lang="en-US" altLang="zh-CN" sz="3600" dirty="0">
              <a:latin typeface="黑体" panose="02010609060101010101" pitchFamily="49" charset="-122"/>
              <a:ea typeface="黑体" panose="02010609060101010101" pitchFamily="49" charset="-122"/>
            </a:endParaRPr>
          </a:p>
          <a:p>
            <a:pPr eaLnBrk="1" hangingPunct="1">
              <a:lnSpc>
                <a:spcPts val="3000"/>
              </a:lnSpc>
            </a:pPr>
            <a:endParaRPr lang="en-US" altLang="zh-CN" sz="1400" dirty="0">
              <a:solidFill>
                <a:srgbClr val="0339D3"/>
              </a:solidFill>
              <a:ea typeface="黑体" panose="02010609060101010101" pitchFamily="49" charset="-122"/>
            </a:endParaRPr>
          </a:p>
          <a:p>
            <a:pPr eaLnBrk="1" hangingPunct="1">
              <a:lnSpc>
                <a:spcPts val="3000"/>
              </a:lnSpc>
            </a:pPr>
            <a:endParaRPr lang="en-US" altLang="zh-CN" sz="1400" dirty="0">
              <a:solidFill>
                <a:srgbClr val="0339D3"/>
              </a:solidFill>
              <a:ea typeface="黑体" panose="02010609060101010101" pitchFamily="49" charset="-122"/>
            </a:endParaRPr>
          </a:p>
          <a:p>
            <a:pPr eaLnBrk="1" hangingPunct="1">
              <a:lnSpc>
                <a:spcPts val="3000"/>
              </a:lnSpc>
            </a:pPr>
            <a:r>
              <a:rPr lang="zh-CN" altLang="en-US" sz="1400" dirty="0">
                <a:solidFill>
                  <a:srgbClr val="0339D3"/>
                </a:solidFill>
                <a:ea typeface="黑体" panose="02010609060101010101" pitchFamily="49" charset="-122"/>
              </a:rPr>
              <a:t>源系统</a:t>
            </a:r>
          </a:p>
          <a:p>
            <a:pPr eaLnBrk="1" hangingPunct="1">
              <a:lnSpc>
                <a:spcPts val="3000"/>
              </a:lnSpc>
              <a:buFont typeface="Wingdings" panose="05000000000000000000" pitchFamily="2" charset="2"/>
              <a:buNone/>
            </a:pPr>
            <a:r>
              <a:rPr lang="zh-CN" altLang="en-US" sz="1200" dirty="0">
                <a:solidFill>
                  <a:srgbClr val="FF0000"/>
                </a:solidFill>
                <a:ea typeface="黑体" panose="02010609060101010101" pitchFamily="49" charset="-122"/>
              </a:rPr>
              <a:t>     源点</a:t>
            </a:r>
            <a:r>
              <a:rPr lang="zh-CN" altLang="en-US" sz="1200" dirty="0">
                <a:ea typeface="黑体" panose="02010609060101010101" pitchFamily="49" charset="-122"/>
              </a:rPr>
              <a:t>　它是生成数据的设备。如计算机输出的数字比特流。</a:t>
            </a:r>
          </a:p>
          <a:p>
            <a:pPr eaLnBrk="1" hangingPunct="1">
              <a:lnSpc>
                <a:spcPts val="3000"/>
              </a:lnSpc>
              <a:buFont typeface="Wingdings" panose="05000000000000000000" pitchFamily="2" charset="2"/>
              <a:buNone/>
            </a:pPr>
            <a:r>
              <a:rPr lang="zh-CN" altLang="en-US" sz="1200" dirty="0">
                <a:solidFill>
                  <a:srgbClr val="FF0000"/>
                </a:solidFill>
                <a:ea typeface="黑体" panose="02010609060101010101" pitchFamily="49" charset="-122"/>
              </a:rPr>
              <a:t>     发送器</a:t>
            </a:r>
            <a:r>
              <a:rPr lang="zh-CN" altLang="en-US" sz="1200" dirty="0">
                <a:ea typeface="黑体" panose="02010609060101010101" pitchFamily="49" charset="-122"/>
              </a:rPr>
              <a:t>　通常源点生成的数据要通过发送器编码后才能够成为在传输系统中进行传输的电磁信号。典型的发送器是调制器，它将计算机输出的数字比特流转换成可在电话网上传输的模拟信号。</a:t>
            </a:r>
          </a:p>
          <a:p>
            <a:pPr eaLnBrk="1" hangingPunct="1">
              <a:lnSpc>
                <a:spcPts val="3000"/>
              </a:lnSpc>
            </a:pPr>
            <a:r>
              <a:rPr lang="zh-CN" altLang="en-US" sz="1400" dirty="0">
                <a:solidFill>
                  <a:srgbClr val="0339D3"/>
                </a:solidFill>
                <a:ea typeface="黑体" panose="02010609060101010101" pitchFamily="49" charset="-122"/>
              </a:rPr>
              <a:t>传输系统   </a:t>
            </a:r>
            <a:r>
              <a:rPr lang="zh-CN" altLang="en-US" sz="1400" dirty="0">
                <a:ea typeface="黑体" panose="02010609060101010101" pitchFamily="49" charset="-122"/>
              </a:rPr>
              <a:t>传输线或网络系统。</a:t>
            </a:r>
          </a:p>
          <a:p>
            <a:pPr eaLnBrk="1" hangingPunct="1">
              <a:lnSpc>
                <a:spcPts val="3000"/>
              </a:lnSpc>
            </a:pPr>
            <a:r>
              <a:rPr lang="zh-CN" altLang="en-US" sz="1400" dirty="0">
                <a:solidFill>
                  <a:srgbClr val="0339D3"/>
                </a:solidFill>
                <a:ea typeface="黑体" panose="02010609060101010101" pitchFamily="49" charset="-122"/>
              </a:rPr>
              <a:t>目的系统</a:t>
            </a:r>
          </a:p>
          <a:p>
            <a:pPr eaLnBrk="1" hangingPunct="1">
              <a:lnSpc>
                <a:spcPts val="3000"/>
              </a:lnSpc>
              <a:buFont typeface="Wingdings" panose="05000000000000000000" pitchFamily="2" charset="2"/>
              <a:buNone/>
            </a:pPr>
            <a:r>
              <a:rPr lang="zh-CN" altLang="en-US" sz="1200" dirty="0">
                <a:solidFill>
                  <a:srgbClr val="FF0000"/>
                </a:solidFill>
                <a:ea typeface="黑体" panose="02010609060101010101" pitchFamily="49" charset="-122"/>
              </a:rPr>
              <a:t>     接收器</a:t>
            </a:r>
            <a:r>
              <a:rPr lang="zh-CN" altLang="en-US" sz="1200" dirty="0">
                <a:ea typeface="黑体" panose="02010609060101010101" pitchFamily="49" charset="-122"/>
              </a:rPr>
              <a:t>　接收来自传输系统的信号，并将其转换成终点可处理的信息。典型的接收器是解调器，它把来自传输线路上的模拟信号进行解调，还原出发送端产生的数字比特流。</a:t>
            </a:r>
            <a:r>
              <a:rPr lang="zh-CN" altLang="en-US" sz="1200" dirty="0"/>
              <a:t> </a:t>
            </a:r>
            <a:endParaRPr lang="zh-CN" altLang="en-US" sz="1200" dirty="0">
              <a:ea typeface="黑体" panose="02010609060101010101" pitchFamily="49" charset="-122"/>
            </a:endParaRPr>
          </a:p>
          <a:p>
            <a:pPr eaLnBrk="1" hangingPunct="1">
              <a:lnSpc>
                <a:spcPts val="3000"/>
              </a:lnSpc>
              <a:buFont typeface="Wingdings" panose="05000000000000000000" pitchFamily="2" charset="2"/>
              <a:buNone/>
            </a:pPr>
            <a:r>
              <a:rPr lang="zh-CN" altLang="en-US" sz="1200" dirty="0">
                <a:solidFill>
                  <a:srgbClr val="FF0000"/>
                </a:solidFill>
                <a:ea typeface="黑体" panose="02010609060101010101" pitchFamily="49" charset="-122"/>
              </a:rPr>
              <a:t>     终点</a:t>
            </a:r>
            <a:r>
              <a:rPr lang="zh-CN" altLang="en-US" sz="1200" dirty="0">
                <a:ea typeface="黑体" panose="02010609060101010101" pitchFamily="49" charset="-122"/>
              </a:rPr>
              <a:t>　获取来自接收器数据的设备。</a:t>
            </a: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25</a:t>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数字调制是指用数字数据调制模拟信号，主要有三种形式：移幅键控法</a:t>
            </a:r>
            <a:r>
              <a:rPr lang="en-US" altLang="zh-CN" dirty="0"/>
              <a:t>ASK</a:t>
            </a:r>
            <a:r>
              <a:rPr lang="zh-CN" altLang="en-US" dirty="0"/>
              <a:t>、移频键控法</a:t>
            </a:r>
            <a:r>
              <a:rPr lang="en-US" altLang="zh-CN" dirty="0"/>
              <a:t>FSK</a:t>
            </a:r>
            <a:r>
              <a:rPr lang="zh-CN" altLang="en-US" dirty="0"/>
              <a:t>、移相键控法</a:t>
            </a:r>
            <a:r>
              <a:rPr lang="en-US" altLang="zh-CN" dirty="0"/>
              <a:t>PSK</a:t>
            </a:r>
            <a:r>
              <a:rPr lang="zh-CN" altLang="en-US" dirty="0"/>
              <a:t>。</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b="1" dirty="0"/>
              <a:t>幅度键控（</a:t>
            </a:r>
            <a:r>
              <a:rPr lang="en-US" altLang="zh-CN" b="1" dirty="0"/>
              <a:t>ASK</a:t>
            </a:r>
            <a:r>
              <a:rPr lang="zh-CN" altLang="en-US" b="1" dirty="0"/>
              <a:t>）：</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即按载波的幅度受到数字数据的调制而取不同的值，例如对应二进制</a:t>
            </a:r>
            <a:r>
              <a:rPr lang="en-US" altLang="zh-CN" dirty="0"/>
              <a:t>0</a:t>
            </a:r>
            <a:r>
              <a:rPr lang="zh-CN" altLang="en-US" dirty="0"/>
              <a:t>，载波振幅为</a:t>
            </a:r>
            <a:r>
              <a:rPr lang="en-US" altLang="zh-CN" dirty="0"/>
              <a:t>0</a:t>
            </a:r>
            <a:r>
              <a:rPr lang="zh-CN" altLang="en-US" dirty="0"/>
              <a:t>；对应二进制</a:t>
            </a:r>
            <a:r>
              <a:rPr lang="en-US" altLang="zh-CN" dirty="0"/>
              <a:t>1</a:t>
            </a:r>
            <a:r>
              <a:rPr lang="zh-CN" altLang="en-US" dirty="0"/>
              <a:t>，载波振幅为</a:t>
            </a:r>
            <a:r>
              <a:rPr lang="en-US" altLang="zh-CN" dirty="0"/>
              <a:t>1</a:t>
            </a:r>
            <a:r>
              <a:rPr lang="zh-CN" altLang="en-US" dirty="0"/>
              <a:t>。调幅技术实现起来简单，但容易受增益变化的影响，是一种低效的调制技术</a:t>
            </a:r>
            <a:r>
              <a:rPr lang="en-US" altLang="zh-CN" dirty="0"/>
              <a:t>.</a:t>
            </a:r>
          </a:p>
          <a:p>
            <a:r>
              <a:rPr lang="zh-CN" altLang="en-US" b="1" dirty="0"/>
              <a:t>频移键控（</a:t>
            </a:r>
            <a:r>
              <a:rPr lang="en-US" altLang="zh-CN" b="1" dirty="0"/>
              <a:t>FSK</a:t>
            </a:r>
            <a:r>
              <a:rPr lang="zh-CN" altLang="en-US" b="1" dirty="0"/>
              <a:t>）：</a:t>
            </a:r>
          </a:p>
          <a:p>
            <a:r>
              <a:rPr lang="zh-CN" altLang="en-US" dirty="0"/>
              <a:t>即按数字数据的值（</a:t>
            </a:r>
            <a:r>
              <a:rPr lang="en-US" altLang="zh-CN" dirty="0"/>
              <a:t>0</a:t>
            </a:r>
            <a:r>
              <a:rPr lang="zh-CN" altLang="en-US" dirty="0"/>
              <a:t>或</a:t>
            </a:r>
            <a:r>
              <a:rPr lang="en-US" altLang="zh-CN" dirty="0"/>
              <a:t>1</a:t>
            </a:r>
            <a:r>
              <a:rPr lang="zh-CN" altLang="en-US" dirty="0"/>
              <a:t>）调制载波的频率。例如对应二进制</a:t>
            </a:r>
            <a:r>
              <a:rPr lang="en-US" altLang="zh-CN" dirty="0"/>
              <a:t>0</a:t>
            </a:r>
            <a:r>
              <a:rPr lang="zh-CN" altLang="en-US" dirty="0"/>
              <a:t>的载波频率为</a:t>
            </a:r>
            <a:r>
              <a:rPr lang="en-US" altLang="zh-CN" dirty="0"/>
              <a:t>F1</a:t>
            </a:r>
            <a:r>
              <a:rPr lang="zh-CN" altLang="en-US" dirty="0"/>
              <a:t>，而对应二进制</a:t>
            </a:r>
            <a:r>
              <a:rPr lang="en-US" altLang="zh-CN" dirty="0"/>
              <a:t>1</a:t>
            </a:r>
            <a:r>
              <a:rPr lang="zh-CN" altLang="en-US" dirty="0"/>
              <a:t>的载波频率为</a:t>
            </a:r>
            <a:r>
              <a:rPr lang="en-US" altLang="zh-CN" dirty="0"/>
              <a:t>F2</a:t>
            </a:r>
            <a:r>
              <a:rPr lang="zh-CN" altLang="en-US" dirty="0"/>
              <a:t>。该技术抗干扰性能好，但占用带宽较大。</a:t>
            </a:r>
            <a:endParaRPr lang="en-US" altLang="zh-CN" dirty="0"/>
          </a:p>
          <a:p>
            <a:r>
              <a:rPr lang="zh-CN" altLang="en-US" b="1" dirty="0"/>
              <a:t>相移键控（</a:t>
            </a:r>
            <a:r>
              <a:rPr lang="en-US" altLang="zh-CN" b="1" dirty="0"/>
              <a:t>PSK</a:t>
            </a:r>
            <a:r>
              <a:rPr lang="zh-CN" altLang="en-US" b="1" dirty="0"/>
              <a:t>）：</a:t>
            </a:r>
          </a:p>
          <a:p>
            <a:r>
              <a:rPr lang="zh-CN" altLang="en-US" dirty="0"/>
              <a:t>即按数字数据的值调制载波相位。例如用</a:t>
            </a:r>
            <a:r>
              <a:rPr lang="en-US" altLang="zh-CN" dirty="0"/>
              <a:t>180</a:t>
            </a:r>
            <a:r>
              <a:rPr lang="zh-CN" altLang="en-US" dirty="0"/>
              <a:t>相移表示</a:t>
            </a:r>
            <a:r>
              <a:rPr lang="en-US" altLang="zh-CN" dirty="0"/>
              <a:t>1</a:t>
            </a:r>
            <a:r>
              <a:rPr lang="zh-CN" altLang="en-US" dirty="0"/>
              <a:t>，用</a:t>
            </a:r>
            <a:r>
              <a:rPr lang="en-US" altLang="zh-CN" dirty="0"/>
              <a:t>0</a:t>
            </a:r>
            <a:r>
              <a:rPr lang="zh-CN" altLang="en-US" dirty="0"/>
              <a:t>相移表示</a:t>
            </a:r>
            <a:r>
              <a:rPr lang="en-US" altLang="zh-CN" dirty="0"/>
              <a:t>0</a:t>
            </a:r>
            <a:r>
              <a:rPr lang="zh-CN" altLang="en-US" dirty="0"/>
              <a:t>。这种调制技术抗干扰性能最好，且相位的变化也可以作为定时信息来同步发送机和接收机的时钟，并对传输速率起到加倍的作用 </a:t>
            </a:r>
            <a:endParaRPr lang="en-US" altLang="zh-CN" dirty="0"/>
          </a:p>
          <a:p>
            <a:endParaRPr lang="en-US" altLang="zh-CN" dirty="0"/>
          </a:p>
          <a:p>
            <a:r>
              <a:rPr lang="zh-CN" altLang="en-US" dirty="0"/>
              <a:t>无线电波的调制方式总的来说有三种：调幅（</a:t>
            </a:r>
            <a:r>
              <a:rPr lang="en-US" altLang="zh-CN" dirty="0"/>
              <a:t>AM</a:t>
            </a:r>
            <a:r>
              <a:rPr lang="zh-CN" altLang="en-US" dirty="0"/>
              <a:t>）、调频（</a:t>
            </a:r>
            <a:r>
              <a:rPr lang="en-US" altLang="zh-CN" dirty="0"/>
              <a:t>FM</a:t>
            </a:r>
            <a:r>
              <a:rPr lang="zh-CN" altLang="en-US" dirty="0"/>
              <a:t>）、调相（</a:t>
            </a:r>
            <a:r>
              <a:rPr lang="en-US" altLang="zh-CN" dirty="0"/>
              <a:t>PM</a:t>
            </a:r>
            <a:r>
              <a:rPr lang="zh-CN" altLang="en-US" dirty="0"/>
              <a:t>）。</a:t>
            </a:r>
            <a:br>
              <a:rPr lang="zh-CN" altLang="en-US" dirty="0"/>
            </a:br>
            <a:r>
              <a:rPr lang="zh-CN" altLang="en-US" dirty="0"/>
              <a:t>    调幅（</a:t>
            </a:r>
            <a:r>
              <a:rPr lang="en-US" altLang="zh-CN" dirty="0"/>
              <a:t>AM</a:t>
            </a:r>
            <a:r>
              <a:rPr lang="zh-CN" altLang="en-US" dirty="0"/>
              <a:t>）：就是用信号的变化来改变无线电波震荡的幅度，也就是让电波</a:t>
            </a:r>
            <a:r>
              <a:rPr lang="en-US" altLang="zh-CN" dirty="0"/>
              <a:t>l</a:t>
            </a:r>
            <a:r>
              <a:rPr lang="zh-CN" altLang="en-US" dirty="0"/>
              <a:t>震荡幅度随信号变化而变化。常见的就是中波、短波广播，还有航空频段。一般的收音机就是调幅接收机。由于其易受杂波干扰，所以，信号保真度差。但优点是设备简单，适用频段广泛</a:t>
            </a:r>
            <a:r>
              <a:rPr lang="en-US" altLang="zh-CN" dirty="0"/>
              <a:t>---</a:t>
            </a:r>
            <a:r>
              <a:rPr lang="zh-CN" altLang="en-US" dirty="0"/>
              <a:t>所有频段均可，所以被广泛使用。</a:t>
            </a:r>
            <a:br>
              <a:rPr lang="zh-CN" altLang="en-US" dirty="0"/>
            </a:br>
            <a:r>
              <a:rPr lang="zh-CN" altLang="en-US" dirty="0"/>
              <a:t>    调频（</a:t>
            </a:r>
            <a:r>
              <a:rPr lang="en-US" altLang="zh-CN" dirty="0"/>
              <a:t>FM</a:t>
            </a:r>
            <a:r>
              <a:rPr lang="zh-CN" altLang="en-US" dirty="0"/>
              <a:t>）：就是用信号的变化来改变无线电波震荡的频率度，也就是让电波震荡频率随信号变化而变化。常见的就是电视、</a:t>
            </a:r>
            <a:r>
              <a:rPr lang="en-US" altLang="zh-CN" dirty="0"/>
              <a:t>20M</a:t>
            </a:r>
            <a:r>
              <a:rPr lang="zh-CN" altLang="en-US" dirty="0"/>
              <a:t>以上的无线电通讯，如我们的</a:t>
            </a:r>
            <a:r>
              <a:rPr lang="en-US" altLang="zh-CN" dirty="0"/>
              <a:t>U</a:t>
            </a:r>
            <a:r>
              <a:rPr lang="zh-CN" altLang="en-US" dirty="0"/>
              <a:t>、</a:t>
            </a:r>
            <a:r>
              <a:rPr lang="en-US" altLang="zh-CN" dirty="0"/>
              <a:t>V</a:t>
            </a:r>
            <a:r>
              <a:rPr lang="zh-CN" altLang="en-US" dirty="0"/>
              <a:t>段对讲机、车台、手机。其优点是不易受一般杂波干扰，可以实现信号的高保真。缺点是需要一定的带宽，减少了频段电台容量；过低的无线电频率（如长波、中波）不能使用或效果不佳。</a:t>
            </a:r>
            <a:br>
              <a:rPr lang="zh-CN" altLang="en-US" dirty="0"/>
            </a:br>
            <a:r>
              <a:rPr lang="zh-CN" altLang="en-US" dirty="0"/>
              <a:t>    调相（</a:t>
            </a:r>
            <a:r>
              <a:rPr lang="en-US" altLang="zh-CN" dirty="0"/>
              <a:t>PM</a:t>
            </a:r>
            <a:r>
              <a:rPr lang="zh-CN" altLang="en-US" dirty="0"/>
              <a:t>）：就是用信号的变化来改变无线电波震荡的相位角，也就是让电波震荡的相位角随信号变化而变化。其优点也是抗干扰能力强。缺点是其调相和解调电路十分复杂。所以，除了十分特殊的场合使用外，一般不被采用。</a:t>
            </a:r>
          </a:p>
          <a:p>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latin typeface="Arial" panose="020B0604020202020204" pitchFamily="34" charset="0"/>
              <a:ea typeface="黑体" panose="02010609060101010101" pitchFamily="49" charset="-122"/>
            </a:endParaRP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26</a:t>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数字调制是指用数字数据调制模拟信号，主要有三种形式：移幅键控法</a:t>
            </a:r>
            <a:r>
              <a:rPr lang="en-US" altLang="zh-CN" dirty="0"/>
              <a:t>ASK</a:t>
            </a:r>
            <a:r>
              <a:rPr lang="zh-CN" altLang="en-US" dirty="0"/>
              <a:t>、移频键控法</a:t>
            </a:r>
            <a:r>
              <a:rPr lang="en-US" altLang="zh-CN" dirty="0"/>
              <a:t>FSK</a:t>
            </a:r>
            <a:r>
              <a:rPr lang="zh-CN" altLang="en-US" dirty="0"/>
              <a:t>、移相键控法</a:t>
            </a:r>
            <a:r>
              <a:rPr lang="en-US" altLang="zh-CN" dirty="0"/>
              <a:t>PSK</a:t>
            </a:r>
            <a:r>
              <a:rPr lang="zh-CN" altLang="en-US" dirty="0"/>
              <a:t>。</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b="1" dirty="0"/>
              <a:t>幅度键控（</a:t>
            </a:r>
            <a:r>
              <a:rPr lang="en-US" altLang="zh-CN" b="1" dirty="0"/>
              <a:t>ASK</a:t>
            </a:r>
            <a:r>
              <a:rPr lang="zh-CN" altLang="en-US" b="1" dirty="0"/>
              <a:t>）：</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即按载波的幅度受到数字数据的调制而取不同的值，例如对应二进制</a:t>
            </a:r>
            <a:r>
              <a:rPr lang="en-US" altLang="zh-CN" dirty="0"/>
              <a:t>0</a:t>
            </a:r>
            <a:r>
              <a:rPr lang="zh-CN" altLang="en-US" dirty="0"/>
              <a:t>，载波振幅为</a:t>
            </a:r>
            <a:r>
              <a:rPr lang="en-US" altLang="zh-CN" dirty="0"/>
              <a:t>0</a:t>
            </a:r>
            <a:r>
              <a:rPr lang="zh-CN" altLang="en-US" dirty="0"/>
              <a:t>；对应二进制</a:t>
            </a:r>
            <a:r>
              <a:rPr lang="en-US" altLang="zh-CN" dirty="0"/>
              <a:t>1</a:t>
            </a:r>
            <a:r>
              <a:rPr lang="zh-CN" altLang="en-US" dirty="0"/>
              <a:t>，载波振幅为</a:t>
            </a:r>
            <a:r>
              <a:rPr lang="en-US" altLang="zh-CN" dirty="0"/>
              <a:t>1</a:t>
            </a:r>
            <a:r>
              <a:rPr lang="zh-CN" altLang="en-US" dirty="0"/>
              <a:t>。调幅技术实现起来简单，但容易受增益变化的影响，是一种低效的调制技术</a:t>
            </a:r>
            <a:r>
              <a:rPr lang="en-US" altLang="zh-CN" dirty="0"/>
              <a:t>.</a:t>
            </a:r>
          </a:p>
          <a:p>
            <a:r>
              <a:rPr lang="zh-CN" altLang="en-US" b="1" dirty="0"/>
              <a:t>频移键控（</a:t>
            </a:r>
            <a:r>
              <a:rPr lang="en-US" altLang="zh-CN" b="1" dirty="0"/>
              <a:t>FSK</a:t>
            </a:r>
            <a:r>
              <a:rPr lang="zh-CN" altLang="en-US" b="1" dirty="0"/>
              <a:t>）：</a:t>
            </a:r>
          </a:p>
          <a:p>
            <a:r>
              <a:rPr lang="zh-CN" altLang="en-US" dirty="0"/>
              <a:t>即按数字数据的值（</a:t>
            </a:r>
            <a:r>
              <a:rPr lang="en-US" altLang="zh-CN" dirty="0"/>
              <a:t>0</a:t>
            </a:r>
            <a:r>
              <a:rPr lang="zh-CN" altLang="en-US" dirty="0"/>
              <a:t>或</a:t>
            </a:r>
            <a:r>
              <a:rPr lang="en-US" altLang="zh-CN" dirty="0"/>
              <a:t>1</a:t>
            </a:r>
            <a:r>
              <a:rPr lang="zh-CN" altLang="en-US" dirty="0"/>
              <a:t>）调制载波的频率。例如对应二进制</a:t>
            </a:r>
            <a:r>
              <a:rPr lang="en-US" altLang="zh-CN" dirty="0"/>
              <a:t>0</a:t>
            </a:r>
            <a:r>
              <a:rPr lang="zh-CN" altLang="en-US" dirty="0"/>
              <a:t>的载波频率为</a:t>
            </a:r>
            <a:r>
              <a:rPr lang="en-US" altLang="zh-CN" dirty="0"/>
              <a:t>F1</a:t>
            </a:r>
            <a:r>
              <a:rPr lang="zh-CN" altLang="en-US" dirty="0"/>
              <a:t>，而对应二进制</a:t>
            </a:r>
            <a:r>
              <a:rPr lang="en-US" altLang="zh-CN" dirty="0"/>
              <a:t>1</a:t>
            </a:r>
            <a:r>
              <a:rPr lang="zh-CN" altLang="en-US" dirty="0"/>
              <a:t>的载波频率为</a:t>
            </a:r>
            <a:r>
              <a:rPr lang="en-US" altLang="zh-CN" dirty="0"/>
              <a:t>F2</a:t>
            </a:r>
            <a:r>
              <a:rPr lang="zh-CN" altLang="en-US" dirty="0"/>
              <a:t>。该技术抗干扰性能好，但占用带宽较大。</a:t>
            </a:r>
            <a:endParaRPr lang="en-US" altLang="zh-CN" dirty="0"/>
          </a:p>
          <a:p>
            <a:r>
              <a:rPr lang="zh-CN" altLang="en-US" b="1" dirty="0"/>
              <a:t>相移键控（</a:t>
            </a:r>
            <a:r>
              <a:rPr lang="en-US" altLang="zh-CN" b="1" dirty="0"/>
              <a:t>PSK</a:t>
            </a:r>
            <a:r>
              <a:rPr lang="zh-CN" altLang="en-US" b="1" dirty="0"/>
              <a:t>）：</a:t>
            </a:r>
          </a:p>
          <a:p>
            <a:r>
              <a:rPr lang="zh-CN" altLang="en-US" dirty="0"/>
              <a:t>即按数字数据的值调制载波相位。例如用</a:t>
            </a:r>
            <a:r>
              <a:rPr lang="en-US" altLang="zh-CN" dirty="0"/>
              <a:t>180</a:t>
            </a:r>
            <a:r>
              <a:rPr lang="zh-CN" altLang="en-US" dirty="0"/>
              <a:t>相移表示</a:t>
            </a:r>
            <a:r>
              <a:rPr lang="en-US" altLang="zh-CN" dirty="0"/>
              <a:t>1</a:t>
            </a:r>
            <a:r>
              <a:rPr lang="zh-CN" altLang="en-US" dirty="0"/>
              <a:t>，用</a:t>
            </a:r>
            <a:r>
              <a:rPr lang="en-US" altLang="zh-CN" dirty="0"/>
              <a:t>0</a:t>
            </a:r>
            <a:r>
              <a:rPr lang="zh-CN" altLang="en-US" dirty="0"/>
              <a:t>相移表示</a:t>
            </a:r>
            <a:r>
              <a:rPr lang="en-US" altLang="zh-CN" dirty="0"/>
              <a:t>0</a:t>
            </a:r>
            <a:r>
              <a:rPr lang="zh-CN" altLang="en-US" dirty="0"/>
              <a:t>。这种调制技术抗干扰性能最好，且相位的变化也可以作为定时信息来同步发送机和接收机的时钟，并对传输速率起到加倍的作用 </a:t>
            </a:r>
            <a:endParaRPr lang="en-US" altLang="zh-CN" dirty="0"/>
          </a:p>
          <a:p>
            <a:endParaRPr lang="en-US" altLang="zh-CN" dirty="0"/>
          </a:p>
          <a:p>
            <a:r>
              <a:rPr lang="zh-CN" altLang="en-US" dirty="0"/>
              <a:t>无线电波的调制方式总的来说有三种：调幅（</a:t>
            </a:r>
            <a:r>
              <a:rPr lang="en-US" altLang="zh-CN" dirty="0"/>
              <a:t>AM</a:t>
            </a:r>
            <a:r>
              <a:rPr lang="zh-CN" altLang="en-US" dirty="0"/>
              <a:t>）、调频（</a:t>
            </a:r>
            <a:r>
              <a:rPr lang="en-US" altLang="zh-CN" dirty="0"/>
              <a:t>FM</a:t>
            </a:r>
            <a:r>
              <a:rPr lang="zh-CN" altLang="en-US" dirty="0"/>
              <a:t>）、调相（</a:t>
            </a:r>
            <a:r>
              <a:rPr lang="en-US" altLang="zh-CN" dirty="0"/>
              <a:t>PM</a:t>
            </a:r>
            <a:r>
              <a:rPr lang="zh-CN" altLang="en-US" dirty="0"/>
              <a:t>）。</a:t>
            </a:r>
            <a:br>
              <a:rPr lang="zh-CN" altLang="en-US" dirty="0"/>
            </a:br>
            <a:r>
              <a:rPr lang="zh-CN" altLang="en-US" dirty="0"/>
              <a:t>    调幅（</a:t>
            </a:r>
            <a:r>
              <a:rPr lang="en-US" altLang="zh-CN" dirty="0"/>
              <a:t>AM</a:t>
            </a:r>
            <a:r>
              <a:rPr lang="zh-CN" altLang="en-US" dirty="0"/>
              <a:t>）：就是用信号的变化来改变无线电波震荡的幅度，也就是让电波</a:t>
            </a:r>
            <a:r>
              <a:rPr lang="en-US" altLang="zh-CN" dirty="0"/>
              <a:t>l</a:t>
            </a:r>
            <a:r>
              <a:rPr lang="zh-CN" altLang="en-US" dirty="0"/>
              <a:t>震荡幅度随信号变化而变化。常见的就是中波、短波广播，还有航空频段。一般的收音机就是调幅接收机。由于其易受杂波干扰，所以，信号保真度差。但优点是设备简单，适用频段广泛</a:t>
            </a:r>
            <a:r>
              <a:rPr lang="en-US" altLang="zh-CN" dirty="0"/>
              <a:t>---</a:t>
            </a:r>
            <a:r>
              <a:rPr lang="zh-CN" altLang="en-US" dirty="0"/>
              <a:t>所有频段均可，所以被广泛使用。</a:t>
            </a:r>
            <a:br>
              <a:rPr lang="zh-CN" altLang="en-US" dirty="0"/>
            </a:br>
            <a:r>
              <a:rPr lang="zh-CN" altLang="en-US" dirty="0"/>
              <a:t>    调频（</a:t>
            </a:r>
            <a:r>
              <a:rPr lang="en-US" altLang="zh-CN" dirty="0"/>
              <a:t>FM</a:t>
            </a:r>
            <a:r>
              <a:rPr lang="zh-CN" altLang="en-US" dirty="0"/>
              <a:t>）：就是用信号的变化来改变无线电波震荡的频率度，也就是让电波震荡频率随信号变化而变化。常见的就是电视、</a:t>
            </a:r>
            <a:r>
              <a:rPr lang="en-US" altLang="zh-CN" dirty="0"/>
              <a:t>20M</a:t>
            </a:r>
            <a:r>
              <a:rPr lang="zh-CN" altLang="en-US" dirty="0"/>
              <a:t>以上的无线电通讯，如我们的</a:t>
            </a:r>
            <a:r>
              <a:rPr lang="en-US" altLang="zh-CN" dirty="0"/>
              <a:t>U</a:t>
            </a:r>
            <a:r>
              <a:rPr lang="zh-CN" altLang="en-US" dirty="0"/>
              <a:t>、</a:t>
            </a:r>
            <a:r>
              <a:rPr lang="en-US" altLang="zh-CN" dirty="0"/>
              <a:t>V</a:t>
            </a:r>
            <a:r>
              <a:rPr lang="zh-CN" altLang="en-US" dirty="0"/>
              <a:t>段对讲机、车台、手机。其优点是不易受一般杂波干扰，可以实现信号的高保真。缺点是需要一定的带宽，减少了频段电台容量；过低的无线电频率（如长波、中波）不能使用或效果不佳。</a:t>
            </a:r>
            <a:br>
              <a:rPr lang="zh-CN" altLang="en-US" dirty="0"/>
            </a:br>
            <a:r>
              <a:rPr lang="zh-CN" altLang="en-US" dirty="0"/>
              <a:t>    调相（</a:t>
            </a:r>
            <a:r>
              <a:rPr lang="en-US" altLang="zh-CN" dirty="0"/>
              <a:t>PM</a:t>
            </a:r>
            <a:r>
              <a:rPr lang="zh-CN" altLang="en-US" dirty="0"/>
              <a:t>）：就是用信号的变化来改变无线电波震荡的相位角，也就是让电波震荡的相位角随信号变化而变化。其优点也是抗干扰能力强。缺点是其调相和解调电路十分复杂。所以，除了十分特殊的场合使用外，一般不被采用。</a:t>
            </a:r>
          </a:p>
          <a:p>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latin typeface="Arial" panose="020B0604020202020204" pitchFamily="34" charset="0"/>
              <a:ea typeface="黑体" panose="02010609060101010101" pitchFamily="49" charset="-122"/>
            </a:endParaRP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27</a:t>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28</a:t>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数字调制是指用数字数据调制模拟信号，主要有三种形式：移幅键控法</a:t>
            </a:r>
            <a:r>
              <a:rPr lang="en-US" altLang="zh-CN" dirty="0"/>
              <a:t>ASK</a:t>
            </a:r>
            <a:r>
              <a:rPr lang="zh-CN" altLang="en-US" dirty="0"/>
              <a:t>、移频键控法</a:t>
            </a:r>
            <a:r>
              <a:rPr lang="en-US" altLang="zh-CN" dirty="0"/>
              <a:t>FSK</a:t>
            </a:r>
            <a:r>
              <a:rPr lang="zh-CN" altLang="en-US" dirty="0"/>
              <a:t>、移相键控法</a:t>
            </a:r>
            <a:r>
              <a:rPr lang="en-US" altLang="zh-CN" dirty="0"/>
              <a:t>PSK</a:t>
            </a:r>
            <a:r>
              <a:rPr lang="zh-CN" altLang="en-US" dirty="0"/>
              <a:t>。</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b="1" dirty="0"/>
              <a:t>幅度键控（</a:t>
            </a:r>
            <a:r>
              <a:rPr lang="en-US" altLang="zh-CN" b="1" dirty="0"/>
              <a:t>ASK</a:t>
            </a:r>
            <a:r>
              <a:rPr lang="zh-CN" altLang="en-US" b="1" dirty="0"/>
              <a:t>）：</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即按载波的幅度受到数字数据的调制而取不同的值，例如对应二进制</a:t>
            </a:r>
            <a:r>
              <a:rPr lang="en-US" altLang="zh-CN" dirty="0"/>
              <a:t>0</a:t>
            </a:r>
            <a:r>
              <a:rPr lang="zh-CN" altLang="en-US" dirty="0"/>
              <a:t>，载波振幅为</a:t>
            </a:r>
            <a:r>
              <a:rPr lang="en-US" altLang="zh-CN" dirty="0"/>
              <a:t>0</a:t>
            </a:r>
            <a:r>
              <a:rPr lang="zh-CN" altLang="en-US" dirty="0"/>
              <a:t>；对应二进制</a:t>
            </a:r>
            <a:r>
              <a:rPr lang="en-US" altLang="zh-CN" dirty="0"/>
              <a:t>1</a:t>
            </a:r>
            <a:r>
              <a:rPr lang="zh-CN" altLang="en-US" dirty="0"/>
              <a:t>，载波振幅为</a:t>
            </a:r>
            <a:r>
              <a:rPr lang="en-US" altLang="zh-CN" dirty="0"/>
              <a:t>1</a:t>
            </a:r>
            <a:r>
              <a:rPr lang="zh-CN" altLang="en-US" dirty="0"/>
              <a:t>。调幅技术实现起来简单，但容易受增益变化的影响，是一种低效的调制技术</a:t>
            </a:r>
            <a:r>
              <a:rPr lang="en-US" altLang="zh-CN" dirty="0"/>
              <a:t>.</a:t>
            </a:r>
          </a:p>
          <a:p>
            <a:r>
              <a:rPr lang="zh-CN" altLang="en-US" b="1" dirty="0"/>
              <a:t>频移键控（</a:t>
            </a:r>
            <a:r>
              <a:rPr lang="en-US" altLang="zh-CN" b="1" dirty="0"/>
              <a:t>FSK</a:t>
            </a:r>
            <a:r>
              <a:rPr lang="zh-CN" altLang="en-US" b="1" dirty="0"/>
              <a:t>）：</a:t>
            </a:r>
          </a:p>
          <a:p>
            <a:r>
              <a:rPr lang="zh-CN" altLang="en-US" dirty="0"/>
              <a:t>即按数字数据的值（</a:t>
            </a:r>
            <a:r>
              <a:rPr lang="en-US" altLang="zh-CN" dirty="0"/>
              <a:t>0</a:t>
            </a:r>
            <a:r>
              <a:rPr lang="zh-CN" altLang="en-US" dirty="0"/>
              <a:t>或</a:t>
            </a:r>
            <a:r>
              <a:rPr lang="en-US" altLang="zh-CN" dirty="0"/>
              <a:t>1</a:t>
            </a:r>
            <a:r>
              <a:rPr lang="zh-CN" altLang="en-US" dirty="0"/>
              <a:t>）调制载波的频率。例如对应二进制</a:t>
            </a:r>
            <a:r>
              <a:rPr lang="en-US" altLang="zh-CN" dirty="0"/>
              <a:t>0</a:t>
            </a:r>
            <a:r>
              <a:rPr lang="zh-CN" altLang="en-US" dirty="0"/>
              <a:t>的载波频率为</a:t>
            </a:r>
            <a:r>
              <a:rPr lang="en-US" altLang="zh-CN" dirty="0"/>
              <a:t>F1</a:t>
            </a:r>
            <a:r>
              <a:rPr lang="zh-CN" altLang="en-US" dirty="0"/>
              <a:t>，而对应二进制</a:t>
            </a:r>
            <a:r>
              <a:rPr lang="en-US" altLang="zh-CN" dirty="0"/>
              <a:t>1</a:t>
            </a:r>
            <a:r>
              <a:rPr lang="zh-CN" altLang="en-US" dirty="0"/>
              <a:t>的载波频率为</a:t>
            </a:r>
            <a:r>
              <a:rPr lang="en-US" altLang="zh-CN" dirty="0"/>
              <a:t>F2</a:t>
            </a:r>
            <a:r>
              <a:rPr lang="zh-CN" altLang="en-US" dirty="0"/>
              <a:t>。该技术抗干扰性能好，但占用带宽较大。</a:t>
            </a:r>
            <a:endParaRPr lang="en-US" altLang="zh-CN" dirty="0"/>
          </a:p>
          <a:p>
            <a:r>
              <a:rPr lang="zh-CN" altLang="en-US" b="1" dirty="0"/>
              <a:t>相移键控（</a:t>
            </a:r>
            <a:r>
              <a:rPr lang="en-US" altLang="zh-CN" b="1" dirty="0"/>
              <a:t>PSK</a:t>
            </a:r>
            <a:r>
              <a:rPr lang="zh-CN" altLang="en-US" b="1" dirty="0"/>
              <a:t>）：</a:t>
            </a:r>
          </a:p>
          <a:p>
            <a:r>
              <a:rPr lang="zh-CN" altLang="en-US" dirty="0"/>
              <a:t>即按数字数据的值调制载波相位。例如用</a:t>
            </a:r>
            <a:r>
              <a:rPr lang="en-US" altLang="zh-CN" dirty="0"/>
              <a:t>180</a:t>
            </a:r>
            <a:r>
              <a:rPr lang="zh-CN" altLang="en-US" dirty="0"/>
              <a:t>相移表示</a:t>
            </a:r>
            <a:r>
              <a:rPr lang="en-US" altLang="zh-CN" dirty="0"/>
              <a:t>1</a:t>
            </a:r>
            <a:r>
              <a:rPr lang="zh-CN" altLang="en-US" dirty="0"/>
              <a:t>，用</a:t>
            </a:r>
            <a:r>
              <a:rPr lang="en-US" altLang="zh-CN" dirty="0"/>
              <a:t>0</a:t>
            </a:r>
            <a:r>
              <a:rPr lang="zh-CN" altLang="en-US" dirty="0"/>
              <a:t>相移表示</a:t>
            </a:r>
            <a:r>
              <a:rPr lang="en-US" altLang="zh-CN" dirty="0"/>
              <a:t>0</a:t>
            </a:r>
            <a:r>
              <a:rPr lang="zh-CN" altLang="en-US" dirty="0"/>
              <a:t>。这种调制技术抗干扰性能最好，且相位的变化也可以作为定时信息来同步发送机和接收机的时钟，并对传输速率起到加倍的作用 </a:t>
            </a:r>
            <a:endParaRPr lang="en-US" altLang="zh-CN" dirty="0"/>
          </a:p>
          <a:p>
            <a:endParaRPr lang="en-US" altLang="zh-CN" dirty="0"/>
          </a:p>
          <a:p>
            <a:r>
              <a:rPr lang="zh-CN" altLang="en-US" dirty="0"/>
              <a:t>无线电波的调制方式总的来说有三种：调幅（</a:t>
            </a:r>
            <a:r>
              <a:rPr lang="en-US" altLang="zh-CN" dirty="0"/>
              <a:t>AM</a:t>
            </a:r>
            <a:r>
              <a:rPr lang="zh-CN" altLang="en-US" dirty="0"/>
              <a:t>）、调频（</a:t>
            </a:r>
            <a:r>
              <a:rPr lang="en-US" altLang="zh-CN" dirty="0"/>
              <a:t>FM</a:t>
            </a:r>
            <a:r>
              <a:rPr lang="zh-CN" altLang="en-US" dirty="0"/>
              <a:t>）、调相（</a:t>
            </a:r>
            <a:r>
              <a:rPr lang="en-US" altLang="zh-CN" dirty="0"/>
              <a:t>PM</a:t>
            </a:r>
            <a:r>
              <a:rPr lang="zh-CN" altLang="en-US" dirty="0"/>
              <a:t>）。</a:t>
            </a:r>
            <a:br>
              <a:rPr lang="zh-CN" altLang="en-US" dirty="0"/>
            </a:br>
            <a:r>
              <a:rPr lang="zh-CN" altLang="en-US" dirty="0"/>
              <a:t>    调幅（</a:t>
            </a:r>
            <a:r>
              <a:rPr lang="en-US" altLang="zh-CN" dirty="0"/>
              <a:t>AM</a:t>
            </a:r>
            <a:r>
              <a:rPr lang="zh-CN" altLang="en-US" dirty="0"/>
              <a:t>）：就是用信号的变化来改变无线电波震荡的幅度，也就是让电波</a:t>
            </a:r>
            <a:r>
              <a:rPr lang="en-US" altLang="zh-CN" dirty="0"/>
              <a:t>l</a:t>
            </a:r>
            <a:r>
              <a:rPr lang="zh-CN" altLang="en-US" dirty="0"/>
              <a:t>震荡幅度随信号变化而变化。常见的就是中波、短波广播，还有航空频段。一般的收音机就是调幅接收机。由于其易受杂波干扰，所以，信号保真度差。但优点是设备简单，适用频段广泛</a:t>
            </a:r>
            <a:r>
              <a:rPr lang="en-US" altLang="zh-CN" dirty="0"/>
              <a:t>---</a:t>
            </a:r>
            <a:r>
              <a:rPr lang="zh-CN" altLang="en-US" dirty="0"/>
              <a:t>所有频段均可，所以被广泛使用。</a:t>
            </a:r>
            <a:br>
              <a:rPr lang="zh-CN" altLang="en-US" dirty="0"/>
            </a:br>
            <a:r>
              <a:rPr lang="zh-CN" altLang="en-US" dirty="0"/>
              <a:t>    调频（</a:t>
            </a:r>
            <a:r>
              <a:rPr lang="en-US" altLang="zh-CN" dirty="0"/>
              <a:t>FM</a:t>
            </a:r>
            <a:r>
              <a:rPr lang="zh-CN" altLang="en-US" dirty="0"/>
              <a:t>）：就是用信号的变化来改变无线电波震荡的频率度，也就是让电波震荡频率随信号变化而变化。常见的就是电视、</a:t>
            </a:r>
            <a:r>
              <a:rPr lang="en-US" altLang="zh-CN" dirty="0"/>
              <a:t>20M</a:t>
            </a:r>
            <a:r>
              <a:rPr lang="zh-CN" altLang="en-US" dirty="0"/>
              <a:t>以上的无线电通讯，如我们的</a:t>
            </a:r>
            <a:r>
              <a:rPr lang="en-US" altLang="zh-CN" dirty="0"/>
              <a:t>U</a:t>
            </a:r>
            <a:r>
              <a:rPr lang="zh-CN" altLang="en-US" dirty="0"/>
              <a:t>、</a:t>
            </a:r>
            <a:r>
              <a:rPr lang="en-US" altLang="zh-CN" dirty="0"/>
              <a:t>V</a:t>
            </a:r>
            <a:r>
              <a:rPr lang="zh-CN" altLang="en-US" dirty="0"/>
              <a:t>段对讲机、车台、手机。其优点是不易受一般杂波干扰，可以实现信号的高保真。缺点是需要一定的带宽，减少了频段电台容量；过低的无线电频率（如长波、中波）不能使用或效果不佳。</a:t>
            </a:r>
            <a:br>
              <a:rPr lang="zh-CN" altLang="en-US" dirty="0"/>
            </a:br>
            <a:r>
              <a:rPr lang="zh-CN" altLang="en-US" dirty="0"/>
              <a:t>    调相（</a:t>
            </a:r>
            <a:r>
              <a:rPr lang="en-US" altLang="zh-CN" dirty="0"/>
              <a:t>PM</a:t>
            </a:r>
            <a:r>
              <a:rPr lang="zh-CN" altLang="en-US" dirty="0"/>
              <a:t>）：就是用信号的变化来改变无线电波震荡的相位角，也就是让电波震荡的相位角随信号变化而变化。其优点也是抗干扰能力强。缺点是其调相和解调电路十分复杂。所以，除了十分特殊的场合使用外，一般不被采用。</a:t>
            </a:r>
          </a:p>
          <a:p>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latin typeface="Arial" panose="020B0604020202020204" pitchFamily="34" charset="0"/>
              <a:ea typeface="黑体" panose="02010609060101010101" pitchFamily="49" charset="-122"/>
            </a:endParaRP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29</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图中分别是</a:t>
            </a:r>
            <a:r>
              <a:rPr lang="en-US" altLang="zh-CN" dirty="0"/>
              <a:t>RJ-45</a:t>
            </a:r>
            <a:r>
              <a:rPr lang="zh-CN" altLang="en-US" dirty="0"/>
              <a:t>接口，</a:t>
            </a:r>
            <a:r>
              <a:rPr lang="en-US" altLang="zh-CN" dirty="0"/>
              <a:t>RS-232-C</a:t>
            </a:r>
            <a:r>
              <a:rPr lang="zh-CN" altLang="en-US" dirty="0"/>
              <a:t>接口，光纤接口，</a:t>
            </a:r>
            <a:r>
              <a:rPr lang="en-US" altLang="zh-CN" dirty="0"/>
              <a:t>USB</a:t>
            </a:r>
            <a:r>
              <a:rPr lang="zh-CN" altLang="en-US" dirty="0"/>
              <a:t>接口，接口</a:t>
            </a:r>
            <a:r>
              <a:rPr lang="zh-CN" altLang="en-US" dirty="0">
                <a:solidFill>
                  <a:srgbClr val="FF0000"/>
                </a:solidFill>
              </a:rPr>
              <a:t>固定和锁定装置，可以</a:t>
            </a:r>
            <a:r>
              <a:rPr lang="en-US" altLang="zh-CN" dirty="0"/>
              <a:t>RS-232-C</a:t>
            </a:r>
            <a:r>
              <a:rPr lang="zh-CN" altLang="en-US" dirty="0"/>
              <a:t>接口为例说明</a:t>
            </a:r>
            <a:r>
              <a:rPr lang="zh-CN" altLang="en-US" dirty="0">
                <a:solidFill>
                  <a:srgbClr val="FF0000"/>
                </a:solidFill>
              </a:rPr>
              <a:t>引线数目和排列（</a:t>
            </a:r>
            <a:r>
              <a:rPr lang="en-US" altLang="zh-CN" dirty="0">
                <a:solidFill>
                  <a:srgbClr val="FF0000"/>
                </a:solidFill>
              </a:rPr>
              <a:t>2</a:t>
            </a:r>
            <a:r>
              <a:rPr lang="zh-CN" altLang="en-US" dirty="0">
                <a:solidFill>
                  <a:srgbClr val="FF0000"/>
                </a:solidFill>
              </a:rPr>
              <a:t>排，</a:t>
            </a:r>
            <a:r>
              <a:rPr lang="en-US" altLang="zh-CN" dirty="0">
                <a:solidFill>
                  <a:srgbClr val="FF0000"/>
                </a:solidFill>
              </a:rPr>
              <a:t>5+4</a:t>
            </a:r>
            <a:r>
              <a:rPr lang="zh-CN" altLang="en-US" dirty="0">
                <a:solidFill>
                  <a:srgbClr val="FF0000"/>
                </a:solidFill>
              </a:rPr>
              <a:t>）。</a:t>
            </a:r>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6</a:t>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数字调制是指用数字数据调制模拟信号，主要有三种形式：移幅键控法</a:t>
            </a:r>
            <a:r>
              <a:rPr lang="en-US" altLang="zh-CN" dirty="0"/>
              <a:t>ASK</a:t>
            </a:r>
            <a:r>
              <a:rPr lang="zh-CN" altLang="en-US" dirty="0"/>
              <a:t>、移频键控法</a:t>
            </a:r>
            <a:r>
              <a:rPr lang="en-US" altLang="zh-CN" dirty="0"/>
              <a:t>FSK</a:t>
            </a:r>
            <a:r>
              <a:rPr lang="zh-CN" altLang="en-US" dirty="0"/>
              <a:t>、移相键控法</a:t>
            </a:r>
            <a:r>
              <a:rPr lang="en-US" altLang="zh-CN" dirty="0"/>
              <a:t>PSK</a:t>
            </a:r>
            <a:r>
              <a:rPr lang="zh-CN" altLang="en-US" dirty="0"/>
              <a:t>。</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b="1" dirty="0"/>
              <a:t>幅度键控（</a:t>
            </a:r>
            <a:r>
              <a:rPr lang="en-US" altLang="zh-CN" b="1" dirty="0"/>
              <a:t>ASK</a:t>
            </a:r>
            <a:r>
              <a:rPr lang="zh-CN" altLang="en-US" b="1" dirty="0"/>
              <a:t>）：</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即按载波的幅度受到数字数据的调制而取不同的值，例如对应二进制</a:t>
            </a:r>
            <a:r>
              <a:rPr lang="en-US" altLang="zh-CN" dirty="0"/>
              <a:t>0</a:t>
            </a:r>
            <a:r>
              <a:rPr lang="zh-CN" altLang="en-US" dirty="0"/>
              <a:t>，载波振幅为</a:t>
            </a:r>
            <a:r>
              <a:rPr lang="en-US" altLang="zh-CN" dirty="0"/>
              <a:t>0</a:t>
            </a:r>
            <a:r>
              <a:rPr lang="zh-CN" altLang="en-US" dirty="0"/>
              <a:t>；对应二进制</a:t>
            </a:r>
            <a:r>
              <a:rPr lang="en-US" altLang="zh-CN" dirty="0"/>
              <a:t>1</a:t>
            </a:r>
            <a:r>
              <a:rPr lang="zh-CN" altLang="en-US" dirty="0"/>
              <a:t>，载波振幅为</a:t>
            </a:r>
            <a:r>
              <a:rPr lang="en-US" altLang="zh-CN" dirty="0"/>
              <a:t>1</a:t>
            </a:r>
            <a:r>
              <a:rPr lang="zh-CN" altLang="en-US" dirty="0"/>
              <a:t>。调幅技术实现起来简单，但容易受增益变化的影响，是一种低效的调制技术</a:t>
            </a:r>
            <a:r>
              <a:rPr lang="en-US" altLang="zh-CN" dirty="0"/>
              <a:t>.</a:t>
            </a:r>
          </a:p>
          <a:p>
            <a:r>
              <a:rPr lang="zh-CN" altLang="en-US" b="1" dirty="0"/>
              <a:t>频移键控（</a:t>
            </a:r>
            <a:r>
              <a:rPr lang="en-US" altLang="zh-CN" b="1" dirty="0"/>
              <a:t>FSK</a:t>
            </a:r>
            <a:r>
              <a:rPr lang="zh-CN" altLang="en-US" b="1" dirty="0"/>
              <a:t>）：</a:t>
            </a:r>
          </a:p>
          <a:p>
            <a:r>
              <a:rPr lang="zh-CN" altLang="en-US" dirty="0"/>
              <a:t>即按数字数据的值（</a:t>
            </a:r>
            <a:r>
              <a:rPr lang="en-US" altLang="zh-CN" dirty="0"/>
              <a:t>0</a:t>
            </a:r>
            <a:r>
              <a:rPr lang="zh-CN" altLang="en-US" dirty="0"/>
              <a:t>或</a:t>
            </a:r>
            <a:r>
              <a:rPr lang="en-US" altLang="zh-CN" dirty="0"/>
              <a:t>1</a:t>
            </a:r>
            <a:r>
              <a:rPr lang="zh-CN" altLang="en-US" dirty="0"/>
              <a:t>）调制载波的频率。例如对应二进制</a:t>
            </a:r>
            <a:r>
              <a:rPr lang="en-US" altLang="zh-CN" dirty="0"/>
              <a:t>0</a:t>
            </a:r>
            <a:r>
              <a:rPr lang="zh-CN" altLang="en-US" dirty="0"/>
              <a:t>的载波频率为</a:t>
            </a:r>
            <a:r>
              <a:rPr lang="en-US" altLang="zh-CN" dirty="0"/>
              <a:t>F1</a:t>
            </a:r>
            <a:r>
              <a:rPr lang="zh-CN" altLang="en-US" dirty="0"/>
              <a:t>，而对应二进制</a:t>
            </a:r>
            <a:r>
              <a:rPr lang="en-US" altLang="zh-CN" dirty="0"/>
              <a:t>1</a:t>
            </a:r>
            <a:r>
              <a:rPr lang="zh-CN" altLang="en-US" dirty="0"/>
              <a:t>的载波频率为</a:t>
            </a:r>
            <a:r>
              <a:rPr lang="en-US" altLang="zh-CN" dirty="0"/>
              <a:t>F2</a:t>
            </a:r>
            <a:r>
              <a:rPr lang="zh-CN" altLang="en-US" dirty="0"/>
              <a:t>。该技术抗干扰性能好，但占用带宽较大。</a:t>
            </a:r>
            <a:endParaRPr lang="en-US" altLang="zh-CN" dirty="0"/>
          </a:p>
          <a:p>
            <a:r>
              <a:rPr lang="zh-CN" altLang="en-US" b="1" dirty="0"/>
              <a:t>相移键控（</a:t>
            </a:r>
            <a:r>
              <a:rPr lang="en-US" altLang="zh-CN" b="1" dirty="0"/>
              <a:t>PSK</a:t>
            </a:r>
            <a:r>
              <a:rPr lang="zh-CN" altLang="en-US" b="1" dirty="0"/>
              <a:t>）：</a:t>
            </a:r>
          </a:p>
          <a:p>
            <a:r>
              <a:rPr lang="zh-CN" altLang="en-US" dirty="0"/>
              <a:t>即按数字数据的值调制载波相位。例如用</a:t>
            </a:r>
            <a:r>
              <a:rPr lang="en-US" altLang="zh-CN" dirty="0"/>
              <a:t>180</a:t>
            </a:r>
            <a:r>
              <a:rPr lang="zh-CN" altLang="en-US" dirty="0"/>
              <a:t>相移表示</a:t>
            </a:r>
            <a:r>
              <a:rPr lang="en-US" altLang="zh-CN" dirty="0"/>
              <a:t>1</a:t>
            </a:r>
            <a:r>
              <a:rPr lang="zh-CN" altLang="en-US" dirty="0"/>
              <a:t>，用</a:t>
            </a:r>
            <a:r>
              <a:rPr lang="en-US" altLang="zh-CN" dirty="0"/>
              <a:t>0</a:t>
            </a:r>
            <a:r>
              <a:rPr lang="zh-CN" altLang="en-US" dirty="0"/>
              <a:t>相移表示</a:t>
            </a:r>
            <a:r>
              <a:rPr lang="en-US" altLang="zh-CN" dirty="0"/>
              <a:t>0</a:t>
            </a:r>
            <a:r>
              <a:rPr lang="zh-CN" altLang="en-US" dirty="0"/>
              <a:t>。这种调制技术抗干扰性能最好，且相位的变化也可以作为定时信息来同步发送机和接收机的时钟，并对传输速率起到加倍的作用 </a:t>
            </a:r>
            <a:endParaRPr lang="en-US" altLang="zh-CN" dirty="0"/>
          </a:p>
          <a:p>
            <a:endParaRPr lang="en-US" altLang="zh-CN" dirty="0"/>
          </a:p>
          <a:p>
            <a:r>
              <a:rPr lang="zh-CN" altLang="en-US" dirty="0"/>
              <a:t>无线电波的调制方式总的来说有三种：调幅（</a:t>
            </a:r>
            <a:r>
              <a:rPr lang="en-US" altLang="zh-CN" dirty="0"/>
              <a:t>AM</a:t>
            </a:r>
            <a:r>
              <a:rPr lang="zh-CN" altLang="en-US" dirty="0"/>
              <a:t>）、调频（</a:t>
            </a:r>
            <a:r>
              <a:rPr lang="en-US" altLang="zh-CN" dirty="0"/>
              <a:t>FM</a:t>
            </a:r>
            <a:r>
              <a:rPr lang="zh-CN" altLang="en-US" dirty="0"/>
              <a:t>）、调相（</a:t>
            </a:r>
            <a:r>
              <a:rPr lang="en-US" altLang="zh-CN" dirty="0"/>
              <a:t>PM</a:t>
            </a:r>
            <a:r>
              <a:rPr lang="zh-CN" altLang="en-US" dirty="0"/>
              <a:t>）。</a:t>
            </a:r>
            <a:br>
              <a:rPr lang="zh-CN" altLang="en-US" dirty="0"/>
            </a:br>
            <a:r>
              <a:rPr lang="zh-CN" altLang="en-US" dirty="0"/>
              <a:t>    调幅（</a:t>
            </a:r>
            <a:r>
              <a:rPr lang="en-US" altLang="zh-CN" dirty="0"/>
              <a:t>AM</a:t>
            </a:r>
            <a:r>
              <a:rPr lang="zh-CN" altLang="en-US" dirty="0"/>
              <a:t>）：就是用信号的变化来改变无线电波震荡的幅度，也就是让电波</a:t>
            </a:r>
            <a:r>
              <a:rPr lang="en-US" altLang="zh-CN" dirty="0"/>
              <a:t>l</a:t>
            </a:r>
            <a:r>
              <a:rPr lang="zh-CN" altLang="en-US" dirty="0"/>
              <a:t>震荡幅度随信号变化而变化。常见的就是中波、短波广播，还有航空频段。一般的收音机就是调幅接收机。由于其易受杂波干扰，所以，信号保真度差。但优点是设备简单，适用频段广泛</a:t>
            </a:r>
            <a:r>
              <a:rPr lang="en-US" altLang="zh-CN" dirty="0"/>
              <a:t>---</a:t>
            </a:r>
            <a:r>
              <a:rPr lang="zh-CN" altLang="en-US" dirty="0"/>
              <a:t>所有频段均可，所以被广泛使用。</a:t>
            </a:r>
            <a:br>
              <a:rPr lang="zh-CN" altLang="en-US" dirty="0"/>
            </a:br>
            <a:r>
              <a:rPr lang="zh-CN" altLang="en-US" dirty="0"/>
              <a:t>    调频（</a:t>
            </a:r>
            <a:r>
              <a:rPr lang="en-US" altLang="zh-CN" dirty="0"/>
              <a:t>FM</a:t>
            </a:r>
            <a:r>
              <a:rPr lang="zh-CN" altLang="en-US" dirty="0"/>
              <a:t>）：就是用信号的变化来改变无线电波震荡的频率度，也就是让电波震荡频率随信号变化而变化。常见的就是电视、</a:t>
            </a:r>
            <a:r>
              <a:rPr lang="en-US" altLang="zh-CN" dirty="0"/>
              <a:t>20M</a:t>
            </a:r>
            <a:r>
              <a:rPr lang="zh-CN" altLang="en-US" dirty="0"/>
              <a:t>以上的无线电通讯，如我们的</a:t>
            </a:r>
            <a:r>
              <a:rPr lang="en-US" altLang="zh-CN" dirty="0"/>
              <a:t>U</a:t>
            </a:r>
            <a:r>
              <a:rPr lang="zh-CN" altLang="en-US" dirty="0"/>
              <a:t>、</a:t>
            </a:r>
            <a:r>
              <a:rPr lang="en-US" altLang="zh-CN" dirty="0"/>
              <a:t>V</a:t>
            </a:r>
            <a:r>
              <a:rPr lang="zh-CN" altLang="en-US" dirty="0"/>
              <a:t>段对讲机、车台、手机。其优点是不易受一般杂波干扰，可以实现信号的高保真。缺点是需要一定的带宽，减少了频段电台容量；过低的无线电频率（如长波、中波）不能使用或效果不佳。</a:t>
            </a:r>
            <a:br>
              <a:rPr lang="zh-CN" altLang="en-US" dirty="0"/>
            </a:br>
            <a:r>
              <a:rPr lang="zh-CN" altLang="en-US" dirty="0"/>
              <a:t>    调相（</a:t>
            </a:r>
            <a:r>
              <a:rPr lang="en-US" altLang="zh-CN" dirty="0"/>
              <a:t>PM</a:t>
            </a:r>
            <a:r>
              <a:rPr lang="zh-CN" altLang="en-US" dirty="0"/>
              <a:t>）：就是用信号的变化来改变无线电波震荡的相位角，也就是让电波震荡的相位角随信号变化而变化。其优点也是抗干扰能力强。缺点是其调相和解调电路十分复杂。所以，除了十分特殊的场合使用外，一般不被采用。</a:t>
            </a:r>
          </a:p>
          <a:p>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latin typeface="Arial" panose="020B0604020202020204" pitchFamily="34" charset="0"/>
              <a:ea typeface="黑体" panose="02010609060101010101" pitchFamily="49" charset="-122"/>
            </a:endParaRP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30</a:t>
            </a:fld>
            <a:endParaRPr kumimoji="1"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effectLst/>
              </a:rPr>
              <a:t>没有调制过的信号传输为基带传输调制过的信号传输叫频带传输前者传输距离短，后者长。</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数字信号编码是要解决数字数据的数字信号表示问题，即通过对数字信号进行编码来表示数据。数字信号编码的工作一般由硬件完成，常用的编码方法有以下三种：不归零码、曼彻斯特编码、差分曼彻斯特编码。</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不归零码，数字信号可以直接采用基带传输，基带传输是在线路中直接传送数字信号的电脉冲，是一种最简单的传输方式，近距离通信的局域网都采用基带传输。</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曼彻斯特编码</a:t>
            </a:r>
            <a:r>
              <a:rPr lang="en-US" altLang="zh-CN" dirty="0"/>
              <a:t>(Manchester)</a:t>
            </a:r>
            <a:r>
              <a:rPr lang="zh-CN" altLang="en-US" dirty="0"/>
              <a:t>又称裂相码、同步码、相位编码，是一种用电平跳变来表示</a:t>
            </a:r>
            <a:r>
              <a:rPr lang="en-US" altLang="zh-CN" dirty="0"/>
              <a:t>1</a:t>
            </a:r>
            <a:r>
              <a:rPr lang="zh-CN" altLang="en-US" dirty="0"/>
              <a:t>或</a:t>
            </a:r>
            <a:r>
              <a:rPr lang="en-US" altLang="zh-CN" dirty="0"/>
              <a:t>0</a:t>
            </a:r>
            <a:r>
              <a:rPr lang="zh-CN" altLang="en-US" dirty="0"/>
              <a:t>的编码方法，其变化规则很简单，即每个码元均用两个不同相位的电平信号表示，也就是一个周期的方波，但</a:t>
            </a:r>
            <a:r>
              <a:rPr lang="en-US" altLang="zh-CN" dirty="0"/>
              <a:t>0</a:t>
            </a:r>
            <a:r>
              <a:rPr lang="zh-CN" altLang="en-US" dirty="0"/>
              <a:t>码和</a:t>
            </a:r>
            <a:r>
              <a:rPr lang="en-US" altLang="zh-CN" dirty="0"/>
              <a:t>1</a:t>
            </a:r>
            <a:r>
              <a:rPr lang="zh-CN" altLang="en-US" dirty="0"/>
              <a:t>码的相位正好相反。</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由于曼彻斯特码在每个时钟位都必须有一次变化，因此，其编码的效率仅可达到</a:t>
            </a:r>
            <a:r>
              <a:rPr lang="en-US" altLang="zh-CN" dirty="0"/>
              <a:t>50%</a:t>
            </a:r>
            <a:r>
              <a:rPr lang="zh-CN" altLang="en-US" dirty="0"/>
              <a:t>左右差分曼彻斯特编码是一种使用中位转变来计时的编码方案。数据通过在数据位开始处加一转变来表示。令牌环局域网就利用差分曼彻斯特编码方案。差分曼彻斯特编码在 每个时钟周期的中间都有一次电平跳变，这个跳变做同步之用。 在每个时钟周期的起始处：跳变则说明该比特是</a:t>
            </a:r>
            <a:r>
              <a:rPr lang="en-US" altLang="zh-CN" dirty="0"/>
              <a:t>0</a:t>
            </a:r>
            <a:r>
              <a:rPr lang="zh-CN" altLang="en-US" dirty="0"/>
              <a:t>，不跳变则说明该比特是</a:t>
            </a:r>
            <a:r>
              <a:rPr lang="en-US" altLang="zh-CN" dirty="0"/>
              <a:t>1</a:t>
            </a:r>
            <a:r>
              <a:rPr lang="zh-CN" altLang="en-US" dirty="0"/>
              <a:t>。差分曼彻斯特编码的优点为：收发双方可以根据编码自带的时钟信号来保持同步，无需专门传递同步信号的线路，因此成本低；缺点为：实现技术复杂。</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latin typeface="Arial" panose="020B0604020202020204" pitchFamily="34" charset="0"/>
              <a:ea typeface="黑体" panose="02010609060101010101" pitchFamily="49" charset="-122"/>
            </a:endParaRP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31</a:t>
            </a:fld>
            <a:endParaRPr kumimoji="1"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BPSK (Binary Phase Shift Keying)-------</a:t>
            </a:r>
            <a:r>
              <a:rPr lang="zh-CN" altLang="en-US" dirty="0"/>
              <a:t>二进制相移键控。是把模拟信号转换成数据值的转换方式之一，利用偏离相位的复数波浪组合来表现信息键控移相方式。</a:t>
            </a:r>
            <a:r>
              <a:rPr lang="en-US" altLang="zh-CN" dirty="0"/>
              <a:t>BPSK</a:t>
            </a:r>
            <a:r>
              <a:rPr lang="zh-CN" altLang="en-US" dirty="0"/>
              <a:t>使用了基准的正弦波和相位反转的波浪，使一方为</a:t>
            </a:r>
            <a:r>
              <a:rPr lang="en-US" altLang="zh-CN" dirty="0"/>
              <a:t>0</a:t>
            </a:r>
            <a:r>
              <a:rPr lang="zh-CN" altLang="en-US" dirty="0"/>
              <a:t>，另一方为</a:t>
            </a:r>
            <a:r>
              <a:rPr lang="en-US" altLang="zh-CN" dirty="0"/>
              <a:t>1</a:t>
            </a:r>
            <a:r>
              <a:rPr lang="zh-CN" altLang="en-US" dirty="0"/>
              <a:t>，从而可以同时传送接受</a:t>
            </a:r>
            <a:r>
              <a:rPr lang="en-US" altLang="zh-CN" dirty="0"/>
              <a:t>2</a:t>
            </a:r>
            <a:r>
              <a:rPr lang="zh-CN" altLang="en-US" dirty="0"/>
              <a:t>值</a:t>
            </a:r>
            <a:r>
              <a:rPr lang="en-US" altLang="zh-CN" dirty="0"/>
              <a:t>(1</a:t>
            </a:r>
            <a:r>
              <a:rPr lang="zh-CN" altLang="en-US" dirty="0"/>
              <a:t>比特</a:t>
            </a:r>
            <a:r>
              <a:rPr lang="en-US" altLang="zh-CN" dirty="0"/>
              <a:t>)</a:t>
            </a:r>
            <a:r>
              <a:rPr lang="zh-CN" altLang="en-US" dirty="0"/>
              <a:t>的信息。</a:t>
            </a:r>
            <a:endParaRPr lang="en-US" altLang="zh-CN" dirty="0"/>
          </a:p>
          <a:p>
            <a:endParaRPr lang="en-US" altLang="zh-CN" dirty="0"/>
          </a:p>
          <a:p>
            <a:pPr algn="l"/>
            <a:r>
              <a:rPr lang="zh-CN" altLang="en-US" b="0" i="0" u="none" strike="noStrike" dirty="0">
                <a:solidFill>
                  <a:srgbClr val="136EC2"/>
                </a:solidFill>
                <a:effectLst/>
                <a:latin typeface="Arial" panose="020B0604020202020204" pitchFamily="34" charset="0"/>
                <a:hlinkClick r:id="rId3"/>
              </a:rPr>
              <a:t>正交相移键控</a:t>
            </a:r>
            <a:r>
              <a:rPr lang="zh-CN" altLang="en-US" b="0" i="0" dirty="0">
                <a:solidFill>
                  <a:srgbClr val="333333"/>
                </a:solidFill>
                <a:effectLst/>
                <a:latin typeface="Arial" panose="020B0604020202020204" pitchFamily="34" charset="0"/>
              </a:rPr>
              <a:t>（</a:t>
            </a:r>
            <a:r>
              <a:rPr lang="en-US" altLang="zh-CN" b="0" i="0" dirty="0">
                <a:solidFill>
                  <a:srgbClr val="333333"/>
                </a:solidFill>
                <a:effectLst/>
                <a:latin typeface="Arial" panose="020B0604020202020204" pitchFamily="34" charset="0"/>
              </a:rPr>
              <a:t>Quadrature Phase Shift Keying</a:t>
            </a:r>
            <a:r>
              <a:rPr lang="zh-CN" altLang="en-US" b="0" i="0" dirty="0">
                <a:solidFill>
                  <a:srgbClr val="333333"/>
                </a:solidFill>
                <a:effectLst/>
                <a:latin typeface="Arial" panose="020B0604020202020204" pitchFamily="34" charset="0"/>
              </a:rPr>
              <a:t>，</a:t>
            </a:r>
            <a:r>
              <a:rPr lang="en-US" altLang="zh-CN" b="0" i="0" dirty="0">
                <a:solidFill>
                  <a:srgbClr val="333333"/>
                </a:solidFill>
                <a:effectLst/>
                <a:latin typeface="Arial" panose="020B0604020202020204" pitchFamily="34" charset="0"/>
              </a:rPr>
              <a:t>QPSK</a:t>
            </a:r>
            <a:r>
              <a:rPr lang="zh-CN" altLang="en-US" b="0" i="0" dirty="0">
                <a:solidFill>
                  <a:srgbClr val="333333"/>
                </a:solidFill>
                <a:effectLst/>
                <a:latin typeface="Arial" panose="020B0604020202020204" pitchFamily="34" charset="0"/>
              </a:rPr>
              <a:t>）是一种</a:t>
            </a:r>
            <a:r>
              <a:rPr lang="zh-CN" altLang="en-US" b="0" i="0" u="none" strike="noStrike" dirty="0">
                <a:solidFill>
                  <a:srgbClr val="136EC2"/>
                </a:solidFill>
                <a:effectLst/>
                <a:latin typeface="Arial" panose="020B0604020202020204" pitchFamily="34" charset="0"/>
                <a:hlinkClick r:id="rId4"/>
              </a:rPr>
              <a:t>数字调制</a:t>
            </a:r>
            <a:r>
              <a:rPr lang="zh-CN" altLang="en-US" b="0" i="0" dirty="0">
                <a:solidFill>
                  <a:srgbClr val="333333"/>
                </a:solidFill>
                <a:effectLst/>
                <a:latin typeface="Arial" panose="020B0604020202020204" pitchFamily="34" charset="0"/>
              </a:rPr>
              <a:t>方式。它分为绝对相移和相对相移两种。由于绝对相移方式存在相位模糊问题，所以在实际中主要采用相对移相方式</a:t>
            </a:r>
            <a:r>
              <a:rPr lang="en-US" altLang="zh-CN" b="0" i="0" dirty="0">
                <a:solidFill>
                  <a:srgbClr val="333333"/>
                </a:solidFill>
                <a:effectLst/>
                <a:latin typeface="Arial" panose="020B0604020202020204" pitchFamily="34" charset="0"/>
              </a:rPr>
              <a:t>DQPSK</a:t>
            </a:r>
            <a:r>
              <a:rPr lang="zh-CN" altLang="en-US" b="0" i="0" dirty="0">
                <a:solidFill>
                  <a:srgbClr val="333333"/>
                </a:solidFill>
                <a:effectLst/>
                <a:latin typeface="Arial" panose="020B0604020202020204" pitchFamily="34" charset="0"/>
              </a:rPr>
              <a:t>。</a:t>
            </a:r>
          </a:p>
          <a:p>
            <a:pPr algn="l"/>
            <a:r>
              <a:rPr lang="en-US" altLang="zh-CN" b="0" i="0" dirty="0">
                <a:solidFill>
                  <a:srgbClr val="333333"/>
                </a:solidFill>
                <a:effectLst/>
                <a:latin typeface="Arial" panose="020B0604020202020204" pitchFamily="34" charset="0"/>
              </a:rPr>
              <a:t>QPSK</a:t>
            </a:r>
            <a:r>
              <a:rPr lang="zh-CN" altLang="en-US" b="0" i="0" dirty="0">
                <a:solidFill>
                  <a:srgbClr val="333333"/>
                </a:solidFill>
                <a:effectLst/>
                <a:latin typeface="Arial" panose="020B0604020202020204" pitchFamily="34" charset="0"/>
              </a:rPr>
              <a:t>是一种四进制相位调制，具有良好的抗噪特性和频带利用率，广泛应用 于卫星链路、数字集群等通信业务。</a:t>
            </a:r>
            <a:endParaRPr lang="en-US" altLang="zh-CN" b="0" i="0" dirty="0">
              <a:solidFill>
                <a:srgbClr val="333333"/>
              </a:solidFill>
              <a:effectLst/>
              <a:latin typeface="Arial" panose="020B0604020202020204" pitchFamily="34" charset="0"/>
            </a:endParaRPr>
          </a:p>
          <a:p>
            <a:pPr algn="l"/>
            <a:endParaRPr lang="en-US" altLang="zh-CN" b="0" i="0" dirty="0">
              <a:solidFill>
                <a:srgbClr val="333333"/>
              </a:solidFill>
              <a:effectLst/>
              <a:latin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37</a:t>
            </a:fld>
            <a:endParaRPr kumimoji="1"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39</a:t>
            </a:fld>
            <a:endParaRPr kumimoji="1"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超</a:t>
            </a:r>
            <a:r>
              <a:rPr lang="en-US" altLang="zh-CN" dirty="0"/>
              <a:t>5</a:t>
            </a:r>
            <a:r>
              <a:rPr lang="zh-CN" altLang="en-US" dirty="0"/>
              <a:t>类屏蔽双绞线剖面示意图</a:t>
            </a:r>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40</a:t>
            </a:fld>
            <a:endParaRPr kumimoji="1"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effectLst/>
              </a:rPr>
              <a:t>UTP</a:t>
            </a:r>
            <a:r>
              <a:rPr lang="zh-CN" altLang="en-US" dirty="0">
                <a:effectLst/>
              </a:rPr>
              <a:t>即是指非屏蔽双绞线，这类网线在市面上非常普遍，也是家庭装修中使用频率最高的线材。</a:t>
            </a:r>
            <a:r>
              <a:rPr lang="en-US" altLang="zh-CN" dirty="0">
                <a:effectLst/>
              </a:rPr>
              <a:t>UTP</a:t>
            </a:r>
            <a:r>
              <a:rPr lang="zh-CN" altLang="en-US" dirty="0">
                <a:effectLst/>
              </a:rPr>
              <a:t>线主要用于传输带宽在</a:t>
            </a:r>
            <a:r>
              <a:rPr lang="en-US" altLang="zh-CN" dirty="0">
                <a:effectLst/>
              </a:rPr>
              <a:t>250MHz</a:t>
            </a:r>
            <a:r>
              <a:rPr lang="zh-CN" altLang="en-US" dirty="0">
                <a:effectLst/>
              </a:rPr>
              <a:t>以下，没有特殊性能要求的普通网络系统中，最高仅能支持六类布线系统标准，这类线安装施工都较为方便，价格也比较实惠。</a:t>
            </a:r>
            <a:endParaRPr lang="en-US" altLang="zh-CN" dirty="0">
              <a:effectLst/>
            </a:endParaRPr>
          </a:p>
          <a:p>
            <a:endParaRPr lang="en-US" altLang="zh-CN" dirty="0">
              <a:effectLst/>
            </a:endParaRPr>
          </a:p>
          <a:p>
            <a:r>
              <a:rPr lang="en-US" altLang="zh-CN" i="0" dirty="0"/>
              <a:t>FTP</a:t>
            </a:r>
            <a:r>
              <a:rPr lang="zh-CN" altLang="en-US" dirty="0"/>
              <a:t>即是指铝箔屏蔽的</a:t>
            </a:r>
            <a:r>
              <a:rPr lang="zh-CN" altLang="en-US" i="1" dirty="0"/>
              <a:t>双绞线</a:t>
            </a:r>
            <a:r>
              <a:rPr lang="en-US" altLang="zh-CN" dirty="0"/>
              <a:t>,</a:t>
            </a:r>
            <a:r>
              <a:rPr lang="zh-CN" altLang="en-US" dirty="0"/>
              <a:t>这种线缆支持带宽能力强</a:t>
            </a:r>
            <a:r>
              <a:rPr lang="en-US" altLang="zh-CN" dirty="0"/>
              <a:t>,</a:t>
            </a:r>
            <a:r>
              <a:rPr lang="zh-CN" altLang="en-US" dirty="0"/>
              <a:t>且具备一定的抗干扰能力</a:t>
            </a:r>
            <a:r>
              <a:rPr lang="en-US" altLang="zh-CN" dirty="0"/>
              <a:t>,</a:t>
            </a:r>
            <a:r>
              <a:rPr lang="zh-CN" altLang="en-US" dirty="0"/>
              <a:t>能够减小信号衰减。此外</a:t>
            </a:r>
            <a:r>
              <a:rPr lang="en-US" altLang="zh-CN" dirty="0"/>
              <a:t>,</a:t>
            </a:r>
            <a:r>
              <a:rPr lang="zh-CN" altLang="en-US" dirty="0"/>
              <a:t>其最明显的特性是采用可回收低烟无卤材料</a:t>
            </a:r>
            <a:r>
              <a:rPr lang="en-US" altLang="zh-CN" dirty="0"/>
              <a:t>,</a:t>
            </a:r>
            <a:r>
              <a:rPr lang="zh-CN" altLang="en-US" dirty="0"/>
              <a:t>环保性强。</a:t>
            </a:r>
            <a:endParaRPr lang="zh-CN" altLang="en-US" dirty="0">
              <a:effectLst/>
            </a:endParaRPr>
          </a:p>
          <a:p>
            <a:endParaRPr lang="en-US" altLang="zh-CN" dirty="0">
              <a:effectLst/>
              <a:hlinkClick r:id="rId3"/>
            </a:endParaRPr>
          </a:p>
          <a:p>
            <a:endParaRPr lang="zh-CN" altLang="en-US" dirty="0">
              <a:effectLst/>
            </a:endParaRPr>
          </a:p>
          <a:p>
            <a:r>
              <a:rPr lang="en-US" altLang="zh-CN" dirty="0">
                <a:effectLst/>
              </a:rPr>
              <a:t>SFTP</a:t>
            </a:r>
            <a:r>
              <a:rPr lang="zh-CN" altLang="en-US" dirty="0">
                <a:effectLst/>
              </a:rPr>
              <a:t>即是指双屏蔽双绞线，该线缆在</a:t>
            </a:r>
            <a:r>
              <a:rPr lang="en-US" altLang="zh-CN" dirty="0">
                <a:effectLst/>
              </a:rPr>
              <a:t>STP</a:t>
            </a:r>
            <a:r>
              <a:rPr lang="zh-CN" altLang="en-US" dirty="0">
                <a:effectLst/>
              </a:rPr>
              <a:t>的铝箔层基础上增设了编织网，通常采用铝镁丝或镀锌铜材质，外层采用</a:t>
            </a:r>
            <a:r>
              <a:rPr lang="en-US" altLang="zh-CN" dirty="0">
                <a:effectLst/>
              </a:rPr>
              <a:t>PVC</a:t>
            </a:r>
            <a:r>
              <a:rPr lang="zh-CN" altLang="en-US" dirty="0">
                <a:effectLst/>
              </a:rPr>
              <a:t>材料。</a:t>
            </a:r>
            <a:r>
              <a:rPr lang="en-US" altLang="zh-CN" dirty="0">
                <a:effectLst/>
              </a:rPr>
              <a:t>SFTP</a:t>
            </a:r>
            <a:r>
              <a:rPr lang="zh-CN" altLang="en-US" dirty="0">
                <a:effectLst/>
              </a:rPr>
              <a:t>相较</a:t>
            </a:r>
            <a:r>
              <a:rPr lang="en-US" altLang="zh-CN" dirty="0">
                <a:effectLst/>
              </a:rPr>
              <a:t>STP</a:t>
            </a:r>
            <a:r>
              <a:rPr lang="zh-CN" altLang="en-US" dirty="0">
                <a:effectLst/>
              </a:rPr>
              <a:t>的不同处主要是，有两层屏蔽层以及屏蔽层之间多了绝缘隔离结构。</a:t>
            </a:r>
            <a:r>
              <a:rPr lang="en-US" altLang="zh-CN" dirty="0">
                <a:effectLst/>
              </a:rPr>
              <a:t>SFTP</a:t>
            </a:r>
            <a:r>
              <a:rPr lang="zh-CN" altLang="en-US" dirty="0">
                <a:effectLst/>
              </a:rPr>
              <a:t>的特性是屏蔽环境磁场、信号的干扰能力更强，内部信号衰减程度更低。更为复杂的结构使其柔软性比</a:t>
            </a:r>
            <a:r>
              <a:rPr lang="en-US" altLang="zh-CN" dirty="0">
                <a:effectLst/>
              </a:rPr>
              <a:t>STP</a:t>
            </a:r>
            <a:r>
              <a:rPr lang="zh-CN" altLang="en-US" dirty="0">
                <a:effectLst/>
              </a:rPr>
              <a:t>稍差，价格也更贵。</a:t>
            </a:r>
            <a:r>
              <a:rPr lang="en-US" altLang="zh-CN" dirty="0">
                <a:effectLst/>
              </a:rPr>
              <a:t>SFTP</a:t>
            </a:r>
            <a:r>
              <a:rPr lang="zh-CN" altLang="en-US" dirty="0">
                <a:effectLst/>
              </a:rPr>
              <a:t>主要适用于特殊环境的专业布线工程中。</a:t>
            </a:r>
            <a:endParaRPr lang="en-US" altLang="zh-CN" dirty="0">
              <a:effectLst/>
            </a:endParaRPr>
          </a:p>
          <a:p>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effectLst/>
                <a:hlinkClick r:id="rId3"/>
              </a:rPr>
              <a:t>STP</a:t>
            </a:r>
            <a:r>
              <a:rPr lang="zh-CN" altLang="en-US" dirty="0">
                <a:effectLst/>
                <a:hlinkClick r:id="rId3"/>
              </a:rPr>
              <a:t>是指独立屏蔽双绞线</a:t>
            </a:r>
            <a:r>
              <a:rPr lang="zh-CN" altLang="en-US" dirty="0">
                <a:effectLst/>
              </a:rPr>
              <a:t>，该双绞线导芯外有一层铝箔层，且每对线都有单独铝箔屏蔽层，起到减少信号衰减的作用。此外，标准的七类</a:t>
            </a:r>
            <a:r>
              <a:rPr lang="en-US" altLang="zh-CN" dirty="0">
                <a:effectLst/>
              </a:rPr>
              <a:t>STP</a:t>
            </a:r>
            <a:r>
              <a:rPr lang="zh-CN" altLang="en-US" dirty="0">
                <a:effectLst/>
              </a:rPr>
              <a:t>线缆中每四对线合并后，外部还包裹着一层金属编织网屏蔽。秋叶原七类</a:t>
            </a:r>
            <a:r>
              <a:rPr lang="en-US" altLang="zh-CN" dirty="0">
                <a:effectLst/>
              </a:rPr>
              <a:t>STP</a:t>
            </a:r>
            <a:r>
              <a:rPr lang="zh-CN" altLang="en-US" dirty="0">
                <a:effectLst/>
              </a:rPr>
              <a:t>网线主要适用于高速网络或高保密要求的场所传输，可支持未来多类型应用，有助于多媒体信息共同传输及布线平台的统一。</a:t>
            </a:r>
            <a:endParaRPr lang="en-US" altLang="zh-CN" dirty="0">
              <a:effectLst/>
            </a:endParaRPr>
          </a:p>
          <a:p>
            <a:endParaRPr lang="en-US" altLang="zh-CN" dirty="0">
              <a:effectLst/>
            </a:endParaRPr>
          </a:p>
          <a:p>
            <a:endParaRPr lang="en-US" altLang="zh-CN" dirty="0">
              <a:effectLst/>
              <a:hlinkClick r:id="rId3"/>
            </a:endParaRP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41</a:t>
            </a:fld>
            <a:endParaRPr kumimoji="1"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43</a:t>
            </a:fld>
            <a:endParaRPr kumimoji="1"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地球静止轨道是地球同步轨道的一个特例</a:t>
            </a:r>
            <a:endParaRPr lang="zh-CN" altLang="en-US" dirty="0"/>
          </a:p>
        </p:txBody>
      </p:sp>
      <p:sp>
        <p:nvSpPr>
          <p:cNvPr id="4" name="灯片编号占位符 3"/>
          <p:cNvSpPr>
            <a:spLocks noGrp="1"/>
          </p:cNvSpPr>
          <p:nvPr>
            <p:ph type="sldNum" sz="quarter" idx="10"/>
          </p:nvPr>
        </p:nvSpPr>
        <p:spPr/>
        <p:txBody>
          <a:bodyPr/>
          <a:lstStyle/>
          <a:p>
            <a:fld id="{840B8802-914A-7C41-BC77-CC54DEE99EEF}" type="slidenum">
              <a:rPr kumimoji="1" lang="zh-CN" altLang="en-US" smtClean="0"/>
              <a:t>70</a:t>
            </a:fld>
            <a:endParaRPr kumimoji="1"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如图所示：图</a:t>
            </a:r>
            <a:r>
              <a:rPr lang="en-US" altLang="zh-CN" dirty="0"/>
              <a:t>a</a:t>
            </a:r>
            <a:r>
              <a:rPr lang="zh-CN" altLang="en-US" dirty="0"/>
              <a:t>是独占信道的通信方式，节点</a:t>
            </a:r>
            <a:r>
              <a:rPr lang="en-US" altLang="zh-CN" dirty="0"/>
              <a:t>S1</a:t>
            </a:r>
            <a:r>
              <a:rPr lang="zh-CN" altLang="en-US" dirty="0"/>
              <a:t>和</a:t>
            </a:r>
            <a:r>
              <a:rPr lang="en-US" altLang="zh-CN" dirty="0"/>
              <a:t>R1</a:t>
            </a:r>
            <a:r>
              <a:rPr lang="zh-CN" altLang="en-US" dirty="0"/>
              <a:t>通信过程中，单独占用一条物理信道，</a:t>
            </a:r>
            <a:r>
              <a:rPr lang="en-US" altLang="zh-CN" dirty="0"/>
              <a:t>S2</a:t>
            </a:r>
            <a:r>
              <a:rPr lang="zh-CN" altLang="en-US" dirty="0"/>
              <a:t>和</a:t>
            </a:r>
            <a:r>
              <a:rPr lang="en-US" altLang="zh-CN" dirty="0"/>
              <a:t>R2</a:t>
            </a:r>
            <a:r>
              <a:rPr lang="zh-CN" altLang="en-US" dirty="0"/>
              <a:t>之间，</a:t>
            </a:r>
            <a:r>
              <a:rPr lang="en-US" altLang="zh-CN" dirty="0"/>
              <a:t>S3</a:t>
            </a:r>
            <a:r>
              <a:rPr lang="zh-CN" altLang="en-US" dirty="0"/>
              <a:t>和</a:t>
            </a:r>
            <a:r>
              <a:rPr lang="en-US" altLang="zh-CN" dirty="0"/>
              <a:t>R3</a:t>
            </a:r>
            <a:r>
              <a:rPr lang="zh-CN" altLang="en-US" dirty="0"/>
              <a:t>之间的通信也是这样。这种通信方式，信道利用率是比较低的，因为</a:t>
            </a:r>
            <a:r>
              <a:rPr lang="en-US" altLang="zh-CN" dirty="0"/>
              <a:t>S1-R1</a:t>
            </a:r>
            <a:r>
              <a:rPr lang="zh-CN" altLang="en-US" dirty="0"/>
              <a:t>信道空闲的时候，没法分享给其他的通信，同样，如果</a:t>
            </a:r>
            <a:r>
              <a:rPr lang="en-US" altLang="zh-CN" dirty="0"/>
              <a:t>S1</a:t>
            </a:r>
            <a:r>
              <a:rPr lang="zh-CN" altLang="en-US" dirty="0"/>
              <a:t>和</a:t>
            </a:r>
            <a:r>
              <a:rPr lang="en-US" altLang="zh-CN" dirty="0"/>
              <a:t>R1</a:t>
            </a:r>
            <a:r>
              <a:rPr lang="zh-CN" altLang="en-US" dirty="0"/>
              <a:t>之间的通信业务繁忙的时候，也无法利用</a:t>
            </a:r>
            <a:r>
              <a:rPr lang="en-US" altLang="zh-CN" dirty="0"/>
              <a:t>S2-R2</a:t>
            </a:r>
            <a:r>
              <a:rPr lang="zh-CN" altLang="en-US" dirty="0"/>
              <a:t>或</a:t>
            </a:r>
            <a:r>
              <a:rPr lang="en-US" altLang="zh-CN" dirty="0"/>
              <a:t>S3-R3</a:t>
            </a:r>
            <a:r>
              <a:rPr lang="zh-CN" altLang="en-US" dirty="0"/>
              <a:t>信道。图</a:t>
            </a:r>
            <a:r>
              <a:rPr lang="en-US" altLang="zh-CN" dirty="0"/>
              <a:t>b</a:t>
            </a:r>
            <a:r>
              <a:rPr lang="zh-CN" altLang="en-US" dirty="0"/>
              <a:t>采用共享信道的方式进行通信。</a:t>
            </a:r>
            <a:r>
              <a:rPr lang="en-US" altLang="zh-CN" dirty="0"/>
              <a:t>S1-R1</a:t>
            </a:r>
            <a:r>
              <a:rPr lang="zh-CN" altLang="en-US" dirty="0"/>
              <a:t>，</a:t>
            </a:r>
            <a:r>
              <a:rPr lang="en-US" altLang="zh-CN" dirty="0"/>
              <a:t>S2-R2</a:t>
            </a:r>
            <a:r>
              <a:rPr lang="zh-CN" altLang="en-US" dirty="0"/>
              <a:t>和</a:t>
            </a:r>
            <a:r>
              <a:rPr lang="en-US" altLang="zh-CN" dirty="0"/>
              <a:t>S3-R3</a:t>
            </a:r>
            <a:r>
              <a:rPr lang="zh-CN" altLang="en-US" dirty="0"/>
              <a:t>之间的通信工用一条大的信道。在信道的入口处，</a:t>
            </a:r>
            <a:r>
              <a:rPr lang="en-US" altLang="zh-CN" dirty="0"/>
              <a:t>S1</a:t>
            </a:r>
            <a:r>
              <a:rPr lang="zh-CN" altLang="en-US" dirty="0"/>
              <a:t>，</a:t>
            </a:r>
            <a:r>
              <a:rPr lang="en-US" altLang="zh-CN" dirty="0"/>
              <a:t>S2</a:t>
            </a:r>
            <a:r>
              <a:rPr lang="zh-CN" altLang="en-US" dirty="0"/>
              <a:t>和</a:t>
            </a:r>
            <a:r>
              <a:rPr lang="en-US" altLang="zh-CN" dirty="0"/>
              <a:t>S3</a:t>
            </a:r>
            <a:r>
              <a:rPr lang="zh-CN" altLang="en-US" dirty="0"/>
              <a:t>按照一定的策略把业务复用到共享信道上。到了信道的出口进行解复用，分发给</a:t>
            </a:r>
            <a:r>
              <a:rPr lang="en-US" altLang="zh-CN" dirty="0"/>
              <a:t>R1</a:t>
            </a:r>
            <a:r>
              <a:rPr lang="zh-CN" altLang="en-US" dirty="0"/>
              <a:t>，</a:t>
            </a:r>
            <a:r>
              <a:rPr lang="en-US" altLang="zh-CN" dirty="0"/>
              <a:t>R2</a:t>
            </a:r>
            <a:r>
              <a:rPr lang="zh-CN" altLang="en-US" dirty="0"/>
              <a:t>和</a:t>
            </a:r>
            <a:r>
              <a:rPr lang="en-US" altLang="zh-CN" dirty="0"/>
              <a:t>R3</a:t>
            </a:r>
            <a:r>
              <a:rPr lang="zh-CN" altLang="en-US" dirty="0"/>
              <a:t>。</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76</a:t>
            </a:fld>
            <a:endParaRPr kumimoji="1"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右上图是频分复用的示意图。整个带宽被分成了</a:t>
            </a:r>
            <a:r>
              <a:rPr lang="en-US" altLang="zh-CN" dirty="0"/>
              <a:t>n</a:t>
            </a:r>
            <a:r>
              <a:rPr lang="zh-CN" altLang="en-US" dirty="0"/>
              <a:t>个频带，可以分配给不同的用户。这些用户可以同时进行通信。频分复用在无线通信中有着广泛的应用。</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右下图是</a:t>
            </a:r>
            <a:r>
              <a:rPr lang="zh-CN" altLang="en-US" sz="1200" dirty="0">
                <a:latin typeface="微软雅黑" panose="020B0503020204020204" pitchFamily="34" charset="-122"/>
                <a:ea typeface="微软雅黑" panose="020B0503020204020204" pitchFamily="34" charset="-122"/>
              </a:rPr>
              <a:t>三个信道频分复用到一个信道上面的例子，信道</a:t>
            </a:r>
            <a:r>
              <a:rPr lang="en-US" altLang="zh-CN" sz="1200" dirty="0">
                <a:latin typeface="微软雅黑" panose="020B0503020204020204" pitchFamily="34" charset="-122"/>
                <a:ea typeface="微软雅黑" panose="020B0503020204020204" pitchFamily="34" charset="-122"/>
              </a:rPr>
              <a:t>1~3</a:t>
            </a:r>
            <a:r>
              <a:rPr lang="zh-CN" altLang="en-US" sz="1200" dirty="0">
                <a:latin typeface="微软雅黑" panose="020B0503020204020204" pitchFamily="34" charset="-122"/>
                <a:ea typeface="微软雅黑" panose="020B0503020204020204" pitchFamily="34" charset="-122"/>
              </a:rPr>
              <a:t>的占用的频带都是从</a:t>
            </a:r>
            <a:r>
              <a:rPr lang="en-US" altLang="zh-CN" sz="1200" dirty="0">
                <a:latin typeface="微软雅黑" panose="020B0503020204020204" pitchFamily="34" charset="-122"/>
                <a:ea typeface="微软雅黑" panose="020B0503020204020204" pitchFamily="34" charset="-122"/>
              </a:rPr>
              <a:t>300~3100Hz,</a:t>
            </a:r>
            <a:r>
              <a:rPr lang="zh-CN" altLang="en-US" sz="1200" dirty="0">
                <a:latin typeface="微软雅黑" panose="020B0503020204020204" pitchFamily="34" charset="-122"/>
                <a:ea typeface="微软雅黑" panose="020B0503020204020204" pitchFamily="34" charset="-122"/>
              </a:rPr>
              <a:t>频宽是</a:t>
            </a:r>
            <a:r>
              <a:rPr lang="en-US" altLang="zh-CN" sz="1200" dirty="0">
                <a:latin typeface="微软雅黑" panose="020B0503020204020204" pitchFamily="34" charset="-122"/>
                <a:ea typeface="微软雅黑" panose="020B0503020204020204" pitchFamily="34" charset="-122"/>
              </a:rPr>
              <a:t>2.8kHz</a:t>
            </a:r>
            <a:r>
              <a:rPr lang="zh-CN" altLang="en-US" sz="1200" dirty="0">
                <a:latin typeface="微软雅黑" panose="020B0503020204020204" pitchFamily="34" charset="-122"/>
                <a:ea typeface="微软雅黑" panose="020B0503020204020204" pitchFamily="34" charset="-122"/>
              </a:rPr>
              <a:t>。经过重新调制后，信道</a:t>
            </a:r>
            <a:r>
              <a:rPr lang="en-US" altLang="zh-CN" sz="1200" dirty="0">
                <a:latin typeface="微软雅黑" panose="020B0503020204020204" pitchFamily="34" charset="-122"/>
                <a:ea typeface="微软雅黑" panose="020B0503020204020204" pitchFamily="34" charset="-122"/>
              </a:rPr>
              <a:t>1~3</a:t>
            </a:r>
            <a:r>
              <a:rPr lang="zh-CN" altLang="en-US" sz="1200" dirty="0">
                <a:latin typeface="微软雅黑" panose="020B0503020204020204" pitchFamily="34" charset="-122"/>
                <a:ea typeface="微软雅黑" panose="020B0503020204020204" pitchFamily="34" charset="-122"/>
              </a:rPr>
              <a:t>占用了从</a:t>
            </a:r>
            <a:r>
              <a:rPr lang="en-US" altLang="zh-CN" sz="1200" dirty="0">
                <a:latin typeface="微软雅黑" panose="020B0503020204020204" pitchFamily="34" charset="-122"/>
                <a:ea typeface="微软雅黑" panose="020B0503020204020204" pitchFamily="34" charset="-122"/>
              </a:rPr>
              <a:t>60kHz~72kHz</a:t>
            </a:r>
            <a:r>
              <a:rPr lang="zh-CN" altLang="en-US" sz="1200" dirty="0">
                <a:latin typeface="微软雅黑" panose="020B0503020204020204" pitchFamily="34" charset="-122"/>
                <a:ea typeface="微软雅黑" panose="020B0503020204020204" pitchFamily="34" charset="-122"/>
              </a:rPr>
              <a:t>范围内不同的频带上。这样，就可以在一个大的信道上同时传输三路信号。</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77</a:t>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latin typeface="+mn-lt"/>
                <a:ea typeface="+mn-ea"/>
                <a:cs typeface="+mn-cs"/>
              </a:rPr>
              <a:t>ITU-T</a:t>
            </a:r>
            <a:r>
              <a:rPr lang="zh-CN" altLang="en-US" sz="1200" b="0" i="0" kern="1200" dirty="0">
                <a:solidFill>
                  <a:schemeClr val="tx1"/>
                </a:solidFill>
                <a:latin typeface="+mn-lt"/>
                <a:ea typeface="+mn-ea"/>
                <a:cs typeface="+mn-cs"/>
              </a:rPr>
              <a:t>是国际电信联盟电信标准分局。</a:t>
            </a:r>
            <a:r>
              <a:rPr lang="en-US" altLang="zh-CN" dirty="0"/>
              <a:t>ITU-T</a:t>
            </a:r>
            <a:r>
              <a:rPr lang="zh-CN" altLang="en-US" dirty="0"/>
              <a:t>的各种建议的分类由一个首字母来代表，称为系列，每个系列的建议除了分类字母以外还有一个编号，比如说</a:t>
            </a:r>
            <a:r>
              <a:rPr lang="en-US" altLang="zh-CN" dirty="0"/>
              <a:t>V.28</a:t>
            </a:r>
            <a:r>
              <a:rPr lang="zh-CN" altLang="en-US" dirty="0"/>
              <a:t>，</a:t>
            </a:r>
            <a:r>
              <a:rPr lang="en-US" altLang="zh-CN" dirty="0"/>
              <a:t>X.26</a:t>
            </a:r>
            <a:r>
              <a:rPr lang="zh-CN" altLang="en-US" dirty="0"/>
              <a:t>等。</a:t>
            </a:r>
            <a:endParaRPr lang="zh-CN" altLang="en-US" sz="1200" b="0" i="0" kern="1200" dirty="0">
              <a:solidFill>
                <a:schemeClr val="tx1"/>
              </a:solidFill>
              <a:latin typeface="+mn-lt"/>
              <a:ea typeface="+mn-ea"/>
              <a:cs typeface="+mn-cs"/>
            </a:endParaRP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7</a:t>
            </a:fld>
            <a:endParaRPr kumimoji="1"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下方的图是一个</a:t>
            </a:r>
            <a:r>
              <a:rPr lang="en-US" altLang="zh-CN" sz="1200" dirty="0">
                <a:latin typeface="微软雅黑" panose="020B0503020204020204" pitchFamily="34" charset="-122"/>
                <a:ea typeface="微软雅黑" panose="020B0503020204020204" pitchFamily="34" charset="-122"/>
              </a:rPr>
              <a:t>TDM</a:t>
            </a:r>
            <a:r>
              <a:rPr lang="zh-CN" altLang="en-US" sz="1200" dirty="0">
                <a:latin typeface="微软雅黑" panose="020B0503020204020204" pitchFamily="34" charset="-122"/>
                <a:ea typeface="微软雅黑" panose="020B0503020204020204" pitchFamily="34" charset="-122"/>
              </a:rPr>
              <a:t>的例子，每个</a:t>
            </a:r>
            <a:r>
              <a:rPr lang="en-US" altLang="zh-CN" sz="1200" dirty="0">
                <a:latin typeface="微软雅黑" panose="020B0503020204020204" pitchFamily="34" charset="-122"/>
                <a:ea typeface="微软雅黑" panose="020B0503020204020204" pitchFamily="34" charset="-122"/>
              </a:rPr>
              <a:t>TDM</a:t>
            </a:r>
            <a:r>
              <a:rPr lang="zh-CN" altLang="en-US" sz="1200" dirty="0">
                <a:latin typeface="微软雅黑" panose="020B0503020204020204" pitchFamily="34" charset="-122"/>
                <a:ea typeface="微软雅黑" panose="020B0503020204020204" pitchFamily="34" charset="-122"/>
              </a:rPr>
              <a:t>帧由四个时隙组成，分别分配给</a:t>
            </a:r>
            <a:r>
              <a:rPr lang="en-US" altLang="zh-CN" sz="1200" dirty="0">
                <a:latin typeface="微软雅黑" panose="020B0503020204020204" pitchFamily="34" charset="-122"/>
                <a:ea typeface="微软雅黑" panose="020B0503020204020204" pitchFamily="34" charset="-122"/>
              </a:rPr>
              <a:t>A</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B</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C</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D</a:t>
            </a:r>
            <a:r>
              <a:rPr lang="zh-CN" altLang="en-US" sz="1200" dirty="0">
                <a:latin typeface="微软雅黑" panose="020B0503020204020204" pitchFamily="34" charset="-122"/>
                <a:ea typeface="微软雅黑" panose="020B0503020204020204" pitchFamily="34" charset="-122"/>
              </a:rPr>
              <a:t>四个用户。这个四个用户分别在不同的时间上固定的时隙使用信道，互不干扰。从一个</a:t>
            </a:r>
            <a:r>
              <a:rPr lang="en-US" altLang="zh-CN" sz="1200" dirty="0">
                <a:latin typeface="微软雅黑" panose="020B0503020204020204" pitchFamily="34" charset="-122"/>
                <a:ea typeface="微软雅黑" panose="020B0503020204020204" pitchFamily="34" charset="-122"/>
              </a:rPr>
              <a:t>TDM</a:t>
            </a:r>
            <a:r>
              <a:rPr lang="zh-CN" altLang="en-US" sz="1200" dirty="0">
                <a:latin typeface="微软雅黑" panose="020B0503020204020204" pitchFamily="34" charset="-122"/>
                <a:ea typeface="微软雅黑" panose="020B0503020204020204" pitchFamily="34" charset="-122"/>
              </a:rPr>
              <a:t>帧的时间粒度上看，这四个用户是可以同时进行通信。</a:t>
            </a:r>
            <a:endParaRPr lang="en-US" altLang="zh-CN"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78</a:t>
            </a:fld>
            <a:endParaRPr kumimoji="1"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在图上可以看到，在</a:t>
            </a:r>
            <a:r>
              <a:rPr lang="en-US" altLang="zh-CN" dirty="0"/>
              <a:t>1</a:t>
            </a:r>
            <a:r>
              <a:rPr lang="zh-CN" altLang="en-US" dirty="0"/>
              <a:t>号</a:t>
            </a:r>
            <a:r>
              <a:rPr lang="en-US" altLang="zh-CN" dirty="0"/>
              <a:t>TDM</a:t>
            </a:r>
            <a:r>
              <a:rPr lang="zh-CN" altLang="en-US" dirty="0"/>
              <a:t>时帧上，用户</a:t>
            </a:r>
            <a:r>
              <a:rPr lang="en-US" altLang="zh-CN" dirty="0"/>
              <a:t>C</a:t>
            </a:r>
            <a:r>
              <a:rPr lang="zh-CN" altLang="en-US" dirty="0"/>
              <a:t>和</a:t>
            </a:r>
            <a:r>
              <a:rPr lang="en-US" altLang="zh-CN" dirty="0"/>
              <a:t>D</a:t>
            </a:r>
            <a:r>
              <a:rPr lang="zh-CN" altLang="en-US" dirty="0"/>
              <a:t>的时隙是空闲的，在</a:t>
            </a:r>
            <a:r>
              <a:rPr lang="en-US" altLang="zh-CN" dirty="0"/>
              <a:t>2</a:t>
            </a:r>
            <a:r>
              <a:rPr lang="zh-CN" altLang="en-US" dirty="0"/>
              <a:t>号时帧上，用户</a:t>
            </a:r>
            <a:r>
              <a:rPr lang="en-US" altLang="zh-CN" dirty="0"/>
              <a:t>A</a:t>
            </a:r>
            <a:r>
              <a:rPr lang="zh-CN" altLang="en-US" dirty="0"/>
              <a:t>和</a:t>
            </a:r>
            <a:r>
              <a:rPr lang="en-US" altLang="zh-CN" dirty="0"/>
              <a:t>D</a:t>
            </a:r>
            <a:r>
              <a:rPr lang="zh-CN" altLang="en-US" dirty="0"/>
              <a:t>的时隙时空闲的。这些空闲的信道造成线路资源的浪费。</a:t>
            </a:r>
            <a:endParaRPr lang="en-US" altLang="zh-CN" dirty="0"/>
          </a:p>
          <a:p>
            <a:r>
              <a:rPr lang="zh-CN" altLang="en-US" dirty="0"/>
              <a:t>另外，时分复用还有一个问题，就是传输时延比较大。用户有数据要发送的时候，需要等到自己的时隙才可以发送数据，特别是用户数量较多的时候，需要等待的数据会很长。</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79</a:t>
            </a:fld>
            <a:endParaRPr kumimoji="1"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由于固定分配时隙方式的时分复用会带来的信道利用率和时延方面的问题，因此可以考虑不在去固定分配时隙，</a:t>
            </a:r>
            <a:r>
              <a:rPr lang="zh-CN" altLang="en-US" sz="1200" dirty="0">
                <a:latin typeface="微软雅黑" panose="020B0503020204020204" pitchFamily="34" charset="-122"/>
                <a:ea typeface="微软雅黑" panose="020B0503020204020204" pitchFamily="34" charset="-122"/>
              </a:rPr>
              <a:t>而是</a:t>
            </a:r>
            <a:r>
              <a:rPr lang="zh-CN" altLang="en-US" sz="1200" dirty="0">
                <a:solidFill>
                  <a:srgbClr val="C00000"/>
                </a:solidFill>
                <a:latin typeface="微软雅黑" panose="020B0503020204020204" pitchFamily="34" charset="-122"/>
                <a:ea typeface="微软雅黑" panose="020B0503020204020204" pitchFamily="34" charset="-122"/>
              </a:rPr>
              <a:t>按需动态地</a:t>
            </a:r>
            <a:r>
              <a:rPr lang="zh-CN" altLang="en-US" sz="1200" dirty="0">
                <a:latin typeface="微软雅黑" panose="020B0503020204020204" pitchFamily="34" charset="-122"/>
                <a:ea typeface="微软雅黑" panose="020B0503020204020204" pitchFamily="34" charset="-122"/>
              </a:rPr>
              <a:t>分配时隙。这就是统计时分复用。</a:t>
            </a:r>
            <a:r>
              <a:rPr lang="zh-CN" altLang="en-US" sz="1200" dirty="0">
                <a:solidFill>
                  <a:srgbClr val="333333"/>
                </a:solidFill>
                <a:latin typeface="微软雅黑" panose="020B0503020204020204" pitchFamily="34" charset="-122"/>
                <a:ea typeface="微软雅黑" panose="020B0503020204020204" pitchFamily="34" charset="-122"/>
              </a:rPr>
              <a:t>指的是动态地</a:t>
            </a:r>
            <a:r>
              <a:rPr lang="zh-CN" altLang="en-US" sz="1200" dirty="0">
                <a:solidFill>
                  <a:srgbClr val="C00000"/>
                </a:solidFill>
                <a:latin typeface="微软雅黑" panose="020B0503020204020204" pitchFamily="34" charset="-122"/>
                <a:ea typeface="微软雅黑" panose="020B0503020204020204" pitchFamily="34" charset="-122"/>
              </a:rPr>
              <a:t>按需分配共用信道</a:t>
            </a:r>
            <a:r>
              <a:rPr lang="zh-CN" altLang="en-US" sz="1200" dirty="0">
                <a:solidFill>
                  <a:srgbClr val="333333"/>
                </a:solidFill>
                <a:latin typeface="微软雅黑" panose="020B0503020204020204" pitchFamily="34" charset="-122"/>
                <a:ea typeface="微软雅黑" panose="020B0503020204020204" pitchFamily="34" charset="-122"/>
              </a:rPr>
              <a:t>的时隙，只将需要传送数据的终端接入共用信道，以提高信道利用率的多路复用技术。从这个图可以清楚的看到，按需动态分配时隙后，每个时帧的长度可以根据需要动态调整，理论上可以把信道利用率提升到</a:t>
            </a:r>
            <a:r>
              <a:rPr lang="en-US" altLang="zh-CN" sz="1200" dirty="0">
                <a:solidFill>
                  <a:srgbClr val="333333"/>
                </a:solidFill>
                <a:latin typeface="微软雅黑" panose="020B0503020204020204" pitchFamily="34" charset="-122"/>
                <a:ea typeface="微软雅黑" panose="020B0503020204020204" pitchFamily="34" charset="-122"/>
              </a:rPr>
              <a:t>100%</a:t>
            </a:r>
            <a:r>
              <a:rPr lang="zh-CN" altLang="en-US" sz="1200" dirty="0">
                <a:solidFill>
                  <a:srgbClr val="333333"/>
                </a:solidFill>
                <a:latin typeface="微软雅黑" panose="020B0503020204020204" pitchFamily="34" charset="-122"/>
                <a:ea typeface="微软雅黑" panose="020B0503020204020204" pitchFamily="34" charset="-122"/>
              </a:rPr>
              <a:t>，而且传输时延会明显降低。</a:t>
            </a:r>
            <a:endParaRPr lang="en-US" altLang="zh-CN" sz="1200" dirty="0">
              <a:solidFill>
                <a:srgbClr val="333333"/>
              </a:solidFill>
              <a:latin typeface="微软雅黑" panose="020B0503020204020204" pitchFamily="34" charset="-122"/>
              <a:ea typeface="微软雅黑" panose="020B0503020204020204" pitchFamily="34" charset="-122"/>
            </a:endParaRPr>
          </a:p>
          <a:p>
            <a:r>
              <a:rPr lang="zh-CN" altLang="en-US" sz="1200" dirty="0">
                <a:solidFill>
                  <a:srgbClr val="333333"/>
                </a:solidFill>
                <a:latin typeface="微软雅黑" panose="020B0503020204020204" pitchFamily="34" charset="-122"/>
                <a:ea typeface="微软雅黑" panose="020B0503020204020204" pitchFamily="34" charset="-122"/>
              </a:rPr>
              <a:t>当然，需要注意的是，</a:t>
            </a:r>
            <a:r>
              <a:rPr lang="en-US" altLang="zh-CN" sz="1200" dirty="0">
                <a:solidFill>
                  <a:srgbClr val="333333"/>
                </a:solidFill>
                <a:latin typeface="微软雅黑" panose="020B0503020204020204" pitchFamily="34" charset="-122"/>
                <a:ea typeface="微软雅黑" panose="020B0503020204020204" pitchFamily="34" charset="-122"/>
              </a:rPr>
              <a:t>STDM</a:t>
            </a:r>
            <a:r>
              <a:rPr lang="zh-CN" altLang="en-US" sz="1200" dirty="0">
                <a:solidFill>
                  <a:srgbClr val="333333"/>
                </a:solidFill>
                <a:latin typeface="微软雅黑" panose="020B0503020204020204" pitchFamily="34" charset="-122"/>
                <a:ea typeface="微软雅黑" panose="020B0503020204020204" pitchFamily="34" charset="-122"/>
              </a:rPr>
              <a:t>的技术复杂性较高，特别是多用户共享无线信道时，需要复杂的机制来避免不用用户之间的时隙冲突问题。</a:t>
            </a:r>
            <a:endParaRPr lang="en-US" altLang="zh-CN" sz="1200" dirty="0">
              <a:solidFill>
                <a:srgbClr val="333333"/>
              </a:solidFill>
              <a:latin typeface="微软雅黑" panose="020B0503020204020204" pitchFamily="34" charset="-122"/>
              <a:ea typeface="微软雅黑" panose="020B0503020204020204" pitchFamily="34" charset="-122"/>
            </a:endParaRPr>
          </a:p>
          <a:p>
            <a:endParaRPr lang="en-US" altLang="zh-CN" sz="1200" dirty="0">
              <a:solidFill>
                <a:srgbClr val="333333"/>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80</a:t>
            </a:fld>
            <a:endParaRPr kumimoji="1"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光波分复用一般应用波长复用器和分用器分别置于光纤两端，实现不同光波的耦合与分离。在发送端，通过复用器把不同波长的光耦合在一起，传输过程中，光信号会逐渐减弱，需要通过光放大器，比如</a:t>
            </a:r>
            <a:r>
              <a:rPr lang="en-US" altLang="zh-CN" dirty="0"/>
              <a:t>EDFA</a:t>
            </a:r>
            <a:r>
              <a:rPr lang="zh-CN" altLang="en-US" dirty="0"/>
              <a:t>，对光信号进行放大。在接收端，通过分用器，对光信号进行进行分离。</a:t>
            </a:r>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81</a:t>
            </a:fld>
            <a:endParaRPr kumimoji="1"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83</a:t>
            </a:fld>
            <a:endParaRPr kumimoji="1"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如图所示，假设</a:t>
            </a:r>
            <a:r>
              <a:rPr lang="en-US" altLang="zh-CN" dirty="0"/>
              <a:t>S</a:t>
            </a:r>
            <a:r>
              <a:rPr lang="zh-CN" altLang="en-US" dirty="0"/>
              <a:t>站和</a:t>
            </a:r>
            <a:r>
              <a:rPr lang="en-US" altLang="zh-CN" dirty="0"/>
              <a:t>T</a:t>
            </a:r>
            <a:r>
              <a:rPr lang="zh-CN" altLang="en-US" dirty="0"/>
              <a:t>站都要发送</a:t>
            </a:r>
            <a:r>
              <a:rPr lang="en-US" altLang="zh-CN" dirty="0"/>
              <a:t>110</a:t>
            </a:r>
            <a:r>
              <a:rPr lang="zh-CN" altLang="en-US" dirty="0"/>
              <a:t>三个比特，分别使用自己的码片进行编码后，把信号发送出去。在接收端，收到的是</a:t>
            </a:r>
            <a:r>
              <a:rPr lang="en-US" altLang="zh-CN" dirty="0"/>
              <a:t>S</a:t>
            </a:r>
            <a:r>
              <a:rPr lang="zh-CN" altLang="en-US" dirty="0"/>
              <a:t>和</a:t>
            </a:r>
            <a:r>
              <a:rPr lang="en-US" altLang="zh-CN" dirty="0"/>
              <a:t>T</a:t>
            </a:r>
            <a:r>
              <a:rPr lang="zh-CN" altLang="en-US" dirty="0"/>
              <a:t>发送信号的叠加。</a:t>
            </a:r>
            <a:endParaRPr lang="en-US" altLang="zh-CN" dirty="0"/>
          </a:p>
          <a:p>
            <a:r>
              <a:rPr lang="zh-CN" altLang="en-US" dirty="0"/>
              <a:t>接收端使用</a:t>
            </a:r>
            <a:r>
              <a:rPr lang="en-US" altLang="zh-CN" dirty="0"/>
              <a:t>S</a:t>
            </a:r>
            <a:r>
              <a:rPr lang="zh-CN" altLang="en-US" dirty="0"/>
              <a:t>站码片对收到信号的各个分量进行规格化内积，对</a:t>
            </a:r>
            <a:r>
              <a:rPr lang="en-US" altLang="zh-CN" dirty="0"/>
              <a:t>S</a:t>
            </a:r>
            <a:r>
              <a:rPr lang="zh-CN" altLang="en-US" dirty="0"/>
              <a:t>站发送的信号解码得到</a:t>
            </a:r>
            <a:r>
              <a:rPr lang="en-US" altLang="zh-CN" dirty="0"/>
              <a:t>110</a:t>
            </a:r>
            <a:r>
              <a:rPr lang="zh-CN" altLang="en-US" dirty="0"/>
              <a:t>，而对</a:t>
            </a:r>
            <a:r>
              <a:rPr lang="en-US" altLang="zh-CN" dirty="0"/>
              <a:t>T</a:t>
            </a:r>
            <a:r>
              <a:rPr lang="zh-CN" altLang="en-US" dirty="0"/>
              <a:t>站发送的信号解码得到的是噪声信号。</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85</a:t>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latin typeface="+mn-lt"/>
                <a:ea typeface="+mn-ea"/>
                <a:cs typeface="+mn-cs"/>
              </a:rPr>
              <a:t>10BASE-T</a:t>
            </a:r>
            <a:r>
              <a:rPr lang="zh-CN" altLang="en-US" sz="1200" b="0" i="0" kern="1200" dirty="0">
                <a:solidFill>
                  <a:schemeClr val="tx1"/>
                </a:solidFill>
                <a:latin typeface="+mn-lt"/>
                <a:ea typeface="+mn-ea"/>
                <a:cs typeface="+mn-cs"/>
              </a:rPr>
              <a:t>：是</a:t>
            </a:r>
            <a:r>
              <a:rPr lang="zh-CN" altLang="en-US" sz="1200" b="0" i="0" u="none" strike="noStrike" kern="1200" dirty="0">
                <a:solidFill>
                  <a:schemeClr val="tx1"/>
                </a:solidFill>
                <a:latin typeface="+mn-lt"/>
                <a:ea typeface="+mn-ea"/>
                <a:cs typeface="+mn-cs"/>
                <a:hlinkClick r:id="rId3"/>
              </a:rPr>
              <a:t>双绞线</a:t>
            </a:r>
            <a:r>
              <a:rPr lang="zh-CN" altLang="en-US" sz="1200" b="0" i="0" u="none" strike="noStrike" kern="1200" dirty="0">
                <a:solidFill>
                  <a:schemeClr val="tx1"/>
                </a:solidFill>
                <a:latin typeface="+mn-lt"/>
                <a:ea typeface="+mn-ea"/>
                <a:cs typeface="+mn-cs"/>
                <a:hlinkClick r:id="rId4"/>
              </a:rPr>
              <a:t>以太网</a:t>
            </a:r>
            <a:r>
              <a:rPr lang="zh-CN" altLang="en-US" sz="1200" b="0" i="0" kern="1200" dirty="0">
                <a:solidFill>
                  <a:schemeClr val="tx1"/>
                </a:solidFill>
                <a:latin typeface="+mn-lt"/>
                <a:ea typeface="+mn-ea"/>
                <a:cs typeface="+mn-cs"/>
              </a:rPr>
              <a:t>，</a:t>
            </a:r>
            <a:r>
              <a:rPr lang="en-US" altLang="zh-CN" sz="1200" b="0" i="0" kern="1200" dirty="0">
                <a:solidFill>
                  <a:schemeClr val="tx1"/>
                </a:solidFill>
                <a:latin typeface="+mn-lt"/>
                <a:ea typeface="+mn-ea"/>
                <a:cs typeface="+mn-cs"/>
              </a:rPr>
              <a:t>1990</a:t>
            </a:r>
            <a:r>
              <a:rPr lang="zh-CN" altLang="en-US" sz="1200" b="0" i="0" kern="1200" dirty="0">
                <a:solidFill>
                  <a:schemeClr val="tx1"/>
                </a:solidFill>
                <a:latin typeface="+mn-lt"/>
                <a:ea typeface="+mn-ea"/>
                <a:cs typeface="+mn-cs"/>
              </a:rPr>
              <a:t>年由</a:t>
            </a:r>
            <a:r>
              <a:rPr lang="en-US" altLang="zh-CN" sz="1200" b="0" i="0" kern="1200" dirty="0">
                <a:solidFill>
                  <a:schemeClr val="tx1"/>
                </a:solidFill>
                <a:latin typeface="+mn-lt"/>
                <a:ea typeface="+mn-ea"/>
                <a:cs typeface="+mn-cs"/>
              </a:rPr>
              <a:t>IEEE</a:t>
            </a:r>
            <a:r>
              <a:rPr lang="zh-CN" altLang="en-US" sz="1200" b="0" i="0" kern="1200" dirty="0">
                <a:solidFill>
                  <a:schemeClr val="tx1"/>
                </a:solidFill>
                <a:latin typeface="+mn-lt"/>
                <a:ea typeface="+mn-ea"/>
                <a:cs typeface="+mn-cs"/>
              </a:rPr>
              <a:t>新认可的，编号为</a:t>
            </a:r>
            <a:r>
              <a:rPr lang="en-US" altLang="zh-CN" sz="1200" b="0" i="0" kern="1200" dirty="0">
                <a:solidFill>
                  <a:schemeClr val="tx1"/>
                </a:solidFill>
                <a:latin typeface="+mn-lt"/>
                <a:ea typeface="+mn-ea"/>
                <a:cs typeface="+mn-cs"/>
              </a:rPr>
              <a:t>IEEE802.3i</a:t>
            </a:r>
            <a:r>
              <a:rPr lang="zh-CN" altLang="en-US" sz="1200" b="0" i="0" kern="1200" dirty="0">
                <a:solidFill>
                  <a:schemeClr val="tx1"/>
                </a:solidFill>
                <a:latin typeface="+mn-lt"/>
                <a:ea typeface="+mn-ea"/>
                <a:cs typeface="+mn-cs"/>
              </a:rPr>
              <a:t>，</a:t>
            </a:r>
            <a:r>
              <a:rPr lang="en-US" altLang="zh-CN" sz="1200" b="0" i="0" kern="1200" dirty="0">
                <a:solidFill>
                  <a:schemeClr val="tx1"/>
                </a:solidFill>
                <a:latin typeface="+mn-lt"/>
                <a:ea typeface="+mn-ea"/>
                <a:cs typeface="+mn-cs"/>
              </a:rPr>
              <a:t>T</a:t>
            </a:r>
            <a:r>
              <a:rPr lang="zh-CN" altLang="en-US" sz="1200" b="0" i="0" kern="1200" dirty="0">
                <a:solidFill>
                  <a:schemeClr val="tx1"/>
                </a:solidFill>
                <a:latin typeface="+mn-lt"/>
                <a:ea typeface="+mn-ea"/>
                <a:cs typeface="+mn-cs"/>
              </a:rPr>
              <a:t>表示采用双绞线，现</a:t>
            </a:r>
            <a:r>
              <a:rPr lang="en-US" altLang="zh-CN" sz="1200" b="0" i="0" kern="1200" dirty="0">
                <a:solidFill>
                  <a:schemeClr val="tx1"/>
                </a:solidFill>
                <a:latin typeface="+mn-lt"/>
                <a:ea typeface="+mn-ea"/>
                <a:cs typeface="+mn-cs"/>
              </a:rPr>
              <a:t>10BASE</a:t>
            </a:r>
            <a:r>
              <a:rPr lang="zh-CN" altLang="en-US" sz="1200" b="0" i="0" kern="1200" dirty="0">
                <a:solidFill>
                  <a:schemeClr val="tx1"/>
                </a:solidFill>
                <a:latin typeface="+mn-lt"/>
                <a:ea typeface="+mn-ea"/>
                <a:cs typeface="+mn-cs"/>
              </a:rPr>
              <a:t>－</a:t>
            </a:r>
            <a:r>
              <a:rPr lang="en-US" altLang="zh-CN" sz="1200" b="0" i="0" kern="1200" dirty="0">
                <a:solidFill>
                  <a:schemeClr val="tx1"/>
                </a:solidFill>
                <a:latin typeface="+mn-lt"/>
                <a:ea typeface="+mn-ea"/>
                <a:cs typeface="+mn-cs"/>
              </a:rPr>
              <a:t>T </a:t>
            </a:r>
            <a:r>
              <a:rPr lang="zh-CN" altLang="en-US" sz="1200" b="0" i="0" kern="1200" dirty="0">
                <a:solidFill>
                  <a:schemeClr val="tx1"/>
                </a:solidFill>
                <a:latin typeface="+mn-lt"/>
                <a:ea typeface="+mn-ea"/>
                <a:cs typeface="+mn-cs"/>
              </a:rPr>
              <a:t>采用的是非</a:t>
            </a:r>
            <a:r>
              <a:rPr lang="zh-CN" altLang="en-US" sz="1200" b="0" i="0" u="none" strike="noStrike" kern="1200" dirty="0">
                <a:solidFill>
                  <a:schemeClr val="tx1"/>
                </a:solidFill>
                <a:latin typeface="+mn-lt"/>
                <a:ea typeface="+mn-ea"/>
                <a:cs typeface="+mn-cs"/>
                <a:hlinkClick r:id="rId5"/>
              </a:rPr>
              <a:t>屏蔽双绞线</a:t>
            </a:r>
            <a:r>
              <a:rPr lang="zh-CN" altLang="en-US" sz="1200" b="0" i="0" kern="1200" dirty="0">
                <a:solidFill>
                  <a:schemeClr val="tx1"/>
                </a:solidFill>
                <a:latin typeface="+mn-lt"/>
                <a:ea typeface="+mn-ea"/>
                <a:cs typeface="+mn-cs"/>
              </a:rPr>
              <a:t>（</a:t>
            </a:r>
            <a:r>
              <a:rPr lang="en-US" altLang="zh-CN" sz="1200" b="0" i="0" kern="1200" dirty="0">
                <a:solidFill>
                  <a:schemeClr val="tx1"/>
                </a:solidFill>
                <a:latin typeface="+mn-lt"/>
                <a:ea typeface="+mn-ea"/>
                <a:cs typeface="+mn-cs"/>
              </a:rPr>
              <a:t>UTP</a:t>
            </a:r>
            <a:r>
              <a:rPr lang="zh-CN" altLang="en-US" sz="1200" b="0" i="0" kern="1200" dirty="0">
                <a:solidFill>
                  <a:schemeClr val="tx1"/>
                </a:solidFill>
                <a:latin typeface="+mn-lt"/>
                <a:ea typeface="+mn-ea"/>
                <a:cs typeface="+mn-cs"/>
              </a:rPr>
              <a:t>）。</a:t>
            </a:r>
            <a:endParaRPr lang="en-US" altLang="zh-CN" sz="1200" b="0" i="0" kern="1200" dirty="0">
              <a:solidFill>
                <a:schemeClr val="tx1"/>
              </a:solidFill>
              <a:latin typeface="+mn-lt"/>
              <a:ea typeface="+mn-ea"/>
              <a:cs typeface="+mn-cs"/>
            </a:endParaRPr>
          </a:p>
          <a:p>
            <a:r>
              <a:rPr lang="en-US" altLang="zh-CN" sz="1200" b="0" i="0" kern="1200" dirty="0">
                <a:solidFill>
                  <a:schemeClr val="tx1"/>
                </a:solidFill>
                <a:latin typeface="+mn-lt"/>
                <a:ea typeface="+mn-ea"/>
                <a:cs typeface="+mn-cs"/>
              </a:rPr>
              <a:t>RJ-45</a:t>
            </a:r>
            <a:r>
              <a:rPr lang="zh-CN" altLang="en-US" sz="1200" b="0" i="0" kern="1200" dirty="0">
                <a:solidFill>
                  <a:schemeClr val="tx1"/>
                </a:solidFill>
                <a:latin typeface="+mn-lt"/>
                <a:ea typeface="+mn-ea"/>
                <a:cs typeface="+mn-cs"/>
              </a:rPr>
              <a:t>：是</a:t>
            </a:r>
            <a:r>
              <a:rPr lang="zh-CN" altLang="en-US" sz="1200" b="0" i="0" u="none" strike="noStrike" kern="1200" dirty="0">
                <a:solidFill>
                  <a:schemeClr val="tx1"/>
                </a:solidFill>
                <a:latin typeface="+mn-lt"/>
                <a:ea typeface="+mn-ea"/>
                <a:cs typeface="+mn-cs"/>
                <a:hlinkClick r:id="rId6"/>
              </a:rPr>
              <a:t>布线系统</a:t>
            </a:r>
            <a:r>
              <a:rPr lang="zh-CN" altLang="en-US" sz="1200" b="0" i="0" kern="1200" dirty="0">
                <a:solidFill>
                  <a:schemeClr val="tx1"/>
                </a:solidFill>
                <a:latin typeface="+mn-lt"/>
                <a:ea typeface="+mn-ea"/>
                <a:cs typeface="+mn-cs"/>
              </a:rPr>
              <a:t>中</a:t>
            </a:r>
            <a:r>
              <a:rPr lang="zh-CN" altLang="en-US" sz="1200" b="0" i="0" u="none" strike="noStrike" kern="1200" dirty="0">
                <a:solidFill>
                  <a:schemeClr val="tx1"/>
                </a:solidFill>
                <a:latin typeface="+mn-lt"/>
                <a:ea typeface="+mn-ea"/>
                <a:cs typeface="+mn-cs"/>
                <a:hlinkClick r:id="rId7"/>
              </a:rPr>
              <a:t>信息插座</a:t>
            </a:r>
            <a:r>
              <a:rPr lang="zh-CN" altLang="en-US" sz="1200" b="0" i="0" kern="1200" dirty="0">
                <a:solidFill>
                  <a:schemeClr val="tx1"/>
                </a:solidFill>
                <a:latin typeface="+mn-lt"/>
                <a:ea typeface="+mn-ea"/>
                <a:cs typeface="+mn-cs"/>
              </a:rPr>
              <a:t>（即通信引出端）连接器的一种，连接器由</a:t>
            </a:r>
            <a:r>
              <a:rPr lang="zh-CN" altLang="en-US" sz="1200" b="0" i="0" u="none" strike="noStrike" kern="1200" dirty="0">
                <a:solidFill>
                  <a:schemeClr val="tx1"/>
                </a:solidFill>
                <a:latin typeface="+mn-lt"/>
                <a:ea typeface="+mn-ea"/>
                <a:cs typeface="+mn-cs"/>
                <a:hlinkClick r:id="rId8"/>
              </a:rPr>
              <a:t>插头</a:t>
            </a:r>
            <a:r>
              <a:rPr lang="zh-CN" altLang="en-US" sz="1200" b="0" i="0" kern="1200" dirty="0">
                <a:solidFill>
                  <a:schemeClr val="tx1"/>
                </a:solidFill>
                <a:latin typeface="+mn-lt"/>
                <a:ea typeface="+mn-ea"/>
                <a:cs typeface="+mn-cs"/>
              </a:rPr>
              <a:t>（接头、水晶头）和</a:t>
            </a:r>
            <a:r>
              <a:rPr lang="zh-CN" altLang="en-US" sz="1200" b="0" i="0" u="none" strike="noStrike" kern="1200" dirty="0">
                <a:solidFill>
                  <a:schemeClr val="tx1"/>
                </a:solidFill>
                <a:latin typeface="+mn-lt"/>
                <a:ea typeface="+mn-ea"/>
                <a:cs typeface="+mn-cs"/>
                <a:hlinkClick r:id="rId9"/>
              </a:rPr>
              <a:t>插座</a:t>
            </a:r>
            <a:r>
              <a:rPr lang="zh-CN" altLang="en-US" sz="1200" b="0" i="0" kern="1200" dirty="0">
                <a:solidFill>
                  <a:schemeClr val="tx1"/>
                </a:solidFill>
                <a:latin typeface="+mn-lt"/>
                <a:ea typeface="+mn-ea"/>
                <a:cs typeface="+mn-cs"/>
              </a:rPr>
              <a:t>（模块）组成，插头有</a:t>
            </a:r>
            <a:r>
              <a:rPr lang="en-US" altLang="zh-CN" sz="1200" b="0" i="0" kern="1200" dirty="0">
                <a:solidFill>
                  <a:schemeClr val="tx1"/>
                </a:solidFill>
                <a:latin typeface="+mn-lt"/>
                <a:ea typeface="+mn-ea"/>
                <a:cs typeface="+mn-cs"/>
              </a:rPr>
              <a:t>8</a:t>
            </a:r>
            <a:r>
              <a:rPr lang="zh-CN" altLang="en-US" sz="1200" b="0" i="0" kern="1200" dirty="0">
                <a:solidFill>
                  <a:schemeClr val="tx1"/>
                </a:solidFill>
                <a:latin typeface="+mn-lt"/>
                <a:ea typeface="+mn-ea"/>
                <a:cs typeface="+mn-cs"/>
              </a:rPr>
              <a:t>个凹槽和</a:t>
            </a:r>
            <a:r>
              <a:rPr lang="en-US" altLang="zh-CN" sz="1200" b="0" i="0" kern="1200" dirty="0">
                <a:solidFill>
                  <a:schemeClr val="tx1"/>
                </a:solidFill>
                <a:latin typeface="+mn-lt"/>
                <a:ea typeface="+mn-ea"/>
                <a:cs typeface="+mn-cs"/>
              </a:rPr>
              <a:t>8</a:t>
            </a:r>
            <a:r>
              <a:rPr lang="zh-CN" altLang="en-US" sz="1200" b="0" i="0" kern="1200" dirty="0">
                <a:solidFill>
                  <a:schemeClr val="tx1"/>
                </a:solidFill>
                <a:latin typeface="+mn-lt"/>
                <a:ea typeface="+mn-ea"/>
                <a:cs typeface="+mn-cs"/>
              </a:rPr>
              <a:t>个触点。</a:t>
            </a:r>
            <a:r>
              <a:rPr lang="en-US" altLang="zh-CN" sz="1200" b="0" i="0" kern="1200" dirty="0">
                <a:solidFill>
                  <a:schemeClr val="tx1"/>
                </a:solidFill>
                <a:latin typeface="+mn-lt"/>
                <a:ea typeface="+mn-ea"/>
                <a:cs typeface="+mn-cs"/>
              </a:rPr>
              <a:t>RJ</a:t>
            </a:r>
            <a:r>
              <a:rPr lang="zh-CN" altLang="en-US" sz="1200" b="0" i="0" kern="1200" dirty="0">
                <a:solidFill>
                  <a:schemeClr val="tx1"/>
                </a:solidFill>
                <a:latin typeface="+mn-lt"/>
                <a:ea typeface="+mn-ea"/>
                <a:cs typeface="+mn-cs"/>
              </a:rPr>
              <a:t>是</a:t>
            </a:r>
            <a:r>
              <a:rPr lang="en-US" altLang="zh-CN" sz="1200" b="0" i="0" kern="1200" dirty="0">
                <a:solidFill>
                  <a:schemeClr val="tx1"/>
                </a:solidFill>
                <a:latin typeface="+mn-lt"/>
                <a:ea typeface="+mn-ea"/>
                <a:cs typeface="+mn-cs"/>
              </a:rPr>
              <a:t>Registered Jack</a:t>
            </a:r>
            <a:r>
              <a:rPr lang="zh-CN" altLang="en-US" sz="1200" b="0" i="0" kern="1200" dirty="0">
                <a:solidFill>
                  <a:schemeClr val="tx1"/>
                </a:solidFill>
                <a:latin typeface="+mn-lt"/>
                <a:ea typeface="+mn-ea"/>
                <a:cs typeface="+mn-cs"/>
              </a:rPr>
              <a:t>的缩写，意思是“注册的插座”。在</a:t>
            </a:r>
            <a:r>
              <a:rPr lang="en-US" altLang="zh-CN" sz="1200" b="0" i="0" u="none" strike="noStrike" kern="1200" dirty="0">
                <a:solidFill>
                  <a:schemeClr val="tx1"/>
                </a:solidFill>
                <a:latin typeface="+mn-lt"/>
                <a:ea typeface="+mn-ea"/>
                <a:cs typeface="+mn-cs"/>
                <a:hlinkClick r:id="rId10"/>
              </a:rPr>
              <a:t>FCC</a:t>
            </a:r>
            <a:r>
              <a:rPr lang="zh-CN" altLang="en-US" sz="1200" b="0" i="0" kern="1200" dirty="0">
                <a:solidFill>
                  <a:schemeClr val="tx1"/>
                </a:solidFill>
                <a:latin typeface="+mn-lt"/>
                <a:ea typeface="+mn-ea"/>
                <a:cs typeface="+mn-cs"/>
              </a:rPr>
              <a:t>（美国联邦通信委员会标准和规章）中</a:t>
            </a:r>
            <a:r>
              <a:rPr lang="en-US" altLang="zh-CN" sz="1200" b="0" i="0" kern="1200" dirty="0">
                <a:solidFill>
                  <a:schemeClr val="tx1"/>
                </a:solidFill>
                <a:latin typeface="+mn-lt"/>
                <a:ea typeface="+mn-ea"/>
                <a:cs typeface="+mn-cs"/>
              </a:rPr>
              <a:t>RJ</a:t>
            </a:r>
            <a:r>
              <a:rPr lang="zh-CN" altLang="en-US" sz="1200" b="0" i="0" kern="1200" dirty="0">
                <a:solidFill>
                  <a:schemeClr val="tx1"/>
                </a:solidFill>
                <a:latin typeface="+mn-lt"/>
                <a:ea typeface="+mn-ea"/>
                <a:cs typeface="+mn-cs"/>
              </a:rPr>
              <a:t>是描述公用</a:t>
            </a:r>
            <a:r>
              <a:rPr lang="zh-CN" altLang="en-US" sz="1200" b="0" i="0" u="none" strike="noStrike" kern="1200" dirty="0">
                <a:solidFill>
                  <a:schemeClr val="tx1"/>
                </a:solidFill>
                <a:latin typeface="+mn-lt"/>
                <a:ea typeface="+mn-ea"/>
                <a:cs typeface="+mn-cs"/>
                <a:hlinkClick r:id="rId11"/>
              </a:rPr>
              <a:t>电信网络</a:t>
            </a:r>
            <a:r>
              <a:rPr lang="zh-CN" altLang="en-US" sz="1200" b="0" i="0" kern="1200" dirty="0">
                <a:solidFill>
                  <a:schemeClr val="tx1"/>
                </a:solidFill>
                <a:latin typeface="+mn-lt"/>
                <a:ea typeface="+mn-ea"/>
                <a:cs typeface="+mn-cs"/>
              </a:rPr>
              <a:t>的接口，</a:t>
            </a:r>
            <a:r>
              <a:rPr lang="zh-CN" altLang="en-US" sz="1200" b="0" i="0" u="none" strike="noStrike" kern="1200" dirty="0">
                <a:solidFill>
                  <a:schemeClr val="tx1"/>
                </a:solidFill>
                <a:latin typeface="+mn-lt"/>
                <a:ea typeface="+mn-ea"/>
                <a:cs typeface="+mn-cs"/>
                <a:hlinkClick r:id="rId12"/>
              </a:rPr>
              <a:t>计算机网络</a:t>
            </a:r>
            <a:r>
              <a:rPr lang="zh-CN" altLang="en-US" sz="1200" b="0" i="0" kern="1200" dirty="0">
                <a:solidFill>
                  <a:schemeClr val="tx1"/>
                </a:solidFill>
                <a:latin typeface="+mn-lt"/>
                <a:ea typeface="+mn-ea"/>
                <a:cs typeface="+mn-cs"/>
              </a:rPr>
              <a:t>的</a:t>
            </a:r>
            <a:r>
              <a:rPr lang="en-US" altLang="zh-CN" sz="1200" b="0" i="0" kern="1200" dirty="0">
                <a:solidFill>
                  <a:schemeClr val="tx1"/>
                </a:solidFill>
                <a:latin typeface="+mn-lt"/>
                <a:ea typeface="+mn-ea"/>
                <a:cs typeface="+mn-cs"/>
              </a:rPr>
              <a:t>RJ-45</a:t>
            </a:r>
            <a:r>
              <a:rPr lang="zh-CN" altLang="en-US" sz="1200" b="0" i="0" kern="1200" dirty="0">
                <a:solidFill>
                  <a:schemeClr val="tx1"/>
                </a:solidFill>
                <a:latin typeface="+mn-lt"/>
                <a:ea typeface="+mn-ea"/>
                <a:cs typeface="+mn-cs"/>
              </a:rPr>
              <a:t>是标准</a:t>
            </a:r>
            <a:r>
              <a:rPr lang="en-US" altLang="zh-CN" sz="1200" b="0" i="0" kern="1200" dirty="0">
                <a:solidFill>
                  <a:schemeClr val="tx1"/>
                </a:solidFill>
                <a:latin typeface="+mn-lt"/>
                <a:ea typeface="+mn-ea"/>
                <a:cs typeface="+mn-cs"/>
              </a:rPr>
              <a:t>8</a:t>
            </a:r>
            <a:r>
              <a:rPr lang="zh-CN" altLang="en-US" sz="1200" b="0" i="0" kern="1200" dirty="0">
                <a:solidFill>
                  <a:schemeClr val="tx1"/>
                </a:solidFill>
                <a:latin typeface="+mn-lt"/>
                <a:ea typeface="+mn-ea"/>
                <a:cs typeface="+mn-cs"/>
              </a:rPr>
              <a:t>位模块化接口的俗称。</a:t>
            </a:r>
            <a:endParaRPr lang="en-US" altLang="zh-CN" sz="1200" b="0" i="0" kern="1200" dirty="0">
              <a:solidFill>
                <a:schemeClr val="tx1"/>
              </a:solidFill>
              <a:latin typeface="+mn-lt"/>
              <a:ea typeface="+mn-ea"/>
              <a:cs typeface="+mn-cs"/>
            </a:endParaRPr>
          </a:p>
          <a:p>
            <a:r>
              <a:rPr lang="en-US" altLang="zh-CN" sz="1200" b="0" i="0" kern="1200" dirty="0">
                <a:solidFill>
                  <a:schemeClr val="tx1"/>
                </a:solidFill>
                <a:latin typeface="+mn-lt"/>
                <a:ea typeface="+mn-ea"/>
                <a:cs typeface="+mn-cs"/>
              </a:rPr>
              <a:t>RS-232-C</a:t>
            </a:r>
            <a:r>
              <a:rPr lang="zh-CN" altLang="en-US" sz="1200" b="0" i="0" kern="1200" dirty="0">
                <a:solidFill>
                  <a:schemeClr val="tx1"/>
                </a:solidFill>
                <a:latin typeface="+mn-lt"/>
                <a:ea typeface="+mn-ea"/>
                <a:cs typeface="+mn-cs"/>
              </a:rPr>
              <a:t>：全称是</a:t>
            </a:r>
            <a:r>
              <a:rPr lang="en-US" altLang="zh-CN" sz="1200" b="0" i="0" kern="1200" dirty="0">
                <a:solidFill>
                  <a:schemeClr val="tx1"/>
                </a:solidFill>
                <a:latin typeface="+mn-lt"/>
                <a:ea typeface="+mn-ea"/>
                <a:cs typeface="+mn-cs"/>
              </a:rPr>
              <a:t>EIA-RS-232-C</a:t>
            </a:r>
            <a:r>
              <a:rPr lang="zh-CN" altLang="en-US" sz="1200" b="0" i="0" kern="1200" dirty="0">
                <a:solidFill>
                  <a:schemeClr val="tx1"/>
                </a:solidFill>
                <a:latin typeface="+mn-lt"/>
                <a:ea typeface="+mn-ea"/>
                <a:cs typeface="+mn-cs"/>
              </a:rPr>
              <a:t>标准，其中</a:t>
            </a:r>
            <a:r>
              <a:rPr lang="en-US" altLang="zh-CN" sz="1200" b="0" i="0" kern="1200" dirty="0">
                <a:solidFill>
                  <a:schemeClr val="tx1"/>
                </a:solidFill>
                <a:latin typeface="+mn-lt"/>
                <a:ea typeface="+mn-ea"/>
                <a:cs typeface="+mn-cs"/>
              </a:rPr>
              <a:t>EIA(Electronic Industry Association</a:t>
            </a:r>
            <a:r>
              <a:rPr lang="zh-CN" altLang="en-US" sz="1200" b="0" i="0" kern="1200" dirty="0">
                <a:solidFill>
                  <a:schemeClr val="tx1"/>
                </a:solidFill>
                <a:latin typeface="+mn-lt"/>
                <a:ea typeface="+mn-ea"/>
                <a:cs typeface="+mn-cs"/>
              </a:rPr>
              <a:t>）代表</a:t>
            </a:r>
            <a:r>
              <a:rPr lang="zh-CN" altLang="en-US" sz="1200" b="0" i="0" u="none" strike="noStrike" kern="1200" dirty="0">
                <a:solidFill>
                  <a:schemeClr val="tx1"/>
                </a:solidFill>
                <a:latin typeface="+mn-lt"/>
                <a:ea typeface="+mn-ea"/>
                <a:cs typeface="+mn-cs"/>
                <a:hlinkClick r:id="rId13"/>
              </a:rPr>
              <a:t>美国电子工业协会</a:t>
            </a:r>
            <a:r>
              <a:rPr lang="zh-CN" altLang="en-US" sz="1200" b="0" i="0" kern="1200" dirty="0">
                <a:solidFill>
                  <a:schemeClr val="tx1"/>
                </a:solidFill>
                <a:latin typeface="+mn-lt"/>
                <a:ea typeface="+mn-ea"/>
                <a:cs typeface="+mn-cs"/>
              </a:rPr>
              <a:t>，</a:t>
            </a:r>
            <a:r>
              <a:rPr lang="en-US" altLang="zh-CN" sz="1200" b="0" i="0" kern="1200" dirty="0">
                <a:solidFill>
                  <a:schemeClr val="tx1"/>
                </a:solidFill>
                <a:latin typeface="+mn-lt"/>
                <a:ea typeface="+mn-ea"/>
                <a:cs typeface="+mn-cs"/>
              </a:rPr>
              <a:t>RS</a:t>
            </a:r>
            <a:r>
              <a:rPr lang="zh-CN" altLang="en-US" sz="1200" b="0" i="0" kern="1200" dirty="0">
                <a:solidFill>
                  <a:schemeClr val="tx1"/>
                </a:solidFill>
                <a:latin typeface="+mn-lt"/>
                <a:ea typeface="+mn-ea"/>
                <a:cs typeface="+mn-cs"/>
              </a:rPr>
              <a:t>（</a:t>
            </a:r>
            <a:r>
              <a:rPr lang="en-US" altLang="zh-CN" sz="1200" b="0" i="0" kern="1200" dirty="0">
                <a:solidFill>
                  <a:schemeClr val="tx1"/>
                </a:solidFill>
                <a:latin typeface="+mn-lt"/>
                <a:ea typeface="+mn-ea"/>
                <a:cs typeface="+mn-cs"/>
              </a:rPr>
              <a:t>recommended standard</a:t>
            </a:r>
            <a:r>
              <a:rPr lang="zh-CN" altLang="en-US" sz="1200" b="0" i="0" kern="1200" dirty="0">
                <a:solidFill>
                  <a:schemeClr val="tx1"/>
                </a:solidFill>
                <a:latin typeface="+mn-lt"/>
                <a:ea typeface="+mn-ea"/>
                <a:cs typeface="+mn-cs"/>
              </a:rPr>
              <a:t>）代表推荐标准，</a:t>
            </a:r>
            <a:r>
              <a:rPr lang="en-US" altLang="zh-CN" sz="1200" b="0" i="0" kern="1200" dirty="0">
                <a:solidFill>
                  <a:schemeClr val="tx1"/>
                </a:solidFill>
                <a:latin typeface="+mn-lt"/>
                <a:ea typeface="+mn-ea"/>
                <a:cs typeface="+mn-cs"/>
              </a:rPr>
              <a:t>232</a:t>
            </a:r>
            <a:r>
              <a:rPr lang="zh-CN" altLang="en-US" sz="1200" b="0" i="0" kern="1200" dirty="0">
                <a:solidFill>
                  <a:schemeClr val="tx1"/>
                </a:solidFill>
                <a:latin typeface="+mn-lt"/>
                <a:ea typeface="+mn-ea"/>
                <a:cs typeface="+mn-cs"/>
              </a:rPr>
              <a:t>是标识号，</a:t>
            </a:r>
            <a:r>
              <a:rPr lang="en-US" altLang="zh-CN" sz="1200" b="0" i="0" kern="1200" dirty="0">
                <a:solidFill>
                  <a:schemeClr val="tx1"/>
                </a:solidFill>
                <a:latin typeface="+mn-lt"/>
                <a:ea typeface="+mn-ea"/>
                <a:cs typeface="+mn-cs"/>
              </a:rPr>
              <a:t>C</a:t>
            </a:r>
            <a:r>
              <a:rPr lang="zh-CN" altLang="en-US" sz="1200" b="0" i="0" kern="1200" dirty="0">
                <a:solidFill>
                  <a:schemeClr val="tx1"/>
                </a:solidFill>
                <a:latin typeface="+mn-lt"/>
                <a:ea typeface="+mn-ea"/>
                <a:cs typeface="+mn-cs"/>
              </a:rPr>
              <a:t>代表</a:t>
            </a:r>
            <a:r>
              <a:rPr lang="en-US" altLang="zh-CN" sz="1200" b="0" i="0" kern="1200" dirty="0">
                <a:solidFill>
                  <a:schemeClr val="tx1"/>
                </a:solidFill>
                <a:latin typeface="+mn-lt"/>
                <a:ea typeface="+mn-ea"/>
                <a:cs typeface="+mn-cs"/>
              </a:rPr>
              <a:t>RS-232</a:t>
            </a:r>
            <a:r>
              <a:rPr lang="zh-CN" altLang="en-US" sz="1200" b="0" i="0" kern="1200" dirty="0">
                <a:solidFill>
                  <a:schemeClr val="tx1"/>
                </a:solidFill>
                <a:latin typeface="+mn-lt"/>
                <a:ea typeface="+mn-ea"/>
                <a:cs typeface="+mn-cs"/>
              </a:rPr>
              <a:t>的最新一次修改（</a:t>
            </a:r>
            <a:r>
              <a:rPr lang="en-US" altLang="zh-CN" sz="1200" b="0" i="0" kern="1200" dirty="0">
                <a:solidFill>
                  <a:schemeClr val="tx1"/>
                </a:solidFill>
                <a:latin typeface="+mn-lt"/>
                <a:ea typeface="+mn-ea"/>
                <a:cs typeface="+mn-cs"/>
              </a:rPr>
              <a:t>1969</a:t>
            </a:r>
            <a:r>
              <a:rPr lang="zh-CN" altLang="en-US" sz="1200" b="0" i="0" kern="1200" dirty="0">
                <a:solidFill>
                  <a:schemeClr val="tx1"/>
                </a:solidFill>
                <a:latin typeface="+mn-lt"/>
                <a:ea typeface="+mn-ea"/>
                <a:cs typeface="+mn-cs"/>
              </a:rPr>
              <a:t>）。</a:t>
            </a:r>
            <a:endParaRPr lang="en-US" altLang="zh-CN" sz="1200" b="0" i="0" kern="1200" dirty="0">
              <a:solidFill>
                <a:schemeClr val="tx1"/>
              </a:solidFill>
              <a:latin typeface="+mn-lt"/>
              <a:ea typeface="+mn-ea"/>
              <a:cs typeface="+mn-cs"/>
            </a:endParaRPr>
          </a:p>
          <a:p>
            <a:r>
              <a:rPr lang="en-US" altLang="zh-CN" sz="1200" dirty="0">
                <a:latin typeface="微软雅黑" panose="020B0503020204020204" pitchFamily="34" charset="-122"/>
                <a:ea typeface="微软雅黑" panose="020B0503020204020204" pitchFamily="34" charset="-122"/>
              </a:rPr>
              <a:t>DB-9</a:t>
            </a:r>
            <a:r>
              <a:rPr lang="zh-CN" altLang="en-US" sz="1200" dirty="0">
                <a:latin typeface="微软雅黑" panose="020B0503020204020204" pitchFamily="34" charset="-122"/>
                <a:ea typeface="微软雅黑" panose="020B0503020204020204" pitchFamily="34" charset="-122"/>
              </a:rPr>
              <a:t>：</a:t>
            </a:r>
            <a:r>
              <a:rPr lang="zh-CN" altLang="en-US" sz="1200" b="0" i="0" kern="1200" dirty="0">
                <a:solidFill>
                  <a:schemeClr val="tx1"/>
                </a:solidFill>
                <a:latin typeface="+mn-lt"/>
                <a:ea typeface="+mn-ea"/>
                <a:cs typeface="+mn-cs"/>
              </a:rPr>
              <a:t>串行</a:t>
            </a:r>
            <a:r>
              <a:rPr lang="zh-CN" altLang="en-US" sz="1200" b="0" i="0" u="none" strike="noStrike" kern="1200" dirty="0">
                <a:solidFill>
                  <a:schemeClr val="tx1"/>
                </a:solidFill>
                <a:latin typeface="+mn-lt"/>
                <a:ea typeface="+mn-ea"/>
                <a:cs typeface="+mn-cs"/>
                <a:hlinkClick r:id="rId14"/>
              </a:rPr>
              <a:t>通信接口</a:t>
            </a:r>
            <a:r>
              <a:rPr lang="en-US" altLang="zh-CN" sz="1200" b="0" i="0" kern="1200" dirty="0">
                <a:solidFill>
                  <a:schemeClr val="tx1"/>
                </a:solidFill>
                <a:latin typeface="+mn-lt"/>
                <a:ea typeface="+mn-ea"/>
                <a:cs typeface="+mn-cs"/>
              </a:rPr>
              <a:t>RS-232-C 9</a:t>
            </a:r>
            <a:r>
              <a:rPr lang="zh-CN" altLang="en-US" sz="1200" b="0" i="0" kern="1200" dirty="0">
                <a:solidFill>
                  <a:schemeClr val="tx1"/>
                </a:solidFill>
                <a:latin typeface="+mn-lt"/>
                <a:ea typeface="+mn-ea"/>
                <a:cs typeface="+mn-cs"/>
              </a:rPr>
              <a:t>针。</a:t>
            </a:r>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8</a:t>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加图 罗列</a:t>
            </a:r>
            <a:endParaRPr lang="en-US" altLang="zh-CN" dirty="0"/>
          </a:p>
          <a:p>
            <a:r>
              <a:rPr lang="zh-CN" altLang="en-US" dirty="0"/>
              <a:t>缩写含义：</a:t>
            </a:r>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10</a:t>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IEEE 802.3</a:t>
            </a:r>
            <a:r>
              <a:rPr lang="zh-CN" altLang="en-US" dirty="0"/>
              <a:t>：</a:t>
            </a:r>
            <a:r>
              <a:rPr lang="en-US" altLang="zh-CN" dirty="0"/>
              <a:t>10M</a:t>
            </a:r>
            <a:r>
              <a:rPr lang="zh-CN" altLang="en-US" dirty="0"/>
              <a:t>以太网标准；</a:t>
            </a:r>
          </a:p>
          <a:p>
            <a:r>
              <a:rPr lang="en-US" altLang="zh-CN" dirty="0"/>
              <a:t>IEEE 802.3u</a:t>
            </a:r>
            <a:r>
              <a:rPr lang="zh-CN" altLang="en-US" dirty="0"/>
              <a:t>：</a:t>
            </a:r>
            <a:r>
              <a:rPr lang="en-US" altLang="zh-CN" dirty="0"/>
              <a:t>100M</a:t>
            </a:r>
            <a:r>
              <a:rPr lang="zh-CN" altLang="en-US" dirty="0"/>
              <a:t>的快速以太网标准；</a:t>
            </a:r>
          </a:p>
          <a:p>
            <a:r>
              <a:rPr lang="en-US" altLang="zh-CN" dirty="0"/>
              <a:t>IEEE 802.3ab</a:t>
            </a:r>
            <a:r>
              <a:rPr lang="zh-CN" altLang="en-US" dirty="0"/>
              <a:t>和</a:t>
            </a:r>
            <a:r>
              <a:rPr lang="en-US" altLang="zh-CN" dirty="0"/>
              <a:t>IEEE 802</a:t>
            </a:r>
            <a:r>
              <a:rPr lang="zh-CN" altLang="en-US" dirty="0"/>
              <a:t>．</a:t>
            </a:r>
            <a:r>
              <a:rPr lang="en-US" altLang="zh-CN" dirty="0"/>
              <a:t>3z</a:t>
            </a:r>
            <a:r>
              <a:rPr lang="zh-CN" altLang="en-US" dirty="0"/>
              <a:t>：</a:t>
            </a:r>
            <a:r>
              <a:rPr lang="en-US" altLang="zh-CN" dirty="0"/>
              <a:t>1G</a:t>
            </a:r>
            <a:r>
              <a:rPr lang="zh-CN" altLang="en-US" dirty="0"/>
              <a:t>比特以太网标准；</a:t>
            </a:r>
          </a:p>
          <a:p>
            <a:r>
              <a:rPr lang="en-US" altLang="zh-CN" dirty="0"/>
              <a:t>IEEE 802.3ae</a:t>
            </a:r>
            <a:r>
              <a:rPr lang="zh-CN" altLang="en-US" dirty="0"/>
              <a:t>：</a:t>
            </a:r>
            <a:r>
              <a:rPr lang="en-US" altLang="zh-CN" dirty="0"/>
              <a:t>10G</a:t>
            </a:r>
            <a:r>
              <a:rPr lang="zh-CN" altLang="en-US" dirty="0"/>
              <a:t>比特以太网标准。</a:t>
            </a:r>
          </a:p>
          <a:p>
            <a:r>
              <a:rPr lang="en-US" altLang="zh-CN" dirty="0"/>
              <a:t>IEEE 802.3</a:t>
            </a:r>
            <a:r>
              <a:rPr lang="zh-CN" altLang="en-US" dirty="0"/>
              <a:t>系列通信标准仅描述了</a:t>
            </a:r>
            <a:r>
              <a:rPr lang="en-US" altLang="zh-CN" dirty="0" err="1"/>
              <a:t>OSl</a:t>
            </a:r>
            <a:r>
              <a:rPr lang="zh-CN" altLang="en-US" dirty="0"/>
              <a:t>分层模型中的最低两层协议（物理层和数据链路层）由于低层都采用</a:t>
            </a:r>
            <a:r>
              <a:rPr lang="en-US" altLang="zh-CN" dirty="0"/>
              <a:t>802</a:t>
            </a:r>
            <a:r>
              <a:rPr lang="zh-CN" altLang="en-US" dirty="0"/>
              <a:t>协议标准，所以他们都是可以互通的</a:t>
            </a:r>
            <a:endParaRPr lang="en-US" altLang="zh-CN" dirty="0"/>
          </a:p>
          <a:p>
            <a:r>
              <a:rPr lang="en-US" altLang="zh-CN" b="0" i="0" dirty="0">
                <a:solidFill>
                  <a:srgbClr val="333333"/>
                </a:solidFill>
                <a:effectLst/>
                <a:latin typeface="Arial" panose="020B0604020202020204" pitchFamily="34" charset="0"/>
              </a:rPr>
              <a:t>IEEE802.3z </a:t>
            </a:r>
            <a:r>
              <a:rPr lang="zh-CN" altLang="en-US" b="0" i="0" dirty="0">
                <a:solidFill>
                  <a:srgbClr val="333333"/>
                </a:solidFill>
                <a:effectLst/>
                <a:latin typeface="Arial" panose="020B0604020202020204" pitchFamily="34" charset="0"/>
              </a:rPr>
              <a:t>光纤介质千兆以太网标准规范</a:t>
            </a:r>
            <a:endParaRPr lang="en-US" altLang="zh-CN" b="0" i="0" dirty="0">
              <a:solidFill>
                <a:srgbClr val="333333"/>
              </a:solidFill>
              <a:effectLst/>
              <a:latin typeface="Arial" panose="020B0604020202020204" pitchFamily="34" charset="0"/>
            </a:endParaRPr>
          </a:p>
          <a:p>
            <a:r>
              <a:rPr lang="en-US" altLang="zh-CN" b="0" i="0" dirty="0">
                <a:solidFill>
                  <a:srgbClr val="F73131"/>
                </a:solidFill>
                <a:effectLst/>
                <a:latin typeface="Arial" panose="020B0604020202020204" pitchFamily="34" charset="0"/>
              </a:rPr>
              <a:t>802.15.4</a:t>
            </a:r>
            <a:r>
              <a:rPr lang="zh-CN" altLang="en-US" b="0" i="0" dirty="0">
                <a:solidFill>
                  <a:srgbClr val="333333"/>
                </a:solidFill>
                <a:effectLst/>
                <a:latin typeface="Arial" panose="020B0604020202020204" pitchFamily="34" charset="0"/>
              </a:rPr>
              <a:t>一般指</a:t>
            </a:r>
            <a:r>
              <a:rPr lang="en-US" altLang="zh-CN" b="0" i="0" dirty="0">
                <a:solidFill>
                  <a:srgbClr val="333333"/>
                </a:solidFill>
                <a:effectLst/>
                <a:latin typeface="Arial" panose="020B0604020202020204" pitchFamily="34" charset="0"/>
              </a:rPr>
              <a:t>IEEE </a:t>
            </a:r>
            <a:r>
              <a:rPr lang="en-US" altLang="zh-CN" b="0" i="0" dirty="0">
                <a:solidFill>
                  <a:srgbClr val="F73131"/>
                </a:solidFill>
                <a:effectLst/>
                <a:latin typeface="Arial" panose="020B0604020202020204" pitchFamily="34" charset="0"/>
              </a:rPr>
              <a:t>802.15.4</a:t>
            </a:r>
            <a:r>
              <a:rPr lang="zh-CN" altLang="en-US" b="0" i="0" dirty="0">
                <a:solidFill>
                  <a:srgbClr val="333333"/>
                </a:solidFill>
                <a:effectLst/>
                <a:latin typeface="Arial" panose="020B0604020202020204" pitchFamily="34" charset="0"/>
              </a:rPr>
              <a:t>。</a:t>
            </a:r>
            <a:r>
              <a:rPr lang="en-US" altLang="zh-CN" b="0" i="0" dirty="0">
                <a:solidFill>
                  <a:srgbClr val="333333"/>
                </a:solidFill>
                <a:effectLst/>
                <a:latin typeface="Arial" panose="020B0604020202020204" pitchFamily="34" charset="0"/>
              </a:rPr>
              <a:t>IEEE </a:t>
            </a:r>
            <a:r>
              <a:rPr lang="en-US" altLang="zh-CN" b="0" i="0" dirty="0">
                <a:solidFill>
                  <a:srgbClr val="F73131"/>
                </a:solidFill>
                <a:effectLst/>
                <a:latin typeface="Arial" panose="020B0604020202020204" pitchFamily="34" charset="0"/>
              </a:rPr>
              <a:t>802.15.4</a:t>
            </a:r>
            <a:r>
              <a:rPr lang="zh-CN" altLang="en-US" b="0" i="0" dirty="0">
                <a:solidFill>
                  <a:srgbClr val="333333"/>
                </a:solidFill>
                <a:effectLst/>
                <a:latin typeface="Arial" panose="020B0604020202020204" pitchFamily="34" charset="0"/>
              </a:rPr>
              <a:t>是一种技术标准，它定义了低速率无线个域网 （</a:t>
            </a:r>
            <a:r>
              <a:rPr lang="en-US" altLang="zh-CN" b="0" i="0" dirty="0">
                <a:solidFill>
                  <a:srgbClr val="333333"/>
                </a:solidFill>
                <a:effectLst/>
                <a:latin typeface="Arial" panose="020B0604020202020204" pitchFamily="34" charset="0"/>
              </a:rPr>
              <a:t>LR-WPAN</a:t>
            </a:r>
            <a:r>
              <a:rPr lang="zh-CN" altLang="en-US" b="0" i="0" dirty="0">
                <a:solidFill>
                  <a:srgbClr val="333333"/>
                </a:solidFill>
                <a:effectLst/>
                <a:latin typeface="Arial" panose="020B0604020202020204" pitchFamily="34" charset="0"/>
              </a:rPr>
              <a:t>）的协议</a:t>
            </a:r>
            <a:endParaRPr lang="en-US" altLang="zh-CN" b="0" i="0" dirty="0">
              <a:solidFill>
                <a:srgbClr val="333333"/>
              </a:solidFill>
              <a:effectLst/>
              <a:latin typeface="Arial" panose="020B0604020202020204" pitchFamily="34" charset="0"/>
            </a:endParaRPr>
          </a:p>
          <a:p>
            <a:endParaRPr lang="en-US" altLang="zh-CN" b="0" i="0" dirty="0">
              <a:solidFill>
                <a:srgbClr val="333333"/>
              </a:solidFill>
              <a:effectLst/>
              <a:latin typeface="Arial" panose="020B0604020202020204" pitchFamily="34" charset="0"/>
            </a:endParaRPr>
          </a:p>
          <a:p>
            <a:r>
              <a:rPr lang="en-US" altLang="zh-CN" b="0" i="0" dirty="0">
                <a:solidFill>
                  <a:srgbClr val="333333"/>
                </a:solidFill>
                <a:effectLst/>
                <a:latin typeface="Arial" panose="020B0604020202020204" pitchFamily="34" charset="0"/>
              </a:rPr>
              <a:t>100 Base FX</a:t>
            </a:r>
            <a:r>
              <a:rPr lang="zh-CN" altLang="en-US" b="0" i="0" dirty="0">
                <a:solidFill>
                  <a:srgbClr val="333333"/>
                </a:solidFill>
                <a:effectLst/>
                <a:latin typeface="Arial" panose="020B0604020202020204" pitchFamily="34" charset="0"/>
              </a:rPr>
              <a:t>使用光纤作为</a:t>
            </a:r>
            <a:r>
              <a:rPr lang="zh-CN" altLang="en-US" b="0" i="0" u="none" strike="noStrike" dirty="0">
                <a:solidFill>
                  <a:srgbClr val="136EC2"/>
                </a:solidFill>
                <a:effectLst/>
                <a:latin typeface="Arial" panose="020B0604020202020204" pitchFamily="34" charset="0"/>
                <a:hlinkClick r:id="rId3"/>
              </a:rPr>
              <a:t>传输介质</a:t>
            </a:r>
            <a:endParaRPr lang="en-US" altLang="zh-CN" b="0" i="0" u="none" strike="noStrike" dirty="0">
              <a:solidFill>
                <a:srgbClr val="136EC2"/>
              </a:solidFill>
              <a:effectLst/>
              <a:latin typeface="Arial" panose="020B0604020202020204" pitchFamily="34" charset="0"/>
            </a:endParaRPr>
          </a:p>
          <a:p>
            <a:r>
              <a:rPr lang="en-US" altLang="zh-CN" b="0" i="0" dirty="0">
                <a:solidFill>
                  <a:srgbClr val="333333"/>
                </a:solidFill>
                <a:effectLst/>
                <a:latin typeface="Arial" panose="020B0604020202020204" pitchFamily="34" charset="0"/>
              </a:rPr>
              <a:t>100 Base-T4</a:t>
            </a:r>
            <a:r>
              <a:rPr lang="zh-CN" altLang="en-US" b="0" i="0" dirty="0">
                <a:solidFill>
                  <a:srgbClr val="333333"/>
                </a:solidFill>
                <a:effectLst/>
                <a:latin typeface="Arial" panose="020B0604020202020204" pitchFamily="34" charset="0"/>
              </a:rPr>
              <a:t>是一个</a:t>
            </a:r>
            <a:r>
              <a:rPr lang="en-US" altLang="zh-CN" b="0" i="0" dirty="0">
                <a:solidFill>
                  <a:srgbClr val="333333"/>
                </a:solidFill>
                <a:effectLst/>
                <a:latin typeface="Arial" panose="020B0604020202020204" pitchFamily="34" charset="0"/>
              </a:rPr>
              <a:t>4</a:t>
            </a:r>
            <a:r>
              <a:rPr lang="zh-CN" altLang="en-US" b="0" i="0" dirty="0">
                <a:solidFill>
                  <a:srgbClr val="333333"/>
                </a:solidFill>
                <a:effectLst/>
                <a:latin typeface="Arial" panose="020B0604020202020204" pitchFamily="34" charset="0"/>
              </a:rPr>
              <a:t>对线系统，但是它采用</a:t>
            </a:r>
            <a:r>
              <a:rPr lang="zh-CN" altLang="en-US" b="0" i="0" u="none" strike="noStrike" dirty="0">
                <a:solidFill>
                  <a:srgbClr val="136EC2"/>
                </a:solidFill>
                <a:effectLst/>
                <a:latin typeface="Arial" panose="020B0604020202020204" pitchFamily="34" charset="0"/>
                <a:hlinkClick r:id="rId4"/>
              </a:rPr>
              <a:t>半双工传输</a:t>
            </a:r>
            <a:r>
              <a:rPr lang="zh-CN" altLang="en-US" b="0" i="0" dirty="0">
                <a:solidFill>
                  <a:srgbClr val="333333"/>
                </a:solidFill>
                <a:effectLst/>
                <a:latin typeface="Arial" panose="020B0604020202020204" pitchFamily="34" charset="0"/>
              </a:rPr>
              <a:t>模式，传输媒体采用</a:t>
            </a:r>
            <a:r>
              <a:rPr lang="en-US" altLang="zh-CN" b="0" i="0" dirty="0">
                <a:solidFill>
                  <a:srgbClr val="333333"/>
                </a:solidFill>
                <a:effectLst/>
                <a:latin typeface="Arial" panose="020B0604020202020204" pitchFamily="34" charset="0"/>
              </a:rPr>
              <a:t>3</a:t>
            </a:r>
            <a:r>
              <a:rPr lang="zh-CN" altLang="en-US" b="0" i="0" dirty="0">
                <a:solidFill>
                  <a:srgbClr val="333333"/>
                </a:solidFill>
                <a:effectLst/>
                <a:latin typeface="Arial" panose="020B0604020202020204" pitchFamily="34" charset="0"/>
              </a:rPr>
              <a:t>类、</a:t>
            </a:r>
            <a:r>
              <a:rPr lang="en-US" altLang="zh-CN" b="0" i="0" dirty="0">
                <a:solidFill>
                  <a:srgbClr val="333333"/>
                </a:solidFill>
                <a:effectLst/>
                <a:latin typeface="Arial" panose="020B0604020202020204" pitchFamily="34" charset="0"/>
              </a:rPr>
              <a:t>4</a:t>
            </a:r>
            <a:r>
              <a:rPr lang="zh-CN" altLang="en-US" b="0" i="0" dirty="0">
                <a:solidFill>
                  <a:srgbClr val="333333"/>
                </a:solidFill>
                <a:effectLst/>
                <a:latin typeface="Arial" panose="020B0604020202020204" pitchFamily="34" charset="0"/>
              </a:rPr>
              <a:t>类、</a:t>
            </a:r>
            <a:r>
              <a:rPr lang="en-US" altLang="zh-CN" b="0" i="0" dirty="0">
                <a:solidFill>
                  <a:srgbClr val="333333"/>
                </a:solidFill>
                <a:effectLst/>
                <a:latin typeface="Arial" panose="020B0604020202020204" pitchFamily="34" charset="0"/>
              </a:rPr>
              <a:t>5</a:t>
            </a:r>
            <a:r>
              <a:rPr lang="zh-CN" altLang="en-US" b="0" i="0" dirty="0">
                <a:solidFill>
                  <a:srgbClr val="333333"/>
                </a:solidFill>
                <a:effectLst/>
                <a:latin typeface="Arial" panose="020B0604020202020204" pitchFamily="34" charset="0"/>
              </a:rPr>
              <a:t>类无屏蔽双绞线</a:t>
            </a:r>
            <a:r>
              <a:rPr lang="en-US" altLang="zh-CN" b="0" i="0" dirty="0">
                <a:solidFill>
                  <a:srgbClr val="333333"/>
                </a:solidFill>
                <a:effectLst/>
                <a:latin typeface="Arial" panose="020B0604020202020204" pitchFamily="34" charset="0"/>
              </a:rPr>
              <a:t>UTP</a:t>
            </a:r>
            <a:r>
              <a:rPr lang="zh-CN" altLang="en-US" b="0" i="0" dirty="0">
                <a:solidFill>
                  <a:srgbClr val="333333"/>
                </a:solidFill>
                <a:effectLst/>
                <a:latin typeface="Arial" panose="020B0604020202020204" pitchFamily="34" charset="0"/>
              </a:rPr>
              <a:t>的</a:t>
            </a:r>
            <a:r>
              <a:rPr lang="en-US" altLang="zh-CN" b="0" i="0" dirty="0">
                <a:solidFill>
                  <a:srgbClr val="333333"/>
                </a:solidFill>
                <a:effectLst/>
                <a:latin typeface="Arial" panose="020B0604020202020204" pitchFamily="34" charset="0"/>
              </a:rPr>
              <a:t>4</a:t>
            </a:r>
            <a:r>
              <a:rPr lang="zh-CN" altLang="en-US" b="0" i="0" dirty="0">
                <a:solidFill>
                  <a:srgbClr val="333333"/>
                </a:solidFill>
                <a:effectLst/>
                <a:latin typeface="Arial" panose="020B0604020202020204" pitchFamily="34" charset="0"/>
              </a:rPr>
              <a:t>对线路进行</a:t>
            </a:r>
            <a:r>
              <a:rPr lang="en-US" altLang="zh-CN" b="0" i="0" dirty="0">
                <a:solidFill>
                  <a:srgbClr val="333333"/>
                </a:solidFill>
                <a:effectLst/>
                <a:latin typeface="Arial" panose="020B0604020202020204" pitchFamily="34" charset="0"/>
              </a:rPr>
              <a:t>100Mbps</a:t>
            </a:r>
            <a:r>
              <a:rPr lang="zh-CN" altLang="en-US" b="0" i="0" dirty="0">
                <a:solidFill>
                  <a:srgbClr val="333333"/>
                </a:solidFill>
                <a:effectLst/>
                <a:latin typeface="Arial" panose="020B0604020202020204" pitchFamily="34" charset="0"/>
              </a:rPr>
              <a:t>的数据传输</a:t>
            </a:r>
            <a:endParaRPr lang="en-US" altLang="zh-CN" b="0" i="0" dirty="0">
              <a:solidFill>
                <a:srgbClr val="333333"/>
              </a:solidFill>
              <a:effectLst/>
              <a:latin typeface="Arial" panose="020B0604020202020204" pitchFamily="34" charset="0"/>
            </a:endParaRPr>
          </a:p>
          <a:p>
            <a:r>
              <a:rPr lang="en-US" altLang="zh-CN" b="0" i="0" dirty="0">
                <a:solidFill>
                  <a:srgbClr val="333333"/>
                </a:solidFill>
                <a:effectLst/>
                <a:latin typeface="Arial" panose="020B0604020202020204" pitchFamily="34" charset="0"/>
              </a:rPr>
              <a:t>100Base-TX</a:t>
            </a:r>
            <a:r>
              <a:rPr lang="zh-CN" altLang="en-US" b="0" i="0" dirty="0">
                <a:solidFill>
                  <a:srgbClr val="333333"/>
                </a:solidFill>
                <a:effectLst/>
                <a:latin typeface="Arial" panose="020B0604020202020204" pitchFamily="34" charset="0"/>
              </a:rPr>
              <a:t>使用的</a:t>
            </a:r>
            <a:r>
              <a:rPr lang="zh-CN" altLang="en-US" b="0" i="0" u="none" strike="noStrike" dirty="0">
                <a:solidFill>
                  <a:srgbClr val="136EC2"/>
                </a:solidFill>
                <a:effectLst/>
                <a:latin typeface="Arial" panose="020B0604020202020204" pitchFamily="34" charset="0"/>
                <a:hlinkClick r:id="rId3"/>
              </a:rPr>
              <a:t>传输介质</a:t>
            </a:r>
            <a:r>
              <a:rPr lang="zh-CN" altLang="en-US" b="0" i="0" dirty="0">
                <a:solidFill>
                  <a:srgbClr val="333333"/>
                </a:solidFill>
                <a:effectLst/>
                <a:latin typeface="Arial" panose="020B0604020202020204" pitchFamily="34" charset="0"/>
              </a:rPr>
              <a:t>与</a:t>
            </a:r>
            <a:r>
              <a:rPr lang="en-US" altLang="zh-CN" b="0" i="0" dirty="0">
                <a:solidFill>
                  <a:srgbClr val="333333"/>
                </a:solidFill>
                <a:effectLst/>
                <a:latin typeface="Arial" panose="020B0604020202020204" pitchFamily="34" charset="0"/>
              </a:rPr>
              <a:t>10Base-T</a:t>
            </a:r>
            <a:r>
              <a:rPr lang="zh-CN" altLang="en-US" b="0" i="0" dirty="0">
                <a:solidFill>
                  <a:srgbClr val="333333"/>
                </a:solidFill>
                <a:effectLst/>
                <a:latin typeface="Arial" panose="020B0604020202020204" pitchFamily="34" charset="0"/>
              </a:rPr>
              <a:t>一样都是双绞线。但是由于传输信号的频率较高，需要使用较高的质量的双绞线，</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11</a:t>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13</a:t>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14</a:t>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t>16</a:t>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p>
        </p:txBody>
      </p:sp>
      <p:sp>
        <p:nvSpPr>
          <p:cNvPr id="4" name="日期占位符 3"/>
          <p:cNvSpPr>
            <a:spLocks noGrp="1"/>
          </p:cNvSpPr>
          <p:nvPr>
            <p:ph type="dt" sz="half" idx="10"/>
          </p:nvPr>
        </p:nvSpPr>
        <p:spPr/>
        <p:txBody>
          <a:bodyPr/>
          <a:lstStyle/>
          <a:p>
            <a:fld id="{0E59C439-FD35-4547-BEF5-304266CA27AE}" type="datetime1">
              <a:rPr kumimoji="1" lang="zh-CN" altLang="en-US" smtClean="0"/>
              <a:t>2025/6/23</a:t>
            </a:fld>
            <a:endParaRPr kumimoji="1" lang="zh-CN" altLang="en-US"/>
          </a:p>
        </p:txBody>
      </p:sp>
      <p:sp>
        <p:nvSpPr>
          <p:cNvPr id="5" name="页脚占位符 4"/>
          <p:cNvSpPr>
            <a:spLocks noGrp="1"/>
          </p:cNvSpPr>
          <p:nvPr>
            <p:ph type="ftr" sz="quarter" idx="11"/>
          </p:nvPr>
        </p:nvSpPr>
        <p:spPr/>
        <p:txBody>
          <a:bodyPr/>
          <a:lstStyle/>
          <a:p>
            <a:endParaRPr kumimoji="1" lang="zh-CN" altLang="en-US" dirty="0"/>
          </a:p>
        </p:txBody>
      </p:sp>
      <p:sp>
        <p:nvSpPr>
          <p:cNvPr id="7" name="矩形 6"/>
          <p:cNvSpPr/>
          <p:nvPr userDrawn="1"/>
        </p:nvSpPr>
        <p:spPr>
          <a:xfrm>
            <a:off x="-9939" y="-8627"/>
            <a:ext cx="9307502" cy="567811"/>
          </a:xfrm>
          <a:prstGeom prst="rect">
            <a:avLst/>
          </a:prstGeom>
          <a:solidFill>
            <a:srgbClr val="5B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0" spc="600" dirty="0">
                <a:solidFill>
                  <a:schemeClr val="bg1"/>
                </a:solidFill>
                <a:latin typeface="微软雅黑" panose="020B0503020204020204" pitchFamily="34" charset="-122"/>
                <a:ea typeface="微软雅黑" panose="020B0503020204020204" pitchFamily="34" charset="-122"/>
              </a:rPr>
              <a:t>计算机网络</a:t>
            </a:r>
          </a:p>
        </p:txBody>
      </p:sp>
      <p:grpSp>
        <p:nvGrpSpPr>
          <p:cNvPr id="26" name="组合 25"/>
          <p:cNvGrpSpPr/>
          <p:nvPr userDrawn="1"/>
        </p:nvGrpSpPr>
        <p:grpSpPr>
          <a:xfrm>
            <a:off x="4771770" y="5979422"/>
            <a:ext cx="2640125" cy="742053"/>
            <a:chOff x="4858653" y="5979422"/>
            <a:chExt cx="2640125" cy="742053"/>
          </a:xfrm>
        </p:grpSpPr>
        <p:grpSp>
          <p:nvGrpSpPr>
            <p:cNvPr id="24" name="组合 23"/>
            <p:cNvGrpSpPr/>
            <p:nvPr userDrawn="1"/>
          </p:nvGrpSpPr>
          <p:grpSpPr>
            <a:xfrm>
              <a:off x="4858653" y="5979422"/>
              <a:ext cx="867188" cy="742053"/>
              <a:chOff x="901977" y="761321"/>
              <a:chExt cx="1281319" cy="1139058"/>
            </a:xfrm>
          </p:grpSpPr>
          <p:sp>
            <p:nvSpPr>
              <p:cNvPr id="10" name="矩形 9"/>
              <p:cNvSpPr/>
              <p:nvPr userDrawn="1"/>
            </p:nvSpPr>
            <p:spPr>
              <a:xfrm>
                <a:off x="901977" y="761321"/>
                <a:ext cx="1281319" cy="113905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grpSp>
            <p:nvGrpSpPr>
              <p:cNvPr id="11" name="组合 10"/>
              <p:cNvGrpSpPr/>
              <p:nvPr userDrawn="1"/>
            </p:nvGrpSpPr>
            <p:grpSpPr>
              <a:xfrm>
                <a:off x="1031055" y="907676"/>
                <a:ext cx="1013957" cy="853426"/>
                <a:chOff x="1368170" y="664579"/>
                <a:chExt cx="550582" cy="439737"/>
              </a:xfrm>
              <a:solidFill>
                <a:schemeClr val="bg1"/>
              </a:solidFill>
            </p:grpSpPr>
            <p:sp>
              <p:nvSpPr>
                <p:cNvPr id="12" name="Freeform 1"/>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3" name="Freeform 2"/>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 name="Freeform 3"/>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 name="Freeform 4"/>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Freeform 5"/>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Freeform 6"/>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Freeform 7"/>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 name="Freeform 8"/>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 name="Freeform 9"/>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 name="Freeform 10"/>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 name="Freeform 11"/>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sp>
          <p:nvSpPr>
            <p:cNvPr id="25" name="文本框 24"/>
            <p:cNvSpPr txBox="1"/>
            <p:nvPr userDrawn="1"/>
          </p:nvSpPr>
          <p:spPr>
            <a:xfrm>
              <a:off x="5791898" y="5979422"/>
              <a:ext cx="1706880" cy="721995"/>
            </a:xfrm>
            <a:prstGeom prst="rect">
              <a:avLst/>
            </a:prstGeom>
            <a:noFill/>
          </p:spPr>
          <p:txBody>
            <a:bodyPr wrap="none" rtlCol="0">
              <a:spAutoFit/>
            </a:bodyPr>
            <a:lstStyle/>
            <a:p>
              <a:pPr algn="ctr">
                <a:spcBef>
                  <a:spcPts val="600"/>
                </a:spcBef>
              </a:pPr>
              <a:r>
                <a:rPr lang="zh-CN" altLang="en-US" sz="1800" spc="600" dirty="0">
                  <a:solidFill>
                    <a:srgbClr val="5B307E"/>
                  </a:solidFill>
                  <a:latin typeface="微软雅黑" panose="020B0503020204020204" pitchFamily="34" charset="-122"/>
                  <a:ea typeface="微软雅黑" panose="020B0503020204020204" pitchFamily="34" charset="-122"/>
                </a:rPr>
                <a:t>计算机网络</a:t>
              </a:r>
              <a:endParaRPr lang="en-US" altLang="zh-CN" sz="1800" spc="600" dirty="0">
                <a:solidFill>
                  <a:srgbClr val="5B307E"/>
                </a:solidFill>
                <a:latin typeface="微软雅黑" panose="020B0503020204020204" pitchFamily="34" charset="-122"/>
                <a:ea typeface="微软雅黑" panose="020B0503020204020204" pitchFamily="34" charset="-122"/>
              </a:endParaRPr>
            </a:p>
            <a:p>
              <a:pPr algn="ctr">
                <a:spcBef>
                  <a:spcPts val="600"/>
                </a:spcBef>
              </a:pPr>
              <a:r>
                <a:rPr lang="zh-CN" altLang="en-US" sz="1800" spc="600" dirty="0">
                  <a:solidFill>
                    <a:srgbClr val="5B307E"/>
                  </a:solidFill>
                  <a:latin typeface="微软雅黑" panose="020B0503020204020204" pitchFamily="34" charset="-122"/>
                  <a:ea typeface="微软雅黑" panose="020B0503020204020204" pitchFamily="34" charset="-122"/>
                </a:rPr>
                <a:t>教案社区</a:t>
              </a:r>
            </a:p>
          </p:txBody>
        </p:sp>
      </p:grpSp>
      <p:pic>
        <p:nvPicPr>
          <p:cNvPr id="6" name="图片 5" descr="ICN-Logo"/>
          <p:cNvPicPr>
            <a:picLocks noChangeAspect="1"/>
          </p:cNvPicPr>
          <p:nvPr userDrawn="1"/>
        </p:nvPicPr>
        <p:blipFill>
          <a:blip r:embed="rId2"/>
          <a:stretch>
            <a:fillRect/>
          </a:stretch>
        </p:blipFill>
        <p:spPr>
          <a:xfrm>
            <a:off x="9966325" y="-8890"/>
            <a:ext cx="2225675" cy="90614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9" name="矩形 38"/>
          <p:cNvSpPr/>
          <p:nvPr userDrawn="1"/>
        </p:nvSpPr>
        <p:spPr>
          <a:xfrm>
            <a:off x="667831" y="555195"/>
            <a:ext cx="509313" cy="49894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sp>
        <p:nvSpPr>
          <p:cNvPr id="2" name="标题 1"/>
          <p:cNvSpPr>
            <a:spLocks noGrp="1"/>
          </p:cNvSpPr>
          <p:nvPr>
            <p:ph type="title"/>
          </p:nvPr>
        </p:nvSpPr>
        <p:spPr>
          <a:xfrm>
            <a:off x="1307508" y="365126"/>
            <a:ext cx="8220812" cy="879086"/>
          </a:xfrm>
        </p:spPr>
        <p:txBody>
          <a:bodyPr>
            <a:normAutofit/>
          </a:bodyPr>
          <a:lstStyle>
            <a:lvl1pPr>
              <a:defRPr sz="4000"/>
            </a:lvl1pPr>
          </a:lstStyle>
          <a:p>
            <a:r>
              <a:rPr kumimoji="1" lang="zh-CN" altLang="en-US" dirty="0"/>
              <a:t>单击此处编辑母版标题样式</a:t>
            </a:r>
          </a:p>
        </p:txBody>
      </p:sp>
      <p:sp>
        <p:nvSpPr>
          <p:cNvPr id="3" name="内容占位符 2"/>
          <p:cNvSpPr>
            <a:spLocks noGrp="1"/>
          </p:cNvSpPr>
          <p:nvPr>
            <p:ph idx="1"/>
          </p:nvPr>
        </p:nvSpPr>
        <p:spPr>
          <a:xfrm>
            <a:off x="838200" y="1510758"/>
            <a:ext cx="10515600" cy="4586694"/>
          </a:xfrm>
        </p:spPr>
        <p:txBody>
          <a:bodyPr/>
          <a:lstStyle>
            <a:lvl1pPr>
              <a:lnSpc>
                <a:spcPct val="100000"/>
              </a:lnSpc>
              <a:spcBef>
                <a:spcPts val="600"/>
              </a:spcBef>
              <a:buFont typeface="Wingdings" panose="05000000000000000000" pitchFamily="2" charset="2"/>
              <a:buChar char="Ø"/>
              <a:defRPr/>
            </a:lvl1pPr>
            <a:lvl2pPr>
              <a:lnSpc>
                <a:spcPct val="100000"/>
              </a:lnSpc>
              <a:spcBef>
                <a:spcPts val="600"/>
              </a:spcBef>
              <a:buFont typeface="Arial" panose="020B0604020202020204" pitchFamily="34" charset="0"/>
              <a:buChar char="•"/>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p:cNvSpPr>
            <a:spLocks noGrp="1"/>
          </p:cNvSpPr>
          <p:nvPr>
            <p:ph type="dt" sz="half" idx="10"/>
          </p:nvPr>
        </p:nvSpPr>
        <p:spPr/>
        <p:txBody>
          <a:bodyPr/>
          <a:lstStyle/>
          <a:p>
            <a:fld id="{742A9FFD-B852-1440-BFA7-3771E624B655}" type="datetime1">
              <a:rPr kumimoji="1" lang="zh-CN" altLang="en-US" smtClean="0"/>
              <a:t>2025/6/23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8D4D1E41-7A09-AB4A-A4E1-09765ADA2698}" type="slidenum">
              <a:rPr kumimoji="1" lang="zh-CN" altLang="en-US" smtClean="0"/>
              <a:t>‹#›</a:t>
            </a:fld>
            <a:endParaRPr kumimoji="1" lang="zh-CN" altLang="en-US" dirty="0"/>
          </a:p>
        </p:txBody>
      </p:sp>
      <p:cxnSp>
        <p:nvCxnSpPr>
          <p:cNvPr id="40" name="直线连接符 39"/>
          <p:cNvCxnSpPr/>
          <p:nvPr userDrawn="1"/>
        </p:nvCxnSpPr>
        <p:spPr>
          <a:xfrm>
            <a:off x="1314788" y="1244212"/>
            <a:ext cx="7295812"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cxnSp>
        <p:nvCxnSpPr>
          <p:cNvPr id="64" name="直线连接符 63"/>
          <p:cNvCxnSpPr/>
          <p:nvPr userDrawn="1"/>
        </p:nvCxnSpPr>
        <p:spPr>
          <a:xfrm>
            <a:off x="9705401" y="526774"/>
            <a:ext cx="0" cy="50367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71" name="组合 70"/>
          <p:cNvGrpSpPr/>
          <p:nvPr userDrawn="1"/>
        </p:nvGrpSpPr>
        <p:grpSpPr>
          <a:xfrm>
            <a:off x="727644" y="644181"/>
            <a:ext cx="403039" cy="321898"/>
            <a:chOff x="1368170" y="664579"/>
            <a:chExt cx="550582" cy="439737"/>
          </a:xfrm>
          <a:solidFill>
            <a:schemeClr val="bg1"/>
          </a:solidFill>
        </p:grpSpPr>
        <p:sp>
          <p:nvSpPr>
            <p:cNvPr id="72" name="Freeform 1"/>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3" name="Freeform 2"/>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4" name="Freeform 3"/>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5" name="Freeform 4"/>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6" name="Freeform 5"/>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7" name="Freeform 6"/>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8" name="Freeform 7"/>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9" name="Freeform 8"/>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0" name="Freeform 9"/>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1" name="Freeform 10"/>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2" name="Freeform 11"/>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pic>
        <p:nvPicPr>
          <p:cNvPr id="7" name="图片 6" descr="ICN-Logo"/>
          <p:cNvPicPr>
            <a:picLocks noChangeAspect="1"/>
          </p:cNvPicPr>
          <p:nvPr userDrawn="1"/>
        </p:nvPicPr>
        <p:blipFill>
          <a:blip r:embed="rId2"/>
          <a:stretch>
            <a:fillRect/>
          </a:stretch>
        </p:blipFill>
        <p:spPr>
          <a:xfrm>
            <a:off x="9741535" y="215265"/>
            <a:ext cx="2420620" cy="90614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8FB9FD2C-6821-D14F-9B68-59272353C12E}" type="datetime1">
              <a:rPr kumimoji="1" lang="zh-CN" altLang="en-US" smtClean="0"/>
              <a:t>2025/6/23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8D4D1E41-7A09-AB4A-A4E1-09765ADA2698}"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日期占位符 4"/>
          <p:cNvSpPr>
            <a:spLocks noGrp="1"/>
          </p:cNvSpPr>
          <p:nvPr>
            <p:ph type="dt" sz="half" idx="10"/>
          </p:nvPr>
        </p:nvSpPr>
        <p:spPr/>
        <p:txBody>
          <a:bodyPr/>
          <a:lstStyle/>
          <a:p>
            <a:fld id="{3B2C8BEE-C117-B242-AE80-6684D8ECFAC3}" type="datetime1">
              <a:rPr kumimoji="1" lang="zh-CN" altLang="en-US" smtClean="0"/>
              <a:t>2025/6/23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8D4D1E41-7A09-AB4A-A4E1-09765ADA2698}" type="slidenum">
              <a:rPr kumimoji="1" lang="zh-CN" altLang="en-US" smtClean="0"/>
              <a:t>‹#›</a:t>
            </a:fld>
            <a:endParaRPr kumimoji="1" lang="zh-CN" altLang="en-US"/>
          </a:p>
        </p:txBody>
      </p:sp>
      <p:sp>
        <p:nvSpPr>
          <p:cNvPr id="8" name="矩形 7"/>
          <p:cNvSpPr/>
          <p:nvPr userDrawn="1"/>
        </p:nvSpPr>
        <p:spPr>
          <a:xfrm>
            <a:off x="667831" y="636554"/>
            <a:ext cx="509313" cy="49894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cxnSp>
        <p:nvCxnSpPr>
          <p:cNvPr id="9" name="直线连接符 8"/>
          <p:cNvCxnSpPr/>
          <p:nvPr userDrawn="1"/>
        </p:nvCxnSpPr>
        <p:spPr>
          <a:xfrm>
            <a:off x="1314788" y="1244212"/>
            <a:ext cx="7295812"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userDrawn="1"/>
        </p:nvGrpSpPr>
        <p:grpSpPr>
          <a:xfrm>
            <a:off x="9849450" y="844221"/>
            <a:ext cx="1961485" cy="208345"/>
            <a:chOff x="1368170" y="1165302"/>
            <a:chExt cx="4139947" cy="439737"/>
          </a:xfrm>
        </p:grpSpPr>
        <p:grpSp>
          <p:nvGrpSpPr>
            <p:cNvPr id="11" name="组合 10"/>
            <p:cNvGrpSpPr/>
            <p:nvPr/>
          </p:nvGrpSpPr>
          <p:grpSpPr>
            <a:xfrm>
              <a:off x="1368170" y="1165302"/>
              <a:ext cx="550582" cy="439737"/>
              <a:chOff x="1368170" y="664579"/>
              <a:chExt cx="550582" cy="439737"/>
            </a:xfrm>
          </p:grpSpPr>
          <p:sp>
            <p:nvSpPr>
              <p:cNvPr id="22" name="Freeform 1"/>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 name="Freeform 2"/>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4" name="Freeform 3"/>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5" name="Freeform 4"/>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6" name="Freeform 5"/>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7" name="Freeform 6"/>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8" name="Freeform 7"/>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 name="Freeform 8"/>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0" name="Freeform 9"/>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1" name="Freeform 10"/>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2" name="Freeform 11"/>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2" name="组合 11"/>
            <p:cNvGrpSpPr/>
            <p:nvPr/>
          </p:nvGrpSpPr>
          <p:grpSpPr>
            <a:xfrm>
              <a:off x="2028870" y="1197389"/>
              <a:ext cx="3479247" cy="365353"/>
              <a:chOff x="2028870" y="696666"/>
              <a:chExt cx="3479247" cy="365353"/>
            </a:xfrm>
            <a:solidFill>
              <a:schemeClr val="bg1">
                <a:lumMod val="50000"/>
              </a:schemeClr>
            </a:solidFill>
          </p:grpSpPr>
          <p:sp>
            <p:nvSpPr>
              <p:cNvPr id="13" name="Freeform 12"/>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 name="Freeform 13"/>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 name="Freeform 14"/>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Freeform 15"/>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Freeform 16"/>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Freeform 17"/>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 name="Freeform 18"/>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 name="Freeform 19"/>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 name="Freeform 20"/>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dirty="0"/>
              </a:p>
            </p:txBody>
          </p:sp>
        </p:grpSp>
      </p:grpSp>
      <p:cxnSp>
        <p:nvCxnSpPr>
          <p:cNvPr id="33" name="直线连接符 32"/>
          <p:cNvCxnSpPr/>
          <p:nvPr userDrawn="1"/>
        </p:nvCxnSpPr>
        <p:spPr>
          <a:xfrm>
            <a:off x="9705401" y="526774"/>
            <a:ext cx="0" cy="50367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0" name="组合 39"/>
          <p:cNvGrpSpPr/>
          <p:nvPr userDrawn="1"/>
        </p:nvGrpSpPr>
        <p:grpSpPr>
          <a:xfrm>
            <a:off x="715452" y="729525"/>
            <a:ext cx="403039" cy="321898"/>
            <a:chOff x="1368170" y="664579"/>
            <a:chExt cx="550582" cy="439737"/>
          </a:xfrm>
          <a:solidFill>
            <a:schemeClr val="bg1"/>
          </a:solidFill>
        </p:grpSpPr>
        <p:sp>
          <p:nvSpPr>
            <p:cNvPr id="41" name="Freeform 1"/>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 name="Freeform 2"/>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 name="Freeform 3"/>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 name="Freeform 4"/>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 name="Freeform 5"/>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6" name="Freeform 6"/>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 name="Freeform 7"/>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 name="Freeform 8"/>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 name="Freeform 9"/>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 name="Freeform 10"/>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 name="Freeform 11"/>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53" name="组合 52"/>
          <p:cNvGrpSpPr/>
          <p:nvPr userDrawn="1"/>
        </p:nvGrpSpPr>
        <p:grpSpPr>
          <a:xfrm>
            <a:off x="10327565" y="424110"/>
            <a:ext cx="1107996" cy="382841"/>
            <a:chOff x="10327565" y="424110"/>
            <a:chExt cx="1107996" cy="382841"/>
          </a:xfrm>
        </p:grpSpPr>
        <p:grpSp>
          <p:nvGrpSpPr>
            <p:cNvPr id="54" name="组合 53"/>
            <p:cNvGrpSpPr/>
            <p:nvPr userDrawn="1"/>
          </p:nvGrpSpPr>
          <p:grpSpPr>
            <a:xfrm>
              <a:off x="10413894" y="437620"/>
              <a:ext cx="927707" cy="369331"/>
              <a:chOff x="1113126" y="809213"/>
              <a:chExt cx="2133357" cy="523762"/>
            </a:xfrm>
            <a:solidFill>
              <a:schemeClr val="bg1">
                <a:lumMod val="75000"/>
              </a:schemeClr>
            </a:solidFill>
          </p:grpSpPr>
          <p:sp>
            <p:nvSpPr>
              <p:cNvPr id="56" name="椭圆 55"/>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椭圆 56"/>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椭圆 57"/>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椭圆 58"/>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55" name="矩形 54"/>
            <p:cNvSpPr/>
            <p:nvPr userDrawn="1"/>
          </p:nvSpPr>
          <p:spPr>
            <a:xfrm>
              <a:off x="10327565" y="424110"/>
              <a:ext cx="1107996" cy="369332"/>
            </a:xfrm>
            <a:prstGeom prst="rect">
              <a:avLst/>
            </a:prstGeom>
            <a:noFill/>
          </p:spPr>
          <p:txBody>
            <a:bodyPr wrap="none" lIns="91440" tIns="45720" rIns="91440" bIns="45720">
              <a:spAutoFit/>
            </a:bodyPr>
            <a:lstStyle/>
            <a:p>
              <a:pPr algn="ctr"/>
              <a:r>
                <a:rPr lang="zh-CN" altLang="en-US" sz="1800" b="1" cap="none" spc="0" dirty="0">
                  <a:ln w="22225">
                    <a:noFill/>
                    <a:prstDash val="solid"/>
                  </a:ln>
                  <a:solidFill>
                    <a:schemeClr val="accent1">
                      <a:lumMod val="60000"/>
                      <a:lumOff val="40000"/>
                    </a:schemeClr>
                  </a:solidFill>
                  <a:effectLst/>
                </a:rPr>
                <a:t>我的学校</a:t>
              </a: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324184" y="365126"/>
            <a:ext cx="10031204" cy="879086"/>
          </a:xfrm>
        </p:spPr>
        <p:txBody>
          <a:bodyPr/>
          <a:lstStyle/>
          <a:p>
            <a:r>
              <a:rPr kumimoji="1" lang="zh-CN" altLang="en-US" dirty="0"/>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dirty="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242C34E1-A7B1-194A-A03F-68AF0754181E}" type="datetime1">
              <a:rPr kumimoji="1" lang="zh-CN" altLang="en-US" smtClean="0"/>
              <a:t>2025/6/23</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8D4D1E41-7A09-AB4A-A4E1-09765ADA2698}" type="slidenum">
              <a:rPr kumimoji="1" lang="zh-CN" altLang="en-US" smtClean="0"/>
              <a:t>‹#›</a:t>
            </a:fld>
            <a:endParaRPr kumimoji="1" lang="zh-CN" altLang="en-US"/>
          </a:p>
        </p:txBody>
      </p:sp>
      <p:sp>
        <p:nvSpPr>
          <p:cNvPr id="10" name="矩形 9"/>
          <p:cNvSpPr/>
          <p:nvPr userDrawn="1"/>
        </p:nvSpPr>
        <p:spPr>
          <a:xfrm>
            <a:off x="667831" y="636554"/>
            <a:ext cx="509313" cy="498948"/>
          </a:xfrm>
          <a:prstGeom prst="rect">
            <a:avLst/>
          </a:prstGeom>
          <a:solidFill>
            <a:srgbClr val="5C3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5C307E"/>
              </a:solidFill>
            </a:endParaRPr>
          </a:p>
        </p:txBody>
      </p:sp>
      <p:cxnSp>
        <p:nvCxnSpPr>
          <p:cNvPr id="11" name="直线连接符 10"/>
          <p:cNvCxnSpPr/>
          <p:nvPr userDrawn="1"/>
        </p:nvCxnSpPr>
        <p:spPr>
          <a:xfrm>
            <a:off x="1314788" y="1244212"/>
            <a:ext cx="7295812" cy="0"/>
          </a:xfrm>
          <a:prstGeom prst="line">
            <a:avLst/>
          </a:prstGeom>
          <a:ln w="19050">
            <a:solidFill>
              <a:srgbClr val="5C307E"/>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userDrawn="1"/>
        </p:nvGrpSpPr>
        <p:grpSpPr>
          <a:xfrm>
            <a:off x="9849450" y="844221"/>
            <a:ext cx="1961485" cy="208345"/>
            <a:chOff x="1368170" y="1165302"/>
            <a:chExt cx="4139947" cy="439737"/>
          </a:xfrm>
        </p:grpSpPr>
        <p:grpSp>
          <p:nvGrpSpPr>
            <p:cNvPr id="13" name="组合 12"/>
            <p:cNvGrpSpPr/>
            <p:nvPr/>
          </p:nvGrpSpPr>
          <p:grpSpPr>
            <a:xfrm>
              <a:off x="1368170" y="1165302"/>
              <a:ext cx="550582" cy="439737"/>
              <a:chOff x="1368170" y="664579"/>
              <a:chExt cx="550582" cy="439737"/>
            </a:xfrm>
          </p:grpSpPr>
          <p:sp>
            <p:nvSpPr>
              <p:cNvPr id="24" name="Freeform 1"/>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solidFill>
                <a:srgbClr val="D72229"/>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5" name="Freeform 2"/>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solidFill>
                <a:srgbClr val="DD4A16"/>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6" name="Freeform 3"/>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solidFill>
                <a:srgbClr val="EA7410"/>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7" name="Freeform 4"/>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solidFill>
                <a:srgbClr val="F6C40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8" name="Freeform 5"/>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solidFill>
                <a:srgbClr val="F1E827"/>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 name="Freeform 6"/>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solidFill>
                <a:srgbClr val="157C5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0" name="Freeform 7"/>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solidFill>
                <a:srgbClr val="049445"/>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1" name="Freeform 8"/>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solidFill>
                <a:srgbClr val="48A838"/>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2" name="Freeform 9"/>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solidFill>
                <a:srgbClr val="B2CE24"/>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 name="Freeform 10"/>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solidFill>
                <a:srgbClr val="F1E827"/>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 name="Freeform 11"/>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solidFill>
                <a:srgbClr val="F1E827"/>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4" name="组合 13"/>
            <p:cNvGrpSpPr/>
            <p:nvPr/>
          </p:nvGrpSpPr>
          <p:grpSpPr>
            <a:xfrm>
              <a:off x="2028870" y="1197389"/>
              <a:ext cx="3479247" cy="365353"/>
              <a:chOff x="2028870" y="696666"/>
              <a:chExt cx="3479247" cy="365353"/>
            </a:xfrm>
            <a:solidFill>
              <a:schemeClr val="bg1">
                <a:lumMod val="50000"/>
              </a:schemeClr>
            </a:solidFill>
          </p:grpSpPr>
          <p:sp>
            <p:nvSpPr>
              <p:cNvPr id="15" name="Freeform 12"/>
              <p:cNvSpPr>
                <a:spLocks noChangeArrowheads="1"/>
              </p:cNvSpPr>
              <p:nvPr/>
            </p:nvSpPr>
            <p:spPr bwMode="auto">
              <a:xfrm>
                <a:off x="2028870" y="697395"/>
                <a:ext cx="358061" cy="363166"/>
              </a:xfrm>
              <a:custGeom>
                <a:avLst/>
                <a:gdLst>
                  <a:gd name="T0" fmla="*/ 121 w 2165"/>
                  <a:gd name="T1" fmla="*/ 758 h 2195"/>
                  <a:gd name="T2" fmla="*/ 0 w 2165"/>
                  <a:gd name="T3" fmla="*/ 758 h 2195"/>
                  <a:gd name="T4" fmla="*/ 0 w 2165"/>
                  <a:gd name="T5" fmla="*/ 582 h 2195"/>
                  <a:gd name="T6" fmla="*/ 463 w 2165"/>
                  <a:gd name="T7" fmla="*/ 582 h 2195"/>
                  <a:gd name="T8" fmla="*/ 463 w 2165"/>
                  <a:gd name="T9" fmla="*/ 1982 h 2195"/>
                  <a:gd name="T10" fmla="*/ 620 w 2165"/>
                  <a:gd name="T11" fmla="*/ 1982 h 2195"/>
                  <a:gd name="T12" fmla="*/ 620 w 2165"/>
                  <a:gd name="T13" fmla="*/ 2157 h 2195"/>
                  <a:gd name="T14" fmla="*/ 121 w 2165"/>
                  <a:gd name="T15" fmla="*/ 2157 h 2195"/>
                  <a:gd name="T16" fmla="*/ 121 w 2165"/>
                  <a:gd name="T17" fmla="*/ 758 h 2195"/>
                  <a:gd name="T18" fmla="*/ 467 w 2165"/>
                  <a:gd name="T19" fmla="*/ 51 h 2195"/>
                  <a:gd name="T20" fmla="*/ 467 w 2165"/>
                  <a:gd name="T21" fmla="*/ 462 h 2195"/>
                  <a:gd name="T22" fmla="*/ 121 w 2165"/>
                  <a:gd name="T23" fmla="*/ 462 h 2195"/>
                  <a:gd name="T24" fmla="*/ 121 w 2165"/>
                  <a:gd name="T25" fmla="*/ 51 h 2195"/>
                  <a:gd name="T26" fmla="*/ 467 w 2165"/>
                  <a:gd name="T27" fmla="*/ 51 h 2195"/>
                  <a:gd name="T28" fmla="*/ 629 w 2165"/>
                  <a:gd name="T29" fmla="*/ 906 h 2195"/>
                  <a:gd name="T30" fmla="*/ 629 w 2165"/>
                  <a:gd name="T31" fmla="*/ 730 h 2195"/>
                  <a:gd name="T32" fmla="*/ 1221 w 2165"/>
                  <a:gd name="T33" fmla="*/ 730 h 2195"/>
                  <a:gd name="T34" fmla="*/ 1221 w 2165"/>
                  <a:gd name="T35" fmla="*/ 0 h 2195"/>
                  <a:gd name="T36" fmla="*/ 1563 w 2165"/>
                  <a:gd name="T37" fmla="*/ 0 h 2195"/>
                  <a:gd name="T38" fmla="*/ 1563 w 2165"/>
                  <a:gd name="T39" fmla="*/ 730 h 2195"/>
                  <a:gd name="T40" fmla="*/ 2164 w 2165"/>
                  <a:gd name="T41" fmla="*/ 730 h 2195"/>
                  <a:gd name="T42" fmla="*/ 2164 w 2165"/>
                  <a:gd name="T43" fmla="*/ 906 h 2195"/>
                  <a:gd name="T44" fmla="*/ 1563 w 2165"/>
                  <a:gd name="T45" fmla="*/ 906 h 2195"/>
                  <a:gd name="T46" fmla="*/ 1563 w 2165"/>
                  <a:gd name="T47" fmla="*/ 2194 h 2195"/>
                  <a:gd name="T48" fmla="*/ 1221 w 2165"/>
                  <a:gd name="T49" fmla="*/ 2194 h 2195"/>
                  <a:gd name="T50" fmla="*/ 1221 w 2165"/>
                  <a:gd name="T51" fmla="*/ 906 h 2195"/>
                  <a:gd name="T52" fmla="*/ 629 w 2165"/>
                  <a:gd name="T53" fmla="*/ 90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5" h="2195">
                    <a:moveTo>
                      <a:pt x="121" y="758"/>
                    </a:moveTo>
                    <a:lnTo>
                      <a:pt x="0" y="758"/>
                    </a:lnTo>
                    <a:lnTo>
                      <a:pt x="0" y="582"/>
                    </a:lnTo>
                    <a:lnTo>
                      <a:pt x="463" y="582"/>
                    </a:lnTo>
                    <a:lnTo>
                      <a:pt x="463" y="1982"/>
                    </a:lnTo>
                    <a:lnTo>
                      <a:pt x="620" y="1982"/>
                    </a:lnTo>
                    <a:lnTo>
                      <a:pt x="620" y="2157"/>
                    </a:lnTo>
                    <a:lnTo>
                      <a:pt x="121" y="2157"/>
                    </a:lnTo>
                    <a:lnTo>
                      <a:pt x="121" y="758"/>
                    </a:lnTo>
                    <a:close/>
                    <a:moveTo>
                      <a:pt x="467" y="51"/>
                    </a:moveTo>
                    <a:lnTo>
                      <a:pt x="467" y="462"/>
                    </a:lnTo>
                    <a:lnTo>
                      <a:pt x="121" y="462"/>
                    </a:lnTo>
                    <a:lnTo>
                      <a:pt x="121" y="51"/>
                    </a:lnTo>
                    <a:lnTo>
                      <a:pt x="467" y="51"/>
                    </a:lnTo>
                    <a:close/>
                    <a:moveTo>
                      <a:pt x="629" y="906"/>
                    </a:moveTo>
                    <a:lnTo>
                      <a:pt x="629" y="730"/>
                    </a:lnTo>
                    <a:lnTo>
                      <a:pt x="1221" y="730"/>
                    </a:lnTo>
                    <a:lnTo>
                      <a:pt x="1221" y="0"/>
                    </a:lnTo>
                    <a:lnTo>
                      <a:pt x="1563" y="0"/>
                    </a:lnTo>
                    <a:lnTo>
                      <a:pt x="1563" y="730"/>
                    </a:lnTo>
                    <a:lnTo>
                      <a:pt x="2164" y="730"/>
                    </a:lnTo>
                    <a:lnTo>
                      <a:pt x="2164" y="906"/>
                    </a:lnTo>
                    <a:lnTo>
                      <a:pt x="1563" y="906"/>
                    </a:lnTo>
                    <a:lnTo>
                      <a:pt x="1563" y="2194"/>
                    </a:lnTo>
                    <a:lnTo>
                      <a:pt x="1221" y="2194"/>
                    </a:lnTo>
                    <a:lnTo>
                      <a:pt x="1221" y="906"/>
                    </a:lnTo>
                    <a:lnTo>
                      <a:pt x="629" y="906"/>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Freeform 13"/>
              <p:cNvSpPr>
                <a:spLocks noChangeArrowheads="1"/>
              </p:cNvSpPr>
              <p:nvPr/>
            </p:nvSpPr>
            <p:spPr bwMode="auto">
              <a:xfrm>
                <a:off x="2417559" y="696666"/>
                <a:ext cx="357332" cy="364625"/>
              </a:xfrm>
              <a:custGeom>
                <a:avLst/>
                <a:gdLst>
                  <a:gd name="T0" fmla="*/ 583 w 2161"/>
                  <a:gd name="T1" fmla="*/ 379 h 2205"/>
                  <a:gd name="T2" fmla="*/ 458 w 2161"/>
                  <a:gd name="T3" fmla="*/ 287 h 2205"/>
                  <a:gd name="T4" fmla="*/ 0 w 2161"/>
                  <a:gd name="T5" fmla="*/ 379 h 2205"/>
                  <a:gd name="T6" fmla="*/ 662 w 2161"/>
                  <a:gd name="T7" fmla="*/ 0 h 2205"/>
                  <a:gd name="T8" fmla="*/ 1087 w 2161"/>
                  <a:gd name="T9" fmla="*/ 111 h 2205"/>
                  <a:gd name="T10" fmla="*/ 916 w 2161"/>
                  <a:gd name="T11" fmla="*/ 287 h 2205"/>
                  <a:gd name="T12" fmla="*/ 675 w 2161"/>
                  <a:gd name="T13" fmla="*/ 1691 h 2205"/>
                  <a:gd name="T14" fmla="*/ 1545 w 2161"/>
                  <a:gd name="T15" fmla="*/ 1811 h 2205"/>
                  <a:gd name="T16" fmla="*/ 1887 w 2161"/>
                  <a:gd name="T17" fmla="*/ 1691 h 2205"/>
                  <a:gd name="T18" fmla="*/ 2150 w 2161"/>
                  <a:gd name="T19" fmla="*/ 1811 h 2205"/>
                  <a:gd name="T20" fmla="*/ 1887 w 2161"/>
                  <a:gd name="T21" fmla="*/ 1987 h 2205"/>
                  <a:gd name="T22" fmla="*/ 1545 w 2161"/>
                  <a:gd name="T23" fmla="*/ 2204 h 2205"/>
                  <a:gd name="T24" fmla="*/ 652 w 2161"/>
                  <a:gd name="T25" fmla="*/ 1987 h 2205"/>
                  <a:gd name="T26" fmla="*/ 144 w 2161"/>
                  <a:gd name="T27" fmla="*/ 2204 h 2205"/>
                  <a:gd name="T28" fmla="*/ 47 w 2161"/>
                  <a:gd name="T29" fmla="*/ 1987 h 2205"/>
                  <a:gd name="T30" fmla="*/ 333 w 2161"/>
                  <a:gd name="T31" fmla="*/ 1811 h 2205"/>
                  <a:gd name="T32" fmla="*/ 675 w 2161"/>
                  <a:gd name="T33" fmla="*/ 1691 h 2205"/>
                  <a:gd name="T34" fmla="*/ 2100 w 2161"/>
                  <a:gd name="T35" fmla="*/ 448 h 2205"/>
                  <a:gd name="T36" fmla="*/ 102 w 2161"/>
                  <a:gd name="T37" fmla="*/ 1622 h 2205"/>
                  <a:gd name="T38" fmla="*/ 444 w 2161"/>
                  <a:gd name="T39" fmla="*/ 781 h 2205"/>
                  <a:gd name="T40" fmla="*/ 1757 w 2161"/>
                  <a:gd name="T41" fmla="*/ 624 h 2205"/>
                  <a:gd name="T42" fmla="*/ 444 w 2161"/>
                  <a:gd name="T43" fmla="*/ 781 h 2205"/>
                  <a:gd name="T44" fmla="*/ 1757 w 2161"/>
                  <a:gd name="T45" fmla="*/ 1114 h 2205"/>
                  <a:gd name="T46" fmla="*/ 444 w 2161"/>
                  <a:gd name="T47" fmla="*/ 957 h 2205"/>
                  <a:gd name="T48" fmla="*/ 1757 w 2161"/>
                  <a:gd name="T49" fmla="*/ 1289 h 2205"/>
                  <a:gd name="T50" fmla="*/ 444 w 2161"/>
                  <a:gd name="T51" fmla="*/ 1446 h 2205"/>
                  <a:gd name="T52" fmla="*/ 1757 w 2161"/>
                  <a:gd name="T53" fmla="*/ 1289 h 2205"/>
                  <a:gd name="T54" fmla="*/ 1041 w 2161"/>
                  <a:gd name="T55" fmla="*/ 379 h 2205"/>
                  <a:gd name="T56" fmla="*/ 1688 w 2161"/>
                  <a:gd name="T57" fmla="*/ 0 h 2205"/>
                  <a:gd name="T58" fmla="*/ 2160 w 2161"/>
                  <a:gd name="T59" fmla="*/ 111 h 2205"/>
                  <a:gd name="T60" fmla="*/ 1998 w 2161"/>
                  <a:gd name="T61" fmla="*/ 287 h 2205"/>
                  <a:gd name="T62" fmla="*/ 1646 w 2161"/>
                  <a:gd name="T63" fmla="*/ 379 h 2205"/>
                  <a:gd name="T64" fmla="*/ 1508 w 2161"/>
                  <a:gd name="T65" fmla="*/ 287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1" h="2205">
                    <a:moveTo>
                      <a:pt x="990" y="379"/>
                    </a:moveTo>
                    <a:lnTo>
                      <a:pt x="583" y="379"/>
                    </a:lnTo>
                    <a:lnTo>
                      <a:pt x="509" y="287"/>
                    </a:lnTo>
                    <a:lnTo>
                      <a:pt x="458" y="287"/>
                    </a:lnTo>
                    <a:lnTo>
                      <a:pt x="389" y="379"/>
                    </a:lnTo>
                    <a:lnTo>
                      <a:pt x="0" y="379"/>
                    </a:lnTo>
                    <a:lnTo>
                      <a:pt x="273" y="0"/>
                    </a:lnTo>
                    <a:lnTo>
                      <a:pt x="662" y="0"/>
                    </a:lnTo>
                    <a:lnTo>
                      <a:pt x="592" y="111"/>
                    </a:lnTo>
                    <a:lnTo>
                      <a:pt x="1087" y="111"/>
                    </a:lnTo>
                    <a:lnTo>
                      <a:pt x="1087" y="287"/>
                    </a:lnTo>
                    <a:lnTo>
                      <a:pt x="916" y="287"/>
                    </a:lnTo>
                    <a:lnTo>
                      <a:pt x="990" y="379"/>
                    </a:lnTo>
                    <a:close/>
                    <a:moveTo>
                      <a:pt x="675" y="1691"/>
                    </a:moveTo>
                    <a:lnTo>
                      <a:pt x="675" y="1811"/>
                    </a:lnTo>
                    <a:lnTo>
                      <a:pt x="1545" y="1811"/>
                    </a:lnTo>
                    <a:lnTo>
                      <a:pt x="1545" y="1691"/>
                    </a:lnTo>
                    <a:lnTo>
                      <a:pt x="1887" y="1691"/>
                    </a:lnTo>
                    <a:lnTo>
                      <a:pt x="1887" y="1811"/>
                    </a:lnTo>
                    <a:lnTo>
                      <a:pt x="2150" y="1811"/>
                    </a:lnTo>
                    <a:lnTo>
                      <a:pt x="2150" y="1987"/>
                    </a:lnTo>
                    <a:lnTo>
                      <a:pt x="1887" y="1987"/>
                    </a:lnTo>
                    <a:lnTo>
                      <a:pt x="1887" y="2204"/>
                    </a:lnTo>
                    <a:lnTo>
                      <a:pt x="1545" y="2204"/>
                    </a:lnTo>
                    <a:lnTo>
                      <a:pt x="1545" y="1987"/>
                    </a:lnTo>
                    <a:lnTo>
                      <a:pt x="652" y="1987"/>
                    </a:lnTo>
                    <a:lnTo>
                      <a:pt x="527" y="2204"/>
                    </a:lnTo>
                    <a:lnTo>
                      <a:pt x="144" y="2204"/>
                    </a:lnTo>
                    <a:lnTo>
                      <a:pt x="282" y="1987"/>
                    </a:lnTo>
                    <a:lnTo>
                      <a:pt x="47" y="1987"/>
                    </a:lnTo>
                    <a:lnTo>
                      <a:pt x="47" y="1811"/>
                    </a:lnTo>
                    <a:lnTo>
                      <a:pt x="333" y="1811"/>
                    </a:lnTo>
                    <a:lnTo>
                      <a:pt x="333" y="1691"/>
                    </a:lnTo>
                    <a:lnTo>
                      <a:pt x="675" y="1691"/>
                    </a:lnTo>
                    <a:close/>
                    <a:moveTo>
                      <a:pt x="102" y="448"/>
                    </a:moveTo>
                    <a:lnTo>
                      <a:pt x="2100" y="448"/>
                    </a:lnTo>
                    <a:lnTo>
                      <a:pt x="2100" y="1622"/>
                    </a:lnTo>
                    <a:lnTo>
                      <a:pt x="102" y="1622"/>
                    </a:lnTo>
                    <a:lnTo>
                      <a:pt x="102" y="448"/>
                    </a:lnTo>
                    <a:close/>
                    <a:moveTo>
                      <a:pt x="444" y="781"/>
                    </a:moveTo>
                    <a:lnTo>
                      <a:pt x="1757" y="781"/>
                    </a:lnTo>
                    <a:lnTo>
                      <a:pt x="1757" y="624"/>
                    </a:lnTo>
                    <a:lnTo>
                      <a:pt x="444" y="624"/>
                    </a:lnTo>
                    <a:lnTo>
                      <a:pt x="444" y="781"/>
                    </a:lnTo>
                    <a:close/>
                    <a:moveTo>
                      <a:pt x="444" y="1114"/>
                    </a:moveTo>
                    <a:lnTo>
                      <a:pt x="1757" y="1114"/>
                    </a:lnTo>
                    <a:lnTo>
                      <a:pt x="1757" y="957"/>
                    </a:lnTo>
                    <a:lnTo>
                      <a:pt x="444" y="957"/>
                    </a:lnTo>
                    <a:lnTo>
                      <a:pt x="444" y="1114"/>
                    </a:lnTo>
                    <a:close/>
                    <a:moveTo>
                      <a:pt x="1757" y="1289"/>
                    </a:moveTo>
                    <a:lnTo>
                      <a:pt x="444" y="1289"/>
                    </a:lnTo>
                    <a:lnTo>
                      <a:pt x="444" y="1446"/>
                    </a:lnTo>
                    <a:lnTo>
                      <a:pt x="1757" y="1446"/>
                    </a:lnTo>
                    <a:lnTo>
                      <a:pt x="1757" y="1289"/>
                    </a:lnTo>
                    <a:close/>
                    <a:moveTo>
                      <a:pt x="1434" y="379"/>
                    </a:moveTo>
                    <a:lnTo>
                      <a:pt x="1041" y="379"/>
                    </a:lnTo>
                    <a:lnTo>
                      <a:pt x="1313" y="0"/>
                    </a:lnTo>
                    <a:lnTo>
                      <a:pt x="1688" y="0"/>
                    </a:lnTo>
                    <a:lnTo>
                      <a:pt x="1609" y="111"/>
                    </a:lnTo>
                    <a:lnTo>
                      <a:pt x="2160" y="111"/>
                    </a:lnTo>
                    <a:lnTo>
                      <a:pt x="2160" y="287"/>
                    </a:lnTo>
                    <a:lnTo>
                      <a:pt x="1998" y="287"/>
                    </a:lnTo>
                    <a:lnTo>
                      <a:pt x="2072" y="379"/>
                    </a:lnTo>
                    <a:lnTo>
                      <a:pt x="1646" y="379"/>
                    </a:lnTo>
                    <a:lnTo>
                      <a:pt x="1572" y="287"/>
                    </a:lnTo>
                    <a:lnTo>
                      <a:pt x="1508" y="287"/>
                    </a:lnTo>
                    <a:lnTo>
                      <a:pt x="1434" y="379"/>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Freeform 14"/>
              <p:cNvSpPr>
                <a:spLocks noChangeArrowheads="1"/>
              </p:cNvSpPr>
              <p:nvPr/>
            </p:nvSpPr>
            <p:spPr bwMode="auto">
              <a:xfrm>
                <a:off x="2810625" y="696666"/>
                <a:ext cx="363895" cy="364625"/>
              </a:xfrm>
              <a:custGeom>
                <a:avLst/>
                <a:gdLst>
                  <a:gd name="T0" fmla="*/ 0 w 2202"/>
                  <a:gd name="T1" fmla="*/ 2019 h 2205"/>
                  <a:gd name="T2" fmla="*/ 74 w 2202"/>
                  <a:gd name="T3" fmla="*/ 661 h 2205"/>
                  <a:gd name="T4" fmla="*/ 310 w 2202"/>
                  <a:gd name="T5" fmla="*/ 661 h 2205"/>
                  <a:gd name="T6" fmla="*/ 231 w 2202"/>
                  <a:gd name="T7" fmla="*/ 2019 h 2205"/>
                  <a:gd name="T8" fmla="*/ 0 w 2202"/>
                  <a:gd name="T9" fmla="*/ 2019 h 2205"/>
                  <a:gd name="T10" fmla="*/ 939 w 2202"/>
                  <a:gd name="T11" fmla="*/ 439 h 2205"/>
                  <a:gd name="T12" fmla="*/ 684 w 2202"/>
                  <a:gd name="T13" fmla="*/ 439 h 2205"/>
                  <a:gd name="T14" fmla="*/ 684 w 2202"/>
                  <a:gd name="T15" fmla="*/ 2204 h 2205"/>
                  <a:gd name="T16" fmla="*/ 361 w 2202"/>
                  <a:gd name="T17" fmla="*/ 2204 h 2205"/>
                  <a:gd name="T18" fmla="*/ 361 w 2202"/>
                  <a:gd name="T19" fmla="*/ 439 h 2205"/>
                  <a:gd name="T20" fmla="*/ 28 w 2202"/>
                  <a:gd name="T21" fmla="*/ 439 h 2205"/>
                  <a:gd name="T22" fmla="*/ 28 w 2202"/>
                  <a:gd name="T23" fmla="*/ 264 h 2205"/>
                  <a:gd name="T24" fmla="*/ 361 w 2202"/>
                  <a:gd name="T25" fmla="*/ 264 h 2205"/>
                  <a:gd name="T26" fmla="*/ 361 w 2202"/>
                  <a:gd name="T27" fmla="*/ 0 h 2205"/>
                  <a:gd name="T28" fmla="*/ 684 w 2202"/>
                  <a:gd name="T29" fmla="*/ 0 h 2205"/>
                  <a:gd name="T30" fmla="*/ 684 w 2202"/>
                  <a:gd name="T31" fmla="*/ 264 h 2205"/>
                  <a:gd name="T32" fmla="*/ 939 w 2202"/>
                  <a:gd name="T33" fmla="*/ 264 h 2205"/>
                  <a:gd name="T34" fmla="*/ 939 w 2202"/>
                  <a:gd name="T35" fmla="*/ 439 h 2205"/>
                  <a:gd name="T36" fmla="*/ 939 w 2202"/>
                  <a:gd name="T37" fmla="*/ 661 h 2205"/>
                  <a:gd name="T38" fmla="*/ 939 w 2202"/>
                  <a:gd name="T39" fmla="*/ 1686 h 2205"/>
                  <a:gd name="T40" fmla="*/ 735 w 2202"/>
                  <a:gd name="T41" fmla="*/ 1686 h 2205"/>
                  <a:gd name="T42" fmla="*/ 735 w 2202"/>
                  <a:gd name="T43" fmla="*/ 661 h 2205"/>
                  <a:gd name="T44" fmla="*/ 939 w 2202"/>
                  <a:gd name="T45" fmla="*/ 661 h 2205"/>
                  <a:gd name="T46" fmla="*/ 1022 w 2202"/>
                  <a:gd name="T47" fmla="*/ 1594 h 2205"/>
                  <a:gd name="T48" fmla="*/ 1022 w 2202"/>
                  <a:gd name="T49" fmla="*/ 42 h 2205"/>
                  <a:gd name="T50" fmla="*/ 1988 w 2202"/>
                  <a:gd name="T51" fmla="*/ 42 h 2205"/>
                  <a:gd name="T52" fmla="*/ 1988 w 2202"/>
                  <a:gd name="T53" fmla="*/ 2033 h 2205"/>
                  <a:gd name="T54" fmla="*/ 2201 w 2202"/>
                  <a:gd name="T55" fmla="*/ 2033 h 2205"/>
                  <a:gd name="T56" fmla="*/ 2201 w 2202"/>
                  <a:gd name="T57" fmla="*/ 2204 h 2205"/>
                  <a:gd name="T58" fmla="*/ 1665 w 2202"/>
                  <a:gd name="T59" fmla="*/ 2204 h 2205"/>
                  <a:gd name="T60" fmla="*/ 1665 w 2202"/>
                  <a:gd name="T61" fmla="*/ 217 h 2205"/>
                  <a:gd name="T62" fmla="*/ 1355 w 2202"/>
                  <a:gd name="T63" fmla="*/ 217 h 2205"/>
                  <a:gd name="T64" fmla="*/ 1355 w 2202"/>
                  <a:gd name="T65" fmla="*/ 1668 h 2205"/>
                  <a:gd name="T66" fmla="*/ 1198 w 2202"/>
                  <a:gd name="T67" fmla="*/ 2204 h 2205"/>
                  <a:gd name="T68" fmla="*/ 851 w 2202"/>
                  <a:gd name="T69" fmla="*/ 2204 h 2205"/>
                  <a:gd name="T70" fmla="*/ 1022 w 2202"/>
                  <a:gd name="T71" fmla="*/ 1594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2" h="2205">
                    <a:moveTo>
                      <a:pt x="0" y="2019"/>
                    </a:moveTo>
                    <a:lnTo>
                      <a:pt x="74" y="661"/>
                    </a:lnTo>
                    <a:lnTo>
                      <a:pt x="310" y="661"/>
                    </a:lnTo>
                    <a:lnTo>
                      <a:pt x="231" y="2019"/>
                    </a:lnTo>
                    <a:lnTo>
                      <a:pt x="0" y="2019"/>
                    </a:lnTo>
                    <a:close/>
                    <a:moveTo>
                      <a:pt x="939" y="439"/>
                    </a:moveTo>
                    <a:lnTo>
                      <a:pt x="684" y="439"/>
                    </a:lnTo>
                    <a:lnTo>
                      <a:pt x="684" y="2204"/>
                    </a:lnTo>
                    <a:lnTo>
                      <a:pt x="361" y="2204"/>
                    </a:lnTo>
                    <a:lnTo>
                      <a:pt x="361" y="439"/>
                    </a:lnTo>
                    <a:lnTo>
                      <a:pt x="28" y="439"/>
                    </a:lnTo>
                    <a:lnTo>
                      <a:pt x="28" y="264"/>
                    </a:lnTo>
                    <a:lnTo>
                      <a:pt x="361" y="264"/>
                    </a:lnTo>
                    <a:lnTo>
                      <a:pt x="361" y="0"/>
                    </a:lnTo>
                    <a:lnTo>
                      <a:pt x="684" y="0"/>
                    </a:lnTo>
                    <a:lnTo>
                      <a:pt x="684" y="264"/>
                    </a:lnTo>
                    <a:lnTo>
                      <a:pt x="939" y="264"/>
                    </a:lnTo>
                    <a:lnTo>
                      <a:pt x="939" y="439"/>
                    </a:lnTo>
                    <a:close/>
                    <a:moveTo>
                      <a:pt x="939" y="661"/>
                    </a:moveTo>
                    <a:lnTo>
                      <a:pt x="939" y="1686"/>
                    </a:lnTo>
                    <a:lnTo>
                      <a:pt x="735" y="1686"/>
                    </a:lnTo>
                    <a:lnTo>
                      <a:pt x="735" y="661"/>
                    </a:lnTo>
                    <a:lnTo>
                      <a:pt x="939" y="661"/>
                    </a:lnTo>
                    <a:close/>
                    <a:moveTo>
                      <a:pt x="1022" y="1594"/>
                    </a:moveTo>
                    <a:lnTo>
                      <a:pt x="1022" y="42"/>
                    </a:lnTo>
                    <a:lnTo>
                      <a:pt x="1988" y="42"/>
                    </a:lnTo>
                    <a:lnTo>
                      <a:pt x="1988" y="2033"/>
                    </a:lnTo>
                    <a:lnTo>
                      <a:pt x="2201" y="2033"/>
                    </a:lnTo>
                    <a:lnTo>
                      <a:pt x="2201" y="2204"/>
                    </a:lnTo>
                    <a:lnTo>
                      <a:pt x="1665" y="2204"/>
                    </a:lnTo>
                    <a:lnTo>
                      <a:pt x="1665" y="217"/>
                    </a:lnTo>
                    <a:lnTo>
                      <a:pt x="1355" y="217"/>
                    </a:lnTo>
                    <a:lnTo>
                      <a:pt x="1355" y="1668"/>
                    </a:lnTo>
                    <a:lnTo>
                      <a:pt x="1198" y="2204"/>
                    </a:lnTo>
                    <a:lnTo>
                      <a:pt x="851" y="2204"/>
                    </a:lnTo>
                    <a:lnTo>
                      <a:pt x="1022" y="1594"/>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Freeform 15"/>
              <p:cNvSpPr>
                <a:spLocks noChangeArrowheads="1"/>
              </p:cNvSpPr>
              <p:nvPr/>
            </p:nvSpPr>
            <p:spPr bwMode="auto">
              <a:xfrm>
                <a:off x="3212441" y="703958"/>
                <a:ext cx="339830" cy="358061"/>
              </a:xfrm>
              <a:custGeom>
                <a:avLst/>
                <a:gdLst>
                  <a:gd name="T0" fmla="*/ 1747 w 2053"/>
                  <a:gd name="T1" fmla="*/ 1982 h 2163"/>
                  <a:gd name="T2" fmla="*/ 1747 w 2053"/>
                  <a:gd name="T3" fmla="*/ 175 h 2163"/>
                  <a:gd name="T4" fmla="*/ 305 w 2053"/>
                  <a:gd name="T5" fmla="*/ 175 h 2163"/>
                  <a:gd name="T6" fmla="*/ 305 w 2053"/>
                  <a:gd name="T7" fmla="*/ 2162 h 2163"/>
                  <a:gd name="T8" fmla="*/ 0 w 2053"/>
                  <a:gd name="T9" fmla="*/ 2162 h 2163"/>
                  <a:gd name="T10" fmla="*/ 0 w 2053"/>
                  <a:gd name="T11" fmla="*/ 0 h 2163"/>
                  <a:gd name="T12" fmla="*/ 2052 w 2053"/>
                  <a:gd name="T13" fmla="*/ 0 h 2163"/>
                  <a:gd name="T14" fmla="*/ 2052 w 2053"/>
                  <a:gd name="T15" fmla="*/ 2162 h 2163"/>
                  <a:gd name="T16" fmla="*/ 1590 w 2053"/>
                  <a:gd name="T17" fmla="*/ 2162 h 2163"/>
                  <a:gd name="T18" fmla="*/ 1590 w 2053"/>
                  <a:gd name="T19" fmla="*/ 1982 h 2163"/>
                  <a:gd name="T20" fmla="*/ 1747 w 2053"/>
                  <a:gd name="T21" fmla="*/ 1982 h 2163"/>
                  <a:gd name="T22" fmla="*/ 791 w 2053"/>
                  <a:gd name="T23" fmla="*/ 1127 h 2163"/>
                  <a:gd name="T24" fmla="*/ 1017 w 2053"/>
                  <a:gd name="T25" fmla="*/ 1843 h 2163"/>
                  <a:gd name="T26" fmla="*/ 786 w 2053"/>
                  <a:gd name="T27" fmla="*/ 1843 h 2163"/>
                  <a:gd name="T28" fmla="*/ 680 w 2053"/>
                  <a:gd name="T29" fmla="*/ 1501 h 2163"/>
                  <a:gd name="T30" fmla="*/ 573 w 2053"/>
                  <a:gd name="T31" fmla="*/ 1843 h 2163"/>
                  <a:gd name="T32" fmla="*/ 347 w 2053"/>
                  <a:gd name="T33" fmla="*/ 1843 h 2163"/>
                  <a:gd name="T34" fmla="*/ 564 w 2053"/>
                  <a:gd name="T35" fmla="*/ 1136 h 2163"/>
                  <a:gd name="T36" fmla="*/ 338 w 2053"/>
                  <a:gd name="T37" fmla="*/ 430 h 2163"/>
                  <a:gd name="T38" fmla="*/ 569 w 2053"/>
                  <a:gd name="T39" fmla="*/ 430 h 2163"/>
                  <a:gd name="T40" fmla="*/ 675 w 2053"/>
                  <a:gd name="T41" fmla="*/ 767 h 2163"/>
                  <a:gd name="T42" fmla="*/ 777 w 2053"/>
                  <a:gd name="T43" fmla="*/ 430 h 2163"/>
                  <a:gd name="T44" fmla="*/ 1003 w 2053"/>
                  <a:gd name="T45" fmla="*/ 430 h 2163"/>
                  <a:gd name="T46" fmla="*/ 791 w 2053"/>
                  <a:gd name="T47" fmla="*/ 1127 h 2163"/>
                  <a:gd name="T48" fmla="*/ 1503 w 2053"/>
                  <a:gd name="T49" fmla="*/ 1127 h 2163"/>
                  <a:gd name="T50" fmla="*/ 1728 w 2053"/>
                  <a:gd name="T51" fmla="*/ 1843 h 2163"/>
                  <a:gd name="T52" fmla="*/ 1498 w 2053"/>
                  <a:gd name="T53" fmla="*/ 1843 h 2163"/>
                  <a:gd name="T54" fmla="*/ 1392 w 2053"/>
                  <a:gd name="T55" fmla="*/ 1501 h 2163"/>
                  <a:gd name="T56" fmla="*/ 1286 w 2053"/>
                  <a:gd name="T57" fmla="*/ 1843 h 2163"/>
                  <a:gd name="T58" fmla="*/ 1059 w 2053"/>
                  <a:gd name="T59" fmla="*/ 1843 h 2163"/>
                  <a:gd name="T60" fmla="*/ 1276 w 2053"/>
                  <a:gd name="T61" fmla="*/ 1136 h 2163"/>
                  <a:gd name="T62" fmla="*/ 1050 w 2053"/>
                  <a:gd name="T63" fmla="*/ 430 h 2163"/>
                  <a:gd name="T64" fmla="*/ 1281 w 2053"/>
                  <a:gd name="T65" fmla="*/ 430 h 2163"/>
                  <a:gd name="T66" fmla="*/ 1387 w 2053"/>
                  <a:gd name="T67" fmla="*/ 767 h 2163"/>
                  <a:gd name="T68" fmla="*/ 1489 w 2053"/>
                  <a:gd name="T69" fmla="*/ 430 h 2163"/>
                  <a:gd name="T70" fmla="*/ 1715 w 2053"/>
                  <a:gd name="T71" fmla="*/ 430 h 2163"/>
                  <a:gd name="T72" fmla="*/ 1503 w 2053"/>
                  <a:gd name="T73" fmla="*/ 112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3" h="2163">
                    <a:moveTo>
                      <a:pt x="1747" y="1982"/>
                    </a:moveTo>
                    <a:lnTo>
                      <a:pt x="1747" y="175"/>
                    </a:lnTo>
                    <a:lnTo>
                      <a:pt x="305" y="175"/>
                    </a:lnTo>
                    <a:lnTo>
                      <a:pt x="305" y="2162"/>
                    </a:lnTo>
                    <a:lnTo>
                      <a:pt x="0" y="2162"/>
                    </a:lnTo>
                    <a:lnTo>
                      <a:pt x="0" y="0"/>
                    </a:lnTo>
                    <a:lnTo>
                      <a:pt x="2052" y="0"/>
                    </a:lnTo>
                    <a:lnTo>
                      <a:pt x="2052" y="2162"/>
                    </a:lnTo>
                    <a:lnTo>
                      <a:pt x="1590" y="2162"/>
                    </a:lnTo>
                    <a:lnTo>
                      <a:pt x="1590" y="1982"/>
                    </a:lnTo>
                    <a:lnTo>
                      <a:pt x="1747" y="1982"/>
                    </a:lnTo>
                    <a:close/>
                    <a:moveTo>
                      <a:pt x="791" y="1127"/>
                    </a:moveTo>
                    <a:lnTo>
                      <a:pt x="1017" y="1843"/>
                    </a:lnTo>
                    <a:lnTo>
                      <a:pt x="786" y="1843"/>
                    </a:lnTo>
                    <a:lnTo>
                      <a:pt x="680" y="1501"/>
                    </a:lnTo>
                    <a:lnTo>
                      <a:pt x="573" y="1843"/>
                    </a:lnTo>
                    <a:lnTo>
                      <a:pt x="347" y="1843"/>
                    </a:lnTo>
                    <a:lnTo>
                      <a:pt x="564" y="1136"/>
                    </a:lnTo>
                    <a:lnTo>
                      <a:pt x="338" y="430"/>
                    </a:lnTo>
                    <a:lnTo>
                      <a:pt x="569" y="430"/>
                    </a:lnTo>
                    <a:lnTo>
                      <a:pt x="675" y="767"/>
                    </a:lnTo>
                    <a:lnTo>
                      <a:pt x="777" y="430"/>
                    </a:lnTo>
                    <a:lnTo>
                      <a:pt x="1003" y="430"/>
                    </a:lnTo>
                    <a:lnTo>
                      <a:pt x="791" y="1127"/>
                    </a:lnTo>
                    <a:close/>
                    <a:moveTo>
                      <a:pt x="1503" y="1127"/>
                    </a:moveTo>
                    <a:lnTo>
                      <a:pt x="1728" y="1843"/>
                    </a:lnTo>
                    <a:lnTo>
                      <a:pt x="1498" y="1843"/>
                    </a:lnTo>
                    <a:lnTo>
                      <a:pt x="1392" y="1501"/>
                    </a:lnTo>
                    <a:lnTo>
                      <a:pt x="1286" y="1843"/>
                    </a:lnTo>
                    <a:lnTo>
                      <a:pt x="1059" y="1843"/>
                    </a:lnTo>
                    <a:lnTo>
                      <a:pt x="1276" y="1136"/>
                    </a:lnTo>
                    <a:lnTo>
                      <a:pt x="1050" y="430"/>
                    </a:lnTo>
                    <a:lnTo>
                      <a:pt x="1281" y="430"/>
                    </a:lnTo>
                    <a:lnTo>
                      <a:pt x="1387" y="767"/>
                    </a:lnTo>
                    <a:lnTo>
                      <a:pt x="1489" y="430"/>
                    </a:lnTo>
                    <a:lnTo>
                      <a:pt x="1715" y="430"/>
                    </a:lnTo>
                    <a:lnTo>
                      <a:pt x="1503" y="1127"/>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 name="Freeform 16"/>
              <p:cNvSpPr>
                <a:spLocks noChangeArrowheads="1"/>
              </p:cNvSpPr>
              <p:nvPr/>
            </p:nvSpPr>
            <p:spPr bwMode="auto">
              <a:xfrm>
                <a:off x="3581441" y="696666"/>
                <a:ext cx="375564" cy="362437"/>
              </a:xfrm>
              <a:custGeom>
                <a:avLst/>
                <a:gdLst>
                  <a:gd name="T0" fmla="*/ 315 w 2272"/>
                  <a:gd name="T1" fmla="*/ 957 h 2191"/>
                  <a:gd name="T2" fmla="*/ 0 w 2272"/>
                  <a:gd name="T3" fmla="*/ 957 h 2191"/>
                  <a:gd name="T4" fmla="*/ 361 w 2272"/>
                  <a:gd name="T5" fmla="*/ 5 h 2191"/>
                  <a:gd name="T6" fmla="*/ 675 w 2272"/>
                  <a:gd name="T7" fmla="*/ 5 h 2191"/>
                  <a:gd name="T8" fmla="*/ 380 w 2272"/>
                  <a:gd name="T9" fmla="*/ 767 h 2191"/>
                  <a:gd name="T10" fmla="*/ 453 w 2272"/>
                  <a:gd name="T11" fmla="*/ 767 h 2191"/>
                  <a:gd name="T12" fmla="*/ 509 w 2272"/>
                  <a:gd name="T13" fmla="*/ 647 h 2191"/>
                  <a:gd name="T14" fmla="*/ 823 w 2272"/>
                  <a:gd name="T15" fmla="*/ 647 h 2191"/>
                  <a:gd name="T16" fmla="*/ 463 w 2272"/>
                  <a:gd name="T17" fmla="*/ 1492 h 2191"/>
                  <a:gd name="T18" fmla="*/ 754 w 2272"/>
                  <a:gd name="T19" fmla="*/ 1492 h 2191"/>
                  <a:gd name="T20" fmla="*/ 754 w 2272"/>
                  <a:gd name="T21" fmla="*/ 1677 h 2191"/>
                  <a:gd name="T22" fmla="*/ 366 w 2272"/>
                  <a:gd name="T23" fmla="*/ 1677 h 2191"/>
                  <a:gd name="T24" fmla="*/ 65 w 2272"/>
                  <a:gd name="T25" fmla="*/ 1677 h 2191"/>
                  <a:gd name="T26" fmla="*/ 375 w 2272"/>
                  <a:gd name="T27" fmla="*/ 957 h 2191"/>
                  <a:gd name="T28" fmla="*/ 315 w 2272"/>
                  <a:gd name="T29" fmla="*/ 957 h 2191"/>
                  <a:gd name="T30" fmla="*/ 763 w 2272"/>
                  <a:gd name="T31" fmla="*/ 1954 h 2191"/>
                  <a:gd name="T32" fmla="*/ 763 w 2272"/>
                  <a:gd name="T33" fmla="*/ 2130 h 2191"/>
                  <a:gd name="T34" fmla="*/ 84 w 2272"/>
                  <a:gd name="T35" fmla="*/ 2130 h 2191"/>
                  <a:gd name="T36" fmla="*/ 84 w 2272"/>
                  <a:gd name="T37" fmla="*/ 1954 h 2191"/>
                  <a:gd name="T38" fmla="*/ 763 w 2272"/>
                  <a:gd name="T39" fmla="*/ 1954 h 2191"/>
                  <a:gd name="T40" fmla="*/ 1831 w 2272"/>
                  <a:gd name="T41" fmla="*/ 1205 h 2191"/>
                  <a:gd name="T42" fmla="*/ 1614 w 2272"/>
                  <a:gd name="T43" fmla="*/ 994 h 2191"/>
                  <a:gd name="T44" fmla="*/ 1355 w 2272"/>
                  <a:gd name="T45" fmla="*/ 1205 h 2191"/>
                  <a:gd name="T46" fmla="*/ 884 w 2272"/>
                  <a:gd name="T47" fmla="*/ 1205 h 2191"/>
                  <a:gd name="T48" fmla="*/ 1392 w 2272"/>
                  <a:gd name="T49" fmla="*/ 781 h 2191"/>
                  <a:gd name="T50" fmla="*/ 1212 w 2272"/>
                  <a:gd name="T51" fmla="*/ 587 h 2191"/>
                  <a:gd name="T52" fmla="*/ 1179 w 2272"/>
                  <a:gd name="T53" fmla="*/ 684 h 2191"/>
                  <a:gd name="T54" fmla="*/ 842 w 2272"/>
                  <a:gd name="T55" fmla="*/ 684 h 2191"/>
                  <a:gd name="T56" fmla="*/ 1082 w 2272"/>
                  <a:gd name="T57" fmla="*/ 0 h 2191"/>
                  <a:gd name="T58" fmla="*/ 1420 w 2272"/>
                  <a:gd name="T59" fmla="*/ 0 h 2191"/>
                  <a:gd name="T60" fmla="*/ 1397 w 2272"/>
                  <a:gd name="T61" fmla="*/ 79 h 2191"/>
                  <a:gd name="T62" fmla="*/ 2174 w 2272"/>
                  <a:gd name="T63" fmla="*/ 79 h 2191"/>
                  <a:gd name="T64" fmla="*/ 2174 w 2272"/>
                  <a:gd name="T65" fmla="*/ 527 h 2191"/>
                  <a:gd name="T66" fmla="*/ 1864 w 2272"/>
                  <a:gd name="T67" fmla="*/ 795 h 2191"/>
                  <a:gd name="T68" fmla="*/ 2271 w 2272"/>
                  <a:gd name="T69" fmla="*/ 1205 h 2191"/>
                  <a:gd name="T70" fmla="*/ 1831 w 2272"/>
                  <a:gd name="T71" fmla="*/ 1205 h 2191"/>
                  <a:gd name="T72" fmla="*/ 934 w 2272"/>
                  <a:gd name="T73" fmla="*/ 2190 h 2191"/>
                  <a:gd name="T74" fmla="*/ 934 w 2272"/>
                  <a:gd name="T75" fmla="*/ 1303 h 2191"/>
                  <a:gd name="T76" fmla="*/ 2206 w 2272"/>
                  <a:gd name="T77" fmla="*/ 1303 h 2191"/>
                  <a:gd name="T78" fmla="*/ 2206 w 2272"/>
                  <a:gd name="T79" fmla="*/ 2190 h 2191"/>
                  <a:gd name="T80" fmla="*/ 934 w 2272"/>
                  <a:gd name="T81" fmla="*/ 2190 h 2191"/>
                  <a:gd name="T82" fmla="*/ 1522 w 2272"/>
                  <a:gd name="T83" fmla="*/ 467 h 2191"/>
                  <a:gd name="T84" fmla="*/ 1646 w 2272"/>
                  <a:gd name="T85" fmla="*/ 592 h 2191"/>
                  <a:gd name="T86" fmla="*/ 1892 w 2272"/>
                  <a:gd name="T87" fmla="*/ 379 h 2191"/>
                  <a:gd name="T88" fmla="*/ 1892 w 2272"/>
                  <a:gd name="T89" fmla="*/ 254 h 2191"/>
                  <a:gd name="T90" fmla="*/ 1332 w 2272"/>
                  <a:gd name="T91" fmla="*/ 254 h 2191"/>
                  <a:gd name="T92" fmla="*/ 1253 w 2272"/>
                  <a:gd name="T93" fmla="*/ 467 h 2191"/>
                  <a:gd name="T94" fmla="*/ 1522 w 2272"/>
                  <a:gd name="T95" fmla="*/ 467 h 2191"/>
                  <a:gd name="T96" fmla="*/ 1277 w 2272"/>
                  <a:gd name="T97" fmla="*/ 1478 h 2191"/>
                  <a:gd name="T98" fmla="*/ 1277 w 2272"/>
                  <a:gd name="T99" fmla="*/ 2014 h 2191"/>
                  <a:gd name="T100" fmla="*/ 1864 w 2272"/>
                  <a:gd name="T101" fmla="*/ 2014 h 2191"/>
                  <a:gd name="T102" fmla="*/ 1864 w 2272"/>
                  <a:gd name="T103" fmla="*/ 1478 h 2191"/>
                  <a:gd name="T104" fmla="*/ 1277 w 2272"/>
                  <a:gd name="T105" fmla="*/ 1478 h 2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72" h="2191">
                    <a:moveTo>
                      <a:pt x="315" y="957"/>
                    </a:moveTo>
                    <a:lnTo>
                      <a:pt x="0" y="957"/>
                    </a:lnTo>
                    <a:lnTo>
                      <a:pt x="361" y="5"/>
                    </a:lnTo>
                    <a:lnTo>
                      <a:pt x="675" y="5"/>
                    </a:lnTo>
                    <a:lnTo>
                      <a:pt x="380" y="767"/>
                    </a:lnTo>
                    <a:lnTo>
                      <a:pt x="453" y="767"/>
                    </a:lnTo>
                    <a:lnTo>
                      <a:pt x="509" y="647"/>
                    </a:lnTo>
                    <a:lnTo>
                      <a:pt x="823" y="647"/>
                    </a:lnTo>
                    <a:lnTo>
                      <a:pt x="463" y="1492"/>
                    </a:lnTo>
                    <a:lnTo>
                      <a:pt x="754" y="1492"/>
                    </a:lnTo>
                    <a:lnTo>
                      <a:pt x="754" y="1677"/>
                    </a:lnTo>
                    <a:lnTo>
                      <a:pt x="366" y="1677"/>
                    </a:lnTo>
                    <a:lnTo>
                      <a:pt x="65" y="1677"/>
                    </a:lnTo>
                    <a:lnTo>
                      <a:pt x="375" y="957"/>
                    </a:lnTo>
                    <a:lnTo>
                      <a:pt x="315" y="957"/>
                    </a:lnTo>
                    <a:close/>
                    <a:moveTo>
                      <a:pt x="763" y="1954"/>
                    </a:moveTo>
                    <a:lnTo>
                      <a:pt x="763" y="2130"/>
                    </a:lnTo>
                    <a:lnTo>
                      <a:pt x="84" y="2130"/>
                    </a:lnTo>
                    <a:lnTo>
                      <a:pt x="84" y="1954"/>
                    </a:lnTo>
                    <a:lnTo>
                      <a:pt x="763" y="1954"/>
                    </a:lnTo>
                    <a:close/>
                    <a:moveTo>
                      <a:pt x="1831" y="1205"/>
                    </a:moveTo>
                    <a:lnTo>
                      <a:pt x="1614" y="994"/>
                    </a:lnTo>
                    <a:lnTo>
                      <a:pt x="1355" y="1205"/>
                    </a:lnTo>
                    <a:lnTo>
                      <a:pt x="884" y="1205"/>
                    </a:lnTo>
                    <a:lnTo>
                      <a:pt x="1392" y="781"/>
                    </a:lnTo>
                    <a:lnTo>
                      <a:pt x="1212" y="587"/>
                    </a:lnTo>
                    <a:lnTo>
                      <a:pt x="1179" y="684"/>
                    </a:lnTo>
                    <a:lnTo>
                      <a:pt x="842" y="684"/>
                    </a:lnTo>
                    <a:lnTo>
                      <a:pt x="1082" y="0"/>
                    </a:lnTo>
                    <a:lnTo>
                      <a:pt x="1420" y="0"/>
                    </a:lnTo>
                    <a:lnTo>
                      <a:pt x="1397" y="79"/>
                    </a:lnTo>
                    <a:lnTo>
                      <a:pt x="2174" y="79"/>
                    </a:lnTo>
                    <a:lnTo>
                      <a:pt x="2174" y="527"/>
                    </a:lnTo>
                    <a:lnTo>
                      <a:pt x="1864" y="795"/>
                    </a:lnTo>
                    <a:lnTo>
                      <a:pt x="2271" y="1205"/>
                    </a:lnTo>
                    <a:lnTo>
                      <a:pt x="1831" y="1205"/>
                    </a:lnTo>
                    <a:close/>
                    <a:moveTo>
                      <a:pt x="934" y="2190"/>
                    </a:moveTo>
                    <a:lnTo>
                      <a:pt x="934" y="1303"/>
                    </a:lnTo>
                    <a:lnTo>
                      <a:pt x="2206" y="1303"/>
                    </a:lnTo>
                    <a:lnTo>
                      <a:pt x="2206" y="2190"/>
                    </a:lnTo>
                    <a:lnTo>
                      <a:pt x="934" y="2190"/>
                    </a:lnTo>
                    <a:close/>
                    <a:moveTo>
                      <a:pt x="1522" y="467"/>
                    </a:moveTo>
                    <a:lnTo>
                      <a:pt x="1646" y="592"/>
                    </a:lnTo>
                    <a:lnTo>
                      <a:pt x="1892" y="379"/>
                    </a:lnTo>
                    <a:lnTo>
                      <a:pt x="1892" y="254"/>
                    </a:lnTo>
                    <a:lnTo>
                      <a:pt x="1332" y="254"/>
                    </a:lnTo>
                    <a:lnTo>
                      <a:pt x="1253" y="467"/>
                    </a:lnTo>
                    <a:lnTo>
                      <a:pt x="1522" y="467"/>
                    </a:lnTo>
                    <a:close/>
                    <a:moveTo>
                      <a:pt x="1277" y="1478"/>
                    </a:moveTo>
                    <a:lnTo>
                      <a:pt x="1277" y="2014"/>
                    </a:lnTo>
                    <a:lnTo>
                      <a:pt x="1864" y="2014"/>
                    </a:lnTo>
                    <a:lnTo>
                      <a:pt x="1864" y="1478"/>
                    </a:lnTo>
                    <a:lnTo>
                      <a:pt x="1277" y="1478"/>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 name="Freeform 17"/>
              <p:cNvSpPr>
                <a:spLocks noChangeArrowheads="1"/>
              </p:cNvSpPr>
              <p:nvPr/>
            </p:nvSpPr>
            <p:spPr bwMode="auto">
              <a:xfrm>
                <a:off x="3982528" y="697395"/>
                <a:ext cx="362437" cy="363166"/>
              </a:xfrm>
              <a:custGeom>
                <a:avLst/>
                <a:gdLst>
                  <a:gd name="T0" fmla="*/ 1244 w 2193"/>
                  <a:gd name="T1" fmla="*/ 1012 h 2195"/>
                  <a:gd name="T2" fmla="*/ 934 w 2193"/>
                  <a:gd name="T3" fmla="*/ 1589 h 2195"/>
                  <a:gd name="T4" fmla="*/ 1249 w 2193"/>
                  <a:gd name="T5" fmla="*/ 1764 h 2195"/>
                  <a:gd name="T6" fmla="*/ 925 w 2193"/>
                  <a:gd name="T7" fmla="*/ 2194 h 2195"/>
                  <a:gd name="T8" fmla="*/ 439 w 2193"/>
                  <a:gd name="T9" fmla="*/ 2032 h 2195"/>
                  <a:gd name="T10" fmla="*/ 597 w 2193"/>
                  <a:gd name="T11" fmla="*/ 1764 h 2195"/>
                  <a:gd name="T12" fmla="*/ 65 w 2193"/>
                  <a:gd name="T13" fmla="*/ 1589 h 2195"/>
                  <a:gd name="T14" fmla="*/ 856 w 2193"/>
                  <a:gd name="T15" fmla="*/ 1187 h 2195"/>
                  <a:gd name="T16" fmla="*/ 292 w 2193"/>
                  <a:gd name="T17" fmla="*/ 1455 h 2195"/>
                  <a:gd name="T18" fmla="*/ 167 w 2193"/>
                  <a:gd name="T19" fmla="*/ 1187 h 2195"/>
                  <a:gd name="T20" fmla="*/ 65 w 2193"/>
                  <a:gd name="T21" fmla="*/ 1012 h 2195"/>
                  <a:gd name="T22" fmla="*/ 361 w 2193"/>
                  <a:gd name="T23" fmla="*/ 809 h 2195"/>
                  <a:gd name="T24" fmla="*/ 56 w 2193"/>
                  <a:gd name="T25" fmla="*/ 628 h 2195"/>
                  <a:gd name="T26" fmla="*/ 366 w 2193"/>
                  <a:gd name="T27" fmla="*/ 319 h 2195"/>
                  <a:gd name="T28" fmla="*/ 125 w 2193"/>
                  <a:gd name="T29" fmla="*/ 148 h 2195"/>
                  <a:gd name="T30" fmla="*/ 366 w 2193"/>
                  <a:gd name="T31" fmla="*/ 0 h 2195"/>
                  <a:gd name="T32" fmla="*/ 680 w 2193"/>
                  <a:gd name="T33" fmla="*/ 148 h 2195"/>
                  <a:gd name="T34" fmla="*/ 934 w 2193"/>
                  <a:gd name="T35" fmla="*/ 319 h 2195"/>
                  <a:gd name="T36" fmla="*/ 680 w 2193"/>
                  <a:gd name="T37" fmla="*/ 628 h 2195"/>
                  <a:gd name="T38" fmla="*/ 1022 w 2193"/>
                  <a:gd name="T39" fmla="*/ 64 h 2195"/>
                  <a:gd name="T40" fmla="*/ 1115 w 2193"/>
                  <a:gd name="T41" fmla="*/ 628 h 2195"/>
                  <a:gd name="T42" fmla="*/ 1244 w 2193"/>
                  <a:gd name="T43" fmla="*/ 809 h 2195"/>
                  <a:gd name="T44" fmla="*/ 546 w 2193"/>
                  <a:gd name="T45" fmla="*/ 1012 h 2195"/>
                  <a:gd name="T46" fmla="*/ 1683 w 2193"/>
                  <a:gd name="T47" fmla="*/ 0 h 2195"/>
                  <a:gd name="T48" fmla="*/ 2183 w 2193"/>
                  <a:gd name="T49" fmla="*/ 115 h 2195"/>
                  <a:gd name="T50" fmla="*/ 2113 w 2193"/>
                  <a:gd name="T51" fmla="*/ 291 h 2195"/>
                  <a:gd name="T52" fmla="*/ 1868 w 2193"/>
                  <a:gd name="T53" fmla="*/ 1427 h 2195"/>
                  <a:gd name="T54" fmla="*/ 1836 w 2193"/>
                  <a:gd name="T55" fmla="*/ 2194 h 2195"/>
                  <a:gd name="T56" fmla="*/ 1535 w 2193"/>
                  <a:gd name="T57" fmla="*/ 2194 h 2195"/>
                  <a:gd name="T58" fmla="*/ 1489 w 2193"/>
                  <a:gd name="T59" fmla="*/ 1445 h 2195"/>
                  <a:gd name="T60" fmla="*/ 1632 w 2193"/>
                  <a:gd name="T61" fmla="*/ 1104 h 2195"/>
                  <a:gd name="T62" fmla="*/ 1771 w 2193"/>
                  <a:gd name="T63" fmla="*/ 291 h 2195"/>
                  <a:gd name="T64" fmla="*/ 1614 w 2193"/>
                  <a:gd name="T65" fmla="*/ 975 h 2195"/>
                  <a:gd name="T66" fmla="*/ 1360 w 2193"/>
                  <a:gd name="T67"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93" h="2195">
                    <a:moveTo>
                      <a:pt x="546" y="1012"/>
                    </a:moveTo>
                    <a:lnTo>
                      <a:pt x="1244" y="1012"/>
                    </a:lnTo>
                    <a:lnTo>
                      <a:pt x="1244" y="1187"/>
                    </a:lnTo>
                    <a:lnTo>
                      <a:pt x="934" y="1589"/>
                    </a:lnTo>
                    <a:lnTo>
                      <a:pt x="1249" y="1589"/>
                    </a:lnTo>
                    <a:lnTo>
                      <a:pt x="1249" y="1764"/>
                    </a:lnTo>
                    <a:lnTo>
                      <a:pt x="925" y="1764"/>
                    </a:lnTo>
                    <a:lnTo>
                      <a:pt x="925" y="2194"/>
                    </a:lnTo>
                    <a:lnTo>
                      <a:pt x="439" y="2194"/>
                    </a:lnTo>
                    <a:lnTo>
                      <a:pt x="439" y="2032"/>
                    </a:lnTo>
                    <a:lnTo>
                      <a:pt x="597" y="2032"/>
                    </a:lnTo>
                    <a:lnTo>
                      <a:pt x="597" y="1764"/>
                    </a:lnTo>
                    <a:lnTo>
                      <a:pt x="65" y="1764"/>
                    </a:lnTo>
                    <a:lnTo>
                      <a:pt x="65" y="1589"/>
                    </a:lnTo>
                    <a:lnTo>
                      <a:pt x="537" y="1589"/>
                    </a:lnTo>
                    <a:lnTo>
                      <a:pt x="856" y="1187"/>
                    </a:lnTo>
                    <a:lnTo>
                      <a:pt x="453" y="1187"/>
                    </a:lnTo>
                    <a:lnTo>
                      <a:pt x="292" y="1455"/>
                    </a:lnTo>
                    <a:lnTo>
                      <a:pt x="0" y="1455"/>
                    </a:lnTo>
                    <a:lnTo>
                      <a:pt x="167" y="1187"/>
                    </a:lnTo>
                    <a:lnTo>
                      <a:pt x="65" y="1187"/>
                    </a:lnTo>
                    <a:lnTo>
                      <a:pt x="65" y="1012"/>
                    </a:lnTo>
                    <a:lnTo>
                      <a:pt x="255" y="1012"/>
                    </a:lnTo>
                    <a:lnTo>
                      <a:pt x="361" y="809"/>
                    </a:lnTo>
                    <a:lnTo>
                      <a:pt x="56" y="809"/>
                    </a:lnTo>
                    <a:lnTo>
                      <a:pt x="56" y="628"/>
                    </a:lnTo>
                    <a:lnTo>
                      <a:pt x="366" y="628"/>
                    </a:lnTo>
                    <a:lnTo>
                      <a:pt x="366" y="319"/>
                    </a:lnTo>
                    <a:lnTo>
                      <a:pt x="125" y="319"/>
                    </a:lnTo>
                    <a:lnTo>
                      <a:pt x="125" y="148"/>
                    </a:lnTo>
                    <a:lnTo>
                      <a:pt x="366" y="148"/>
                    </a:lnTo>
                    <a:lnTo>
                      <a:pt x="366" y="0"/>
                    </a:lnTo>
                    <a:lnTo>
                      <a:pt x="680" y="0"/>
                    </a:lnTo>
                    <a:lnTo>
                      <a:pt x="680" y="148"/>
                    </a:lnTo>
                    <a:lnTo>
                      <a:pt x="934" y="148"/>
                    </a:lnTo>
                    <a:lnTo>
                      <a:pt x="934" y="319"/>
                    </a:lnTo>
                    <a:lnTo>
                      <a:pt x="680" y="319"/>
                    </a:lnTo>
                    <a:lnTo>
                      <a:pt x="680" y="628"/>
                    </a:lnTo>
                    <a:lnTo>
                      <a:pt x="846" y="628"/>
                    </a:lnTo>
                    <a:lnTo>
                      <a:pt x="1022" y="64"/>
                    </a:lnTo>
                    <a:lnTo>
                      <a:pt x="1272" y="64"/>
                    </a:lnTo>
                    <a:lnTo>
                      <a:pt x="1115" y="628"/>
                    </a:lnTo>
                    <a:lnTo>
                      <a:pt x="1244" y="628"/>
                    </a:lnTo>
                    <a:lnTo>
                      <a:pt x="1244" y="809"/>
                    </a:lnTo>
                    <a:lnTo>
                      <a:pt x="652" y="809"/>
                    </a:lnTo>
                    <a:lnTo>
                      <a:pt x="546" y="1012"/>
                    </a:lnTo>
                    <a:close/>
                    <a:moveTo>
                      <a:pt x="1360" y="0"/>
                    </a:moveTo>
                    <a:lnTo>
                      <a:pt x="1683" y="0"/>
                    </a:lnTo>
                    <a:lnTo>
                      <a:pt x="1679" y="115"/>
                    </a:lnTo>
                    <a:lnTo>
                      <a:pt x="2183" y="115"/>
                    </a:lnTo>
                    <a:lnTo>
                      <a:pt x="2183" y="291"/>
                    </a:lnTo>
                    <a:lnTo>
                      <a:pt x="2113" y="291"/>
                    </a:lnTo>
                    <a:lnTo>
                      <a:pt x="2113" y="739"/>
                    </a:lnTo>
                    <a:lnTo>
                      <a:pt x="1868" y="1427"/>
                    </a:lnTo>
                    <a:lnTo>
                      <a:pt x="2192" y="2194"/>
                    </a:lnTo>
                    <a:lnTo>
                      <a:pt x="1836" y="2194"/>
                    </a:lnTo>
                    <a:lnTo>
                      <a:pt x="1683" y="1834"/>
                    </a:lnTo>
                    <a:lnTo>
                      <a:pt x="1535" y="2194"/>
                    </a:lnTo>
                    <a:lnTo>
                      <a:pt x="1175" y="2194"/>
                    </a:lnTo>
                    <a:lnTo>
                      <a:pt x="1489" y="1445"/>
                    </a:lnTo>
                    <a:lnTo>
                      <a:pt x="1355" y="1104"/>
                    </a:lnTo>
                    <a:lnTo>
                      <a:pt x="1632" y="1104"/>
                    </a:lnTo>
                    <a:lnTo>
                      <a:pt x="1771" y="698"/>
                    </a:lnTo>
                    <a:lnTo>
                      <a:pt x="1771" y="291"/>
                    </a:lnTo>
                    <a:lnTo>
                      <a:pt x="1669" y="291"/>
                    </a:lnTo>
                    <a:lnTo>
                      <a:pt x="1614" y="975"/>
                    </a:lnTo>
                    <a:lnTo>
                      <a:pt x="1281" y="975"/>
                    </a:lnTo>
                    <a:lnTo>
                      <a:pt x="1360" y="0"/>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 name="Freeform 18"/>
              <p:cNvSpPr>
                <a:spLocks noChangeArrowheads="1"/>
              </p:cNvSpPr>
              <p:nvPr/>
            </p:nvSpPr>
            <p:spPr bwMode="auto">
              <a:xfrm>
                <a:off x="4374864" y="702500"/>
                <a:ext cx="369000" cy="355874"/>
              </a:xfrm>
              <a:custGeom>
                <a:avLst/>
                <a:gdLst>
                  <a:gd name="T0" fmla="*/ 1447 w 2230"/>
                  <a:gd name="T1" fmla="*/ 1118 h 2150"/>
                  <a:gd name="T2" fmla="*/ 2229 w 2230"/>
                  <a:gd name="T3" fmla="*/ 1405 h 2150"/>
                  <a:gd name="T4" fmla="*/ 1545 w 2230"/>
                  <a:gd name="T5" fmla="*/ 1405 h 2150"/>
                  <a:gd name="T6" fmla="*/ 1078 w 2230"/>
                  <a:gd name="T7" fmla="*/ 1252 h 2150"/>
                  <a:gd name="T8" fmla="*/ 652 w 2230"/>
                  <a:gd name="T9" fmla="*/ 1405 h 2150"/>
                  <a:gd name="T10" fmla="*/ 0 w 2230"/>
                  <a:gd name="T11" fmla="*/ 1405 h 2150"/>
                  <a:gd name="T12" fmla="*/ 726 w 2230"/>
                  <a:gd name="T13" fmla="*/ 1137 h 2150"/>
                  <a:gd name="T14" fmla="*/ 222 w 2230"/>
                  <a:gd name="T15" fmla="*/ 976 h 2150"/>
                  <a:gd name="T16" fmla="*/ 361 w 2230"/>
                  <a:gd name="T17" fmla="*/ 745 h 2150"/>
                  <a:gd name="T18" fmla="*/ 88 w 2230"/>
                  <a:gd name="T19" fmla="*/ 745 h 2150"/>
                  <a:gd name="T20" fmla="*/ 88 w 2230"/>
                  <a:gd name="T21" fmla="*/ 583 h 2150"/>
                  <a:gd name="T22" fmla="*/ 467 w 2230"/>
                  <a:gd name="T23" fmla="*/ 583 h 2150"/>
                  <a:gd name="T24" fmla="*/ 550 w 2230"/>
                  <a:gd name="T25" fmla="*/ 444 h 2150"/>
                  <a:gd name="T26" fmla="*/ 902 w 2230"/>
                  <a:gd name="T27" fmla="*/ 444 h 2150"/>
                  <a:gd name="T28" fmla="*/ 823 w 2230"/>
                  <a:gd name="T29" fmla="*/ 583 h 2150"/>
                  <a:gd name="T30" fmla="*/ 2146 w 2230"/>
                  <a:gd name="T31" fmla="*/ 583 h 2150"/>
                  <a:gd name="T32" fmla="*/ 2146 w 2230"/>
                  <a:gd name="T33" fmla="*/ 745 h 2150"/>
                  <a:gd name="T34" fmla="*/ 1910 w 2230"/>
                  <a:gd name="T35" fmla="*/ 745 h 2150"/>
                  <a:gd name="T36" fmla="*/ 1910 w 2230"/>
                  <a:gd name="T37" fmla="*/ 957 h 2150"/>
                  <a:gd name="T38" fmla="*/ 1447 w 2230"/>
                  <a:gd name="T39" fmla="*/ 1118 h 2150"/>
                  <a:gd name="T40" fmla="*/ 56 w 2230"/>
                  <a:gd name="T41" fmla="*/ 2126 h 2150"/>
                  <a:gd name="T42" fmla="*/ 426 w 2230"/>
                  <a:gd name="T43" fmla="*/ 1733 h 2150"/>
                  <a:gd name="T44" fmla="*/ 819 w 2230"/>
                  <a:gd name="T45" fmla="*/ 1733 h 2150"/>
                  <a:gd name="T46" fmla="*/ 463 w 2230"/>
                  <a:gd name="T47" fmla="*/ 2126 h 2150"/>
                  <a:gd name="T48" fmla="*/ 56 w 2230"/>
                  <a:gd name="T49" fmla="*/ 2126 h 2150"/>
                  <a:gd name="T50" fmla="*/ 1817 w 2230"/>
                  <a:gd name="T51" fmla="*/ 490 h 2150"/>
                  <a:gd name="T52" fmla="*/ 1817 w 2230"/>
                  <a:gd name="T53" fmla="*/ 292 h 2150"/>
                  <a:gd name="T54" fmla="*/ 412 w 2230"/>
                  <a:gd name="T55" fmla="*/ 292 h 2150"/>
                  <a:gd name="T56" fmla="*/ 412 w 2230"/>
                  <a:gd name="T57" fmla="*/ 490 h 2150"/>
                  <a:gd name="T58" fmla="*/ 88 w 2230"/>
                  <a:gd name="T59" fmla="*/ 490 h 2150"/>
                  <a:gd name="T60" fmla="*/ 88 w 2230"/>
                  <a:gd name="T61" fmla="*/ 121 h 2150"/>
                  <a:gd name="T62" fmla="*/ 925 w 2230"/>
                  <a:gd name="T63" fmla="*/ 121 h 2150"/>
                  <a:gd name="T64" fmla="*/ 925 w 2230"/>
                  <a:gd name="T65" fmla="*/ 0 h 2150"/>
                  <a:gd name="T66" fmla="*/ 1290 w 2230"/>
                  <a:gd name="T67" fmla="*/ 0 h 2150"/>
                  <a:gd name="T68" fmla="*/ 1290 w 2230"/>
                  <a:gd name="T69" fmla="*/ 121 h 2150"/>
                  <a:gd name="T70" fmla="*/ 2146 w 2230"/>
                  <a:gd name="T71" fmla="*/ 121 h 2150"/>
                  <a:gd name="T72" fmla="*/ 2146 w 2230"/>
                  <a:gd name="T73" fmla="*/ 490 h 2150"/>
                  <a:gd name="T74" fmla="*/ 1817 w 2230"/>
                  <a:gd name="T75" fmla="*/ 490 h 2150"/>
                  <a:gd name="T76" fmla="*/ 1281 w 2230"/>
                  <a:gd name="T77" fmla="*/ 1368 h 2150"/>
                  <a:gd name="T78" fmla="*/ 1281 w 2230"/>
                  <a:gd name="T79" fmla="*/ 1497 h 2150"/>
                  <a:gd name="T80" fmla="*/ 2146 w 2230"/>
                  <a:gd name="T81" fmla="*/ 1497 h 2150"/>
                  <a:gd name="T82" fmla="*/ 2146 w 2230"/>
                  <a:gd name="T83" fmla="*/ 1668 h 2150"/>
                  <a:gd name="T84" fmla="*/ 1281 w 2230"/>
                  <a:gd name="T85" fmla="*/ 1668 h 2150"/>
                  <a:gd name="T86" fmla="*/ 1281 w 2230"/>
                  <a:gd name="T87" fmla="*/ 2149 h 2150"/>
                  <a:gd name="T88" fmla="*/ 944 w 2230"/>
                  <a:gd name="T89" fmla="*/ 2149 h 2150"/>
                  <a:gd name="T90" fmla="*/ 944 w 2230"/>
                  <a:gd name="T91" fmla="*/ 1668 h 2150"/>
                  <a:gd name="T92" fmla="*/ 88 w 2230"/>
                  <a:gd name="T93" fmla="*/ 1668 h 2150"/>
                  <a:gd name="T94" fmla="*/ 88 w 2230"/>
                  <a:gd name="T95" fmla="*/ 1497 h 2150"/>
                  <a:gd name="T96" fmla="*/ 944 w 2230"/>
                  <a:gd name="T97" fmla="*/ 1497 h 2150"/>
                  <a:gd name="T98" fmla="*/ 944 w 2230"/>
                  <a:gd name="T99" fmla="*/ 1368 h 2150"/>
                  <a:gd name="T100" fmla="*/ 1281 w 2230"/>
                  <a:gd name="T101" fmla="*/ 1368 h 2150"/>
                  <a:gd name="T102" fmla="*/ 1115 w 2230"/>
                  <a:gd name="T103" fmla="*/ 999 h 2150"/>
                  <a:gd name="T104" fmla="*/ 1568 w 2230"/>
                  <a:gd name="T105" fmla="*/ 832 h 2150"/>
                  <a:gd name="T106" fmla="*/ 1568 w 2230"/>
                  <a:gd name="T107" fmla="*/ 745 h 2150"/>
                  <a:gd name="T108" fmla="*/ 726 w 2230"/>
                  <a:gd name="T109" fmla="*/ 745 h 2150"/>
                  <a:gd name="T110" fmla="*/ 675 w 2230"/>
                  <a:gd name="T111" fmla="*/ 837 h 2150"/>
                  <a:gd name="T112" fmla="*/ 1115 w 2230"/>
                  <a:gd name="T113" fmla="*/ 999 h 2150"/>
                  <a:gd name="T114" fmla="*/ 2192 w 2230"/>
                  <a:gd name="T115" fmla="*/ 2126 h 2150"/>
                  <a:gd name="T116" fmla="*/ 1776 w 2230"/>
                  <a:gd name="T117" fmla="*/ 2126 h 2150"/>
                  <a:gd name="T118" fmla="*/ 1420 w 2230"/>
                  <a:gd name="T119" fmla="*/ 1733 h 2150"/>
                  <a:gd name="T120" fmla="*/ 1827 w 2230"/>
                  <a:gd name="T121" fmla="*/ 1733 h 2150"/>
                  <a:gd name="T122" fmla="*/ 2192 w 2230"/>
                  <a:gd name="T123" fmla="*/ 212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0" h="2150">
                    <a:moveTo>
                      <a:pt x="1447" y="1118"/>
                    </a:moveTo>
                    <a:lnTo>
                      <a:pt x="2229" y="1405"/>
                    </a:lnTo>
                    <a:lnTo>
                      <a:pt x="1545" y="1405"/>
                    </a:lnTo>
                    <a:lnTo>
                      <a:pt x="1078" y="1252"/>
                    </a:lnTo>
                    <a:lnTo>
                      <a:pt x="652" y="1405"/>
                    </a:lnTo>
                    <a:lnTo>
                      <a:pt x="0" y="1405"/>
                    </a:lnTo>
                    <a:lnTo>
                      <a:pt x="726" y="1137"/>
                    </a:lnTo>
                    <a:lnTo>
                      <a:pt x="222" y="976"/>
                    </a:lnTo>
                    <a:lnTo>
                      <a:pt x="361" y="745"/>
                    </a:lnTo>
                    <a:lnTo>
                      <a:pt x="88" y="745"/>
                    </a:lnTo>
                    <a:lnTo>
                      <a:pt x="88" y="583"/>
                    </a:lnTo>
                    <a:lnTo>
                      <a:pt x="467" y="583"/>
                    </a:lnTo>
                    <a:lnTo>
                      <a:pt x="550" y="444"/>
                    </a:lnTo>
                    <a:lnTo>
                      <a:pt x="902" y="444"/>
                    </a:lnTo>
                    <a:lnTo>
                      <a:pt x="823" y="583"/>
                    </a:lnTo>
                    <a:lnTo>
                      <a:pt x="2146" y="583"/>
                    </a:lnTo>
                    <a:lnTo>
                      <a:pt x="2146" y="745"/>
                    </a:lnTo>
                    <a:lnTo>
                      <a:pt x="1910" y="745"/>
                    </a:lnTo>
                    <a:lnTo>
                      <a:pt x="1910" y="957"/>
                    </a:lnTo>
                    <a:lnTo>
                      <a:pt x="1447" y="1118"/>
                    </a:lnTo>
                    <a:close/>
                    <a:moveTo>
                      <a:pt x="56" y="2126"/>
                    </a:moveTo>
                    <a:lnTo>
                      <a:pt x="426" y="1733"/>
                    </a:lnTo>
                    <a:lnTo>
                      <a:pt x="819" y="1733"/>
                    </a:lnTo>
                    <a:lnTo>
                      <a:pt x="463" y="2126"/>
                    </a:lnTo>
                    <a:lnTo>
                      <a:pt x="56" y="2126"/>
                    </a:lnTo>
                    <a:close/>
                    <a:moveTo>
                      <a:pt x="1817" y="490"/>
                    </a:moveTo>
                    <a:lnTo>
                      <a:pt x="1817" y="292"/>
                    </a:lnTo>
                    <a:lnTo>
                      <a:pt x="412" y="292"/>
                    </a:lnTo>
                    <a:lnTo>
                      <a:pt x="412" y="490"/>
                    </a:lnTo>
                    <a:lnTo>
                      <a:pt x="88" y="490"/>
                    </a:lnTo>
                    <a:lnTo>
                      <a:pt x="88" y="121"/>
                    </a:lnTo>
                    <a:lnTo>
                      <a:pt x="925" y="121"/>
                    </a:lnTo>
                    <a:lnTo>
                      <a:pt x="925" y="0"/>
                    </a:lnTo>
                    <a:lnTo>
                      <a:pt x="1290" y="0"/>
                    </a:lnTo>
                    <a:lnTo>
                      <a:pt x="1290" y="121"/>
                    </a:lnTo>
                    <a:lnTo>
                      <a:pt x="2146" y="121"/>
                    </a:lnTo>
                    <a:lnTo>
                      <a:pt x="2146" y="490"/>
                    </a:lnTo>
                    <a:lnTo>
                      <a:pt x="1817" y="490"/>
                    </a:lnTo>
                    <a:close/>
                    <a:moveTo>
                      <a:pt x="1281" y="1368"/>
                    </a:moveTo>
                    <a:lnTo>
                      <a:pt x="1281" y="1497"/>
                    </a:lnTo>
                    <a:lnTo>
                      <a:pt x="2146" y="1497"/>
                    </a:lnTo>
                    <a:lnTo>
                      <a:pt x="2146" y="1668"/>
                    </a:lnTo>
                    <a:lnTo>
                      <a:pt x="1281" y="1668"/>
                    </a:lnTo>
                    <a:lnTo>
                      <a:pt x="1281" y="2149"/>
                    </a:lnTo>
                    <a:lnTo>
                      <a:pt x="944" y="2149"/>
                    </a:lnTo>
                    <a:lnTo>
                      <a:pt x="944" y="1668"/>
                    </a:lnTo>
                    <a:lnTo>
                      <a:pt x="88" y="1668"/>
                    </a:lnTo>
                    <a:lnTo>
                      <a:pt x="88" y="1497"/>
                    </a:lnTo>
                    <a:lnTo>
                      <a:pt x="944" y="1497"/>
                    </a:lnTo>
                    <a:lnTo>
                      <a:pt x="944" y="1368"/>
                    </a:lnTo>
                    <a:lnTo>
                      <a:pt x="1281" y="1368"/>
                    </a:lnTo>
                    <a:close/>
                    <a:moveTo>
                      <a:pt x="1115" y="999"/>
                    </a:moveTo>
                    <a:lnTo>
                      <a:pt x="1568" y="832"/>
                    </a:lnTo>
                    <a:lnTo>
                      <a:pt x="1568" y="745"/>
                    </a:lnTo>
                    <a:lnTo>
                      <a:pt x="726" y="745"/>
                    </a:lnTo>
                    <a:lnTo>
                      <a:pt x="675" y="837"/>
                    </a:lnTo>
                    <a:lnTo>
                      <a:pt x="1115" y="999"/>
                    </a:lnTo>
                    <a:close/>
                    <a:moveTo>
                      <a:pt x="2192" y="2126"/>
                    </a:moveTo>
                    <a:lnTo>
                      <a:pt x="1776" y="2126"/>
                    </a:lnTo>
                    <a:lnTo>
                      <a:pt x="1420" y="1733"/>
                    </a:lnTo>
                    <a:lnTo>
                      <a:pt x="1827" y="1733"/>
                    </a:lnTo>
                    <a:lnTo>
                      <a:pt x="2192" y="2126"/>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 name="Freeform 19"/>
              <p:cNvSpPr>
                <a:spLocks noChangeArrowheads="1"/>
              </p:cNvSpPr>
              <p:nvPr/>
            </p:nvSpPr>
            <p:spPr bwMode="auto">
              <a:xfrm>
                <a:off x="4758449" y="696666"/>
                <a:ext cx="376293" cy="364625"/>
              </a:xfrm>
              <a:custGeom>
                <a:avLst/>
                <a:gdLst>
                  <a:gd name="T0" fmla="*/ 615 w 2276"/>
                  <a:gd name="T1" fmla="*/ 943 h 2205"/>
                  <a:gd name="T2" fmla="*/ 897 w 2276"/>
                  <a:gd name="T3" fmla="*/ 1145 h 2205"/>
                  <a:gd name="T4" fmla="*/ 897 w 2276"/>
                  <a:gd name="T5" fmla="*/ 1548 h 2205"/>
                  <a:gd name="T6" fmla="*/ 583 w 2276"/>
                  <a:gd name="T7" fmla="*/ 1330 h 2205"/>
                  <a:gd name="T8" fmla="*/ 583 w 2276"/>
                  <a:gd name="T9" fmla="*/ 2204 h 2205"/>
                  <a:gd name="T10" fmla="*/ 241 w 2276"/>
                  <a:gd name="T11" fmla="*/ 2204 h 2205"/>
                  <a:gd name="T12" fmla="*/ 241 w 2276"/>
                  <a:gd name="T13" fmla="*/ 1478 h 2205"/>
                  <a:gd name="T14" fmla="*/ 0 w 2276"/>
                  <a:gd name="T15" fmla="*/ 1478 h 2205"/>
                  <a:gd name="T16" fmla="*/ 435 w 2276"/>
                  <a:gd name="T17" fmla="*/ 439 h 2205"/>
                  <a:gd name="T18" fmla="*/ 93 w 2276"/>
                  <a:gd name="T19" fmla="*/ 439 h 2205"/>
                  <a:gd name="T20" fmla="*/ 93 w 2276"/>
                  <a:gd name="T21" fmla="*/ 264 h 2205"/>
                  <a:gd name="T22" fmla="*/ 306 w 2276"/>
                  <a:gd name="T23" fmla="*/ 264 h 2205"/>
                  <a:gd name="T24" fmla="*/ 306 w 2276"/>
                  <a:gd name="T25" fmla="*/ 0 h 2205"/>
                  <a:gd name="T26" fmla="*/ 680 w 2276"/>
                  <a:gd name="T27" fmla="*/ 0 h 2205"/>
                  <a:gd name="T28" fmla="*/ 680 w 2276"/>
                  <a:gd name="T29" fmla="*/ 264 h 2205"/>
                  <a:gd name="T30" fmla="*/ 819 w 2276"/>
                  <a:gd name="T31" fmla="*/ 264 h 2205"/>
                  <a:gd name="T32" fmla="*/ 819 w 2276"/>
                  <a:gd name="T33" fmla="*/ 439 h 2205"/>
                  <a:gd name="T34" fmla="*/ 615 w 2276"/>
                  <a:gd name="T35" fmla="*/ 943 h 2205"/>
                  <a:gd name="T36" fmla="*/ 888 w 2276"/>
                  <a:gd name="T37" fmla="*/ 726 h 2205"/>
                  <a:gd name="T38" fmla="*/ 888 w 2276"/>
                  <a:gd name="T39" fmla="*/ 550 h 2205"/>
                  <a:gd name="T40" fmla="*/ 1360 w 2276"/>
                  <a:gd name="T41" fmla="*/ 550 h 2205"/>
                  <a:gd name="T42" fmla="*/ 1360 w 2276"/>
                  <a:gd name="T43" fmla="*/ 0 h 2205"/>
                  <a:gd name="T44" fmla="*/ 1702 w 2276"/>
                  <a:gd name="T45" fmla="*/ 0 h 2205"/>
                  <a:gd name="T46" fmla="*/ 1702 w 2276"/>
                  <a:gd name="T47" fmla="*/ 550 h 2205"/>
                  <a:gd name="T48" fmla="*/ 2178 w 2276"/>
                  <a:gd name="T49" fmla="*/ 550 h 2205"/>
                  <a:gd name="T50" fmla="*/ 2178 w 2276"/>
                  <a:gd name="T51" fmla="*/ 726 h 2205"/>
                  <a:gd name="T52" fmla="*/ 1702 w 2276"/>
                  <a:gd name="T53" fmla="*/ 726 h 2205"/>
                  <a:gd name="T54" fmla="*/ 1702 w 2276"/>
                  <a:gd name="T55" fmla="*/ 1996 h 2205"/>
                  <a:gd name="T56" fmla="*/ 2275 w 2276"/>
                  <a:gd name="T57" fmla="*/ 1996 h 2205"/>
                  <a:gd name="T58" fmla="*/ 2275 w 2276"/>
                  <a:gd name="T59" fmla="*/ 2172 h 2205"/>
                  <a:gd name="T60" fmla="*/ 763 w 2276"/>
                  <a:gd name="T61" fmla="*/ 2172 h 2205"/>
                  <a:gd name="T62" fmla="*/ 763 w 2276"/>
                  <a:gd name="T63" fmla="*/ 1996 h 2205"/>
                  <a:gd name="T64" fmla="*/ 1360 w 2276"/>
                  <a:gd name="T65" fmla="*/ 1996 h 2205"/>
                  <a:gd name="T66" fmla="*/ 1360 w 2276"/>
                  <a:gd name="T67" fmla="*/ 726 h 2205"/>
                  <a:gd name="T68" fmla="*/ 888 w 2276"/>
                  <a:gd name="T69" fmla="*/ 726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76" h="2205">
                    <a:moveTo>
                      <a:pt x="615" y="943"/>
                    </a:moveTo>
                    <a:lnTo>
                      <a:pt x="897" y="1145"/>
                    </a:lnTo>
                    <a:lnTo>
                      <a:pt x="897" y="1548"/>
                    </a:lnTo>
                    <a:lnTo>
                      <a:pt x="583" y="1330"/>
                    </a:lnTo>
                    <a:lnTo>
                      <a:pt x="583" y="2204"/>
                    </a:lnTo>
                    <a:lnTo>
                      <a:pt x="241" y="2204"/>
                    </a:lnTo>
                    <a:lnTo>
                      <a:pt x="241" y="1478"/>
                    </a:lnTo>
                    <a:lnTo>
                      <a:pt x="0" y="1478"/>
                    </a:lnTo>
                    <a:lnTo>
                      <a:pt x="435" y="439"/>
                    </a:lnTo>
                    <a:lnTo>
                      <a:pt x="93" y="439"/>
                    </a:lnTo>
                    <a:lnTo>
                      <a:pt x="93" y="264"/>
                    </a:lnTo>
                    <a:lnTo>
                      <a:pt x="306" y="264"/>
                    </a:lnTo>
                    <a:lnTo>
                      <a:pt x="306" y="0"/>
                    </a:lnTo>
                    <a:lnTo>
                      <a:pt x="680" y="0"/>
                    </a:lnTo>
                    <a:lnTo>
                      <a:pt x="680" y="264"/>
                    </a:lnTo>
                    <a:lnTo>
                      <a:pt x="819" y="264"/>
                    </a:lnTo>
                    <a:lnTo>
                      <a:pt x="819" y="439"/>
                    </a:lnTo>
                    <a:lnTo>
                      <a:pt x="615" y="943"/>
                    </a:lnTo>
                    <a:close/>
                    <a:moveTo>
                      <a:pt x="888" y="726"/>
                    </a:moveTo>
                    <a:lnTo>
                      <a:pt x="888" y="550"/>
                    </a:lnTo>
                    <a:lnTo>
                      <a:pt x="1360" y="550"/>
                    </a:lnTo>
                    <a:lnTo>
                      <a:pt x="1360" y="0"/>
                    </a:lnTo>
                    <a:lnTo>
                      <a:pt x="1702" y="0"/>
                    </a:lnTo>
                    <a:lnTo>
                      <a:pt x="1702" y="550"/>
                    </a:lnTo>
                    <a:lnTo>
                      <a:pt x="2178" y="550"/>
                    </a:lnTo>
                    <a:lnTo>
                      <a:pt x="2178" y="726"/>
                    </a:lnTo>
                    <a:lnTo>
                      <a:pt x="1702" y="726"/>
                    </a:lnTo>
                    <a:lnTo>
                      <a:pt x="1702" y="1996"/>
                    </a:lnTo>
                    <a:lnTo>
                      <a:pt x="2275" y="1996"/>
                    </a:lnTo>
                    <a:lnTo>
                      <a:pt x="2275" y="2172"/>
                    </a:lnTo>
                    <a:lnTo>
                      <a:pt x="763" y="2172"/>
                    </a:lnTo>
                    <a:lnTo>
                      <a:pt x="763" y="1996"/>
                    </a:lnTo>
                    <a:lnTo>
                      <a:pt x="1360" y="1996"/>
                    </a:lnTo>
                    <a:lnTo>
                      <a:pt x="1360" y="726"/>
                    </a:lnTo>
                    <a:lnTo>
                      <a:pt x="888" y="726"/>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 name="Freeform 20"/>
              <p:cNvSpPr>
                <a:spLocks noChangeArrowheads="1"/>
              </p:cNvSpPr>
              <p:nvPr/>
            </p:nvSpPr>
            <p:spPr bwMode="auto">
              <a:xfrm>
                <a:off x="5179226" y="705417"/>
                <a:ext cx="328891" cy="352227"/>
              </a:xfrm>
              <a:custGeom>
                <a:avLst/>
                <a:gdLst>
                  <a:gd name="T0" fmla="*/ 1979 w 1990"/>
                  <a:gd name="T1" fmla="*/ 176 h 2131"/>
                  <a:gd name="T2" fmla="*/ 343 w 1990"/>
                  <a:gd name="T3" fmla="*/ 176 h 2131"/>
                  <a:gd name="T4" fmla="*/ 343 w 1990"/>
                  <a:gd name="T5" fmla="*/ 1954 h 2131"/>
                  <a:gd name="T6" fmla="*/ 1989 w 1990"/>
                  <a:gd name="T7" fmla="*/ 1954 h 2131"/>
                  <a:gd name="T8" fmla="*/ 1989 w 1990"/>
                  <a:gd name="T9" fmla="*/ 2130 h 2131"/>
                  <a:gd name="T10" fmla="*/ 0 w 1990"/>
                  <a:gd name="T11" fmla="*/ 2130 h 2131"/>
                  <a:gd name="T12" fmla="*/ 0 w 1990"/>
                  <a:gd name="T13" fmla="*/ 0 h 2131"/>
                  <a:gd name="T14" fmla="*/ 1979 w 1990"/>
                  <a:gd name="T15" fmla="*/ 0 h 2131"/>
                  <a:gd name="T16" fmla="*/ 1979 w 1990"/>
                  <a:gd name="T17" fmla="*/ 176 h 2131"/>
                  <a:gd name="T18" fmla="*/ 958 w 1990"/>
                  <a:gd name="T19" fmla="*/ 1063 h 2131"/>
                  <a:gd name="T20" fmla="*/ 421 w 1990"/>
                  <a:gd name="T21" fmla="*/ 310 h 2131"/>
                  <a:gd name="T22" fmla="*/ 847 w 1990"/>
                  <a:gd name="T23" fmla="*/ 310 h 2131"/>
                  <a:gd name="T24" fmla="*/ 1166 w 1990"/>
                  <a:gd name="T25" fmla="*/ 763 h 2131"/>
                  <a:gd name="T26" fmla="*/ 1475 w 1990"/>
                  <a:gd name="T27" fmla="*/ 310 h 2131"/>
                  <a:gd name="T28" fmla="*/ 1887 w 1990"/>
                  <a:gd name="T29" fmla="*/ 310 h 2131"/>
                  <a:gd name="T30" fmla="*/ 1378 w 1990"/>
                  <a:gd name="T31" fmla="*/ 1058 h 2131"/>
                  <a:gd name="T32" fmla="*/ 1924 w 1990"/>
                  <a:gd name="T33" fmla="*/ 1829 h 2131"/>
                  <a:gd name="T34" fmla="*/ 1508 w 1990"/>
                  <a:gd name="T35" fmla="*/ 1829 h 2131"/>
                  <a:gd name="T36" fmla="*/ 1175 w 1990"/>
                  <a:gd name="T37" fmla="*/ 1358 h 2131"/>
                  <a:gd name="T38" fmla="*/ 860 w 1990"/>
                  <a:gd name="T39" fmla="*/ 1829 h 2131"/>
                  <a:gd name="T40" fmla="*/ 440 w 1990"/>
                  <a:gd name="T41" fmla="*/ 1829 h 2131"/>
                  <a:gd name="T42" fmla="*/ 958 w 1990"/>
                  <a:gd name="T43" fmla="*/ 1063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0" h="2131">
                    <a:moveTo>
                      <a:pt x="1979" y="176"/>
                    </a:moveTo>
                    <a:lnTo>
                      <a:pt x="343" y="176"/>
                    </a:lnTo>
                    <a:lnTo>
                      <a:pt x="343" y="1954"/>
                    </a:lnTo>
                    <a:lnTo>
                      <a:pt x="1989" y="1954"/>
                    </a:lnTo>
                    <a:lnTo>
                      <a:pt x="1989" y="2130"/>
                    </a:lnTo>
                    <a:lnTo>
                      <a:pt x="0" y="2130"/>
                    </a:lnTo>
                    <a:lnTo>
                      <a:pt x="0" y="0"/>
                    </a:lnTo>
                    <a:lnTo>
                      <a:pt x="1979" y="0"/>
                    </a:lnTo>
                    <a:lnTo>
                      <a:pt x="1979" y="176"/>
                    </a:lnTo>
                    <a:close/>
                    <a:moveTo>
                      <a:pt x="958" y="1063"/>
                    </a:moveTo>
                    <a:lnTo>
                      <a:pt x="421" y="310"/>
                    </a:lnTo>
                    <a:lnTo>
                      <a:pt x="847" y="310"/>
                    </a:lnTo>
                    <a:lnTo>
                      <a:pt x="1166" y="763"/>
                    </a:lnTo>
                    <a:lnTo>
                      <a:pt x="1475" y="310"/>
                    </a:lnTo>
                    <a:lnTo>
                      <a:pt x="1887" y="310"/>
                    </a:lnTo>
                    <a:lnTo>
                      <a:pt x="1378" y="1058"/>
                    </a:lnTo>
                    <a:lnTo>
                      <a:pt x="1924" y="1829"/>
                    </a:lnTo>
                    <a:lnTo>
                      <a:pt x="1508" y="1829"/>
                    </a:lnTo>
                    <a:lnTo>
                      <a:pt x="1175" y="1358"/>
                    </a:lnTo>
                    <a:lnTo>
                      <a:pt x="860" y="1829"/>
                    </a:lnTo>
                    <a:lnTo>
                      <a:pt x="440" y="1829"/>
                    </a:lnTo>
                    <a:lnTo>
                      <a:pt x="958" y="1063"/>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dirty="0"/>
              </a:p>
            </p:txBody>
          </p:sp>
        </p:grpSp>
      </p:grpSp>
      <p:cxnSp>
        <p:nvCxnSpPr>
          <p:cNvPr id="35" name="直线连接符 34"/>
          <p:cNvCxnSpPr/>
          <p:nvPr userDrawn="1"/>
        </p:nvCxnSpPr>
        <p:spPr>
          <a:xfrm>
            <a:off x="9705401" y="526774"/>
            <a:ext cx="0" cy="503679"/>
          </a:xfrm>
          <a:prstGeom prst="line">
            <a:avLst/>
          </a:prstGeom>
          <a:ln w="127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2" name="组合 41"/>
          <p:cNvGrpSpPr/>
          <p:nvPr userDrawn="1"/>
        </p:nvGrpSpPr>
        <p:grpSpPr>
          <a:xfrm>
            <a:off x="715452" y="729525"/>
            <a:ext cx="403039" cy="321898"/>
            <a:chOff x="1368170" y="664579"/>
            <a:chExt cx="550582" cy="439737"/>
          </a:xfrm>
          <a:solidFill>
            <a:schemeClr val="bg1"/>
          </a:solidFill>
        </p:grpSpPr>
        <p:sp>
          <p:nvSpPr>
            <p:cNvPr id="43" name="Freeform 1"/>
            <p:cNvSpPr>
              <a:spLocks noChangeArrowheads="1"/>
            </p:cNvSpPr>
            <p:nvPr/>
          </p:nvSpPr>
          <p:spPr bwMode="auto">
            <a:xfrm>
              <a:off x="1481203" y="771778"/>
              <a:ext cx="437549" cy="332538"/>
            </a:xfrm>
            <a:custGeom>
              <a:avLst/>
              <a:gdLst>
                <a:gd name="T0" fmla="*/ 25 w 2647"/>
                <a:gd name="T1" fmla="*/ 1478 h 2011"/>
                <a:gd name="T2" fmla="*/ 525 w 2647"/>
                <a:gd name="T3" fmla="*/ 1865 h 2011"/>
                <a:gd name="T4" fmla="*/ 736 w 2647"/>
                <a:gd name="T5" fmla="*/ 1972 h 2011"/>
                <a:gd name="T6" fmla="*/ 940 w 2647"/>
                <a:gd name="T7" fmla="*/ 2010 h 2011"/>
                <a:gd name="T8" fmla="*/ 1078 w 2647"/>
                <a:gd name="T9" fmla="*/ 1991 h 2011"/>
                <a:gd name="T10" fmla="*/ 1286 w 2647"/>
                <a:gd name="T11" fmla="*/ 1894 h 2011"/>
                <a:gd name="T12" fmla="*/ 1506 w 2647"/>
                <a:gd name="T13" fmla="*/ 1715 h 2011"/>
                <a:gd name="T14" fmla="*/ 1506 w 2647"/>
                <a:gd name="T15" fmla="*/ 1715 h 2011"/>
                <a:gd name="T16" fmla="*/ 2630 w 2647"/>
                <a:gd name="T17" fmla="*/ 624 h 2011"/>
                <a:gd name="T18" fmla="*/ 2646 w 2647"/>
                <a:gd name="T19" fmla="*/ 586 h 2011"/>
                <a:gd name="T20" fmla="*/ 2630 w 2647"/>
                <a:gd name="T21" fmla="*/ 548 h 2011"/>
                <a:gd name="T22" fmla="*/ 2090 w 2647"/>
                <a:gd name="T23" fmla="*/ 21 h 2011"/>
                <a:gd name="T24" fmla="*/ 2016 w 2647"/>
                <a:gd name="T25" fmla="*/ 22 h 2011"/>
                <a:gd name="T26" fmla="*/ 2017 w 2647"/>
                <a:gd name="T27" fmla="*/ 96 h 2011"/>
                <a:gd name="T28" fmla="*/ 2518 w 2647"/>
                <a:gd name="T29" fmla="*/ 586 h 2011"/>
                <a:gd name="T30" fmla="*/ 1433 w 2647"/>
                <a:gd name="T31" fmla="*/ 1639 h 2011"/>
                <a:gd name="T32" fmla="*/ 1433 w 2647"/>
                <a:gd name="T33" fmla="*/ 1639 h 2011"/>
                <a:gd name="T34" fmla="*/ 1167 w 2647"/>
                <a:gd name="T35" fmla="*/ 1843 h 2011"/>
                <a:gd name="T36" fmla="*/ 1051 w 2647"/>
                <a:gd name="T37" fmla="*/ 1889 h 2011"/>
                <a:gd name="T38" fmla="*/ 940 w 2647"/>
                <a:gd name="T39" fmla="*/ 1904 h 2011"/>
                <a:gd name="T40" fmla="*/ 772 w 2647"/>
                <a:gd name="T41" fmla="*/ 1872 h 2011"/>
                <a:gd name="T42" fmla="*/ 474 w 2647"/>
                <a:gd name="T43" fmla="*/ 1704 h 2011"/>
                <a:gd name="T44" fmla="*/ 93 w 2647"/>
                <a:gd name="T45" fmla="*/ 1398 h 2011"/>
                <a:gd name="T46" fmla="*/ 19 w 2647"/>
                <a:gd name="T47" fmla="*/ 1404 h 2011"/>
                <a:gd name="T48" fmla="*/ 25 w 2647"/>
                <a:gd name="T49" fmla="*/ 1478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7" h="2011">
                  <a:moveTo>
                    <a:pt x="25" y="1478"/>
                  </a:moveTo>
                  <a:cubicBezTo>
                    <a:pt x="219" y="1643"/>
                    <a:pt x="380" y="1773"/>
                    <a:pt x="525" y="1865"/>
                  </a:cubicBezTo>
                  <a:cubicBezTo>
                    <a:pt x="598" y="1911"/>
                    <a:pt x="668" y="1947"/>
                    <a:pt x="736" y="1972"/>
                  </a:cubicBezTo>
                  <a:cubicBezTo>
                    <a:pt x="805" y="1996"/>
                    <a:pt x="872" y="2010"/>
                    <a:pt x="940" y="2010"/>
                  </a:cubicBezTo>
                  <a:cubicBezTo>
                    <a:pt x="986" y="2010"/>
                    <a:pt x="1032" y="2004"/>
                    <a:pt x="1078" y="1991"/>
                  </a:cubicBezTo>
                  <a:cubicBezTo>
                    <a:pt x="1147" y="1973"/>
                    <a:pt x="1216" y="1940"/>
                    <a:pt x="1286" y="1894"/>
                  </a:cubicBezTo>
                  <a:cubicBezTo>
                    <a:pt x="1357" y="1848"/>
                    <a:pt x="1429" y="1789"/>
                    <a:pt x="1506" y="1715"/>
                  </a:cubicBezTo>
                  <a:lnTo>
                    <a:pt x="1506" y="1715"/>
                  </a:lnTo>
                  <a:lnTo>
                    <a:pt x="2630" y="624"/>
                  </a:lnTo>
                  <a:cubicBezTo>
                    <a:pt x="2640" y="614"/>
                    <a:pt x="2646" y="600"/>
                    <a:pt x="2646" y="586"/>
                  </a:cubicBezTo>
                  <a:cubicBezTo>
                    <a:pt x="2646" y="572"/>
                    <a:pt x="2641" y="558"/>
                    <a:pt x="2630" y="548"/>
                  </a:cubicBezTo>
                  <a:lnTo>
                    <a:pt x="2090" y="21"/>
                  </a:lnTo>
                  <a:cubicBezTo>
                    <a:pt x="2069" y="0"/>
                    <a:pt x="2036" y="1"/>
                    <a:pt x="2016" y="22"/>
                  </a:cubicBezTo>
                  <a:cubicBezTo>
                    <a:pt x="1995" y="42"/>
                    <a:pt x="1996" y="76"/>
                    <a:pt x="2017" y="96"/>
                  </a:cubicBezTo>
                  <a:lnTo>
                    <a:pt x="2518" y="586"/>
                  </a:lnTo>
                  <a:lnTo>
                    <a:pt x="1433" y="1639"/>
                  </a:lnTo>
                  <a:lnTo>
                    <a:pt x="1433" y="1639"/>
                  </a:lnTo>
                  <a:cubicBezTo>
                    <a:pt x="1335" y="1733"/>
                    <a:pt x="1247" y="1800"/>
                    <a:pt x="1167" y="1843"/>
                  </a:cubicBezTo>
                  <a:cubicBezTo>
                    <a:pt x="1127" y="1864"/>
                    <a:pt x="1088" y="1879"/>
                    <a:pt x="1051" y="1889"/>
                  </a:cubicBezTo>
                  <a:cubicBezTo>
                    <a:pt x="1013" y="1899"/>
                    <a:pt x="977" y="1904"/>
                    <a:pt x="940" y="1904"/>
                  </a:cubicBezTo>
                  <a:cubicBezTo>
                    <a:pt x="886" y="1904"/>
                    <a:pt x="831" y="1894"/>
                    <a:pt x="772" y="1872"/>
                  </a:cubicBezTo>
                  <a:cubicBezTo>
                    <a:pt x="683" y="1840"/>
                    <a:pt x="586" y="1784"/>
                    <a:pt x="474" y="1704"/>
                  </a:cubicBezTo>
                  <a:cubicBezTo>
                    <a:pt x="363" y="1624"/>
                    <a:pt x="238" y="1521"/>
                    <a:pt x="93" y="1398"/>
                  </a:cubicBezTo>
                  <a:cubicBezTo>
                    <a:pt x="71" y="1379"/>
                    <a:pt x="38" y="1382"/>
                    <a:pt x="19" y="1404"/>
                  </a:cubicBezTo>
                  <a:cubicBezTo>
                    <a:pt x="0" y="1426"/>
                    <a:pt x="3" y="1459"/>
                    <a:pt x="25" y="147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 name="Freeform 2"/>
            <p:cNvSpPr>
              <a:spLocks noChangeArrowheads="1"/>
            </p:cNvSpPr>
            <p:nvPr/>
          </p:nvSpPr>
          <p:spPr bwMode="auto">
            <a:xfrm>
              <a:off x="1511832" y="868769"/>
              <a:ext cx="356603" cy="190334"/>
            </a:xfrm>
            <a:custGeom>
              <a:avLst/>
              <a:gdLst>
                <a:gd name="T0" fmla="*/ 15 w 2158"/>
                <a:gd name="T1" fmla="*/ 713 h 1152"/>
                <a:gd name="T2" fmla="*/ 432 w 2158"/>
                <a:gd name="T3" fmla="*/ 1033 h 1152"/>
                <a:gd name="T4" fmla="*/ 605 w 2158"/>
                <a:gd name="T5" fmla="*/ 1120 h 1152"/>
                <a:gd name="T6" fmla="*/ 771 w 2158"/>
                <a:gd name="T7" fmla="*/ 1151 h 1152"/>
                <a:gd name="T8" fmla="*/ 896 w 2158"/>
                <a:gd name="T9" fmla="*/ 1132 h 1152"/>
                <a:gd name="T10" fmla="*/ 1089 w 2158"/>
                <a:gd name="T11" fmla="*/ 1036 h 1152"/>
                <a:gd name="T12" fmla="*/ 1305 w 2158"/>
                <a:gd name="T13" fmla="*/ 856 h 1152"/>
                <a:gd name="T14" fmla="*/ 1305 w 2158"/>
                <a:gd name="T15" fmla="*/ 856 h 1152"/>
                <a:gd name="T16" fmla="*/ 2144 w 2158"/>
                <a:gd name="T17" fmla="*/ 57 h 1152"/>
                <a:gd name="T18" fmla="*/ 2145 w 2158"/>
                <a:gd name="T19" fmla="*/ 13 h 1152"/>
                <a:gd name="T20" fmla="*/ 2100 w 2158"/>
                <a:gd name="T21" fmla="*/ 12 h 1152"/>
                <a:gd name="T22" fmla="*/ 1262 w 2158"/>
                <a:gd name="T23" fmla="*/ 811 h 1152"/>
                <a:gd name="T24" fmla="*/ 1262 w 2158"/>
                <a:gd name="T25" fmla="*/ 811 h 1152"/>
                <a:gd name="T26" fmla="*/ 993 w 2158"/>
                <a:gd name="T27" fmla="*/ 1023 h 1152"/>
                <a:gd name="T28" fmla="*/ 878 w 2158"/>
                <a:gd name="T29" fmla="*/ 1072 h 1152"/>
                <a:gd name="T30" fmla="*/ 771 w 2158"/>
                <a:gd name="T31" fmla="*/ 1088 h 1152"/>
                <a:gd name="T32" fmla="*/ 626 w 2158"/>
                <a:gd name="T33" fmla="*/ 1061 h 1152"/>
                <a:gd name="T34" fmla="*/ 376 w 2158"/>
                <a:gd name="T35" fmla="*/ 920 h 1152"/>
                <a:gd name="T36" fmla="*/ 55 w 2158"/>
                <a:gd name="T37" fmla="*/ 665 h 1152"/>
                <a:gd name="T38" fmla="*/ 11 w 2158"/>
                <a:gd name="T39" fmla="*/ 669 h 1152"/>
                <a:gd name="T40" fmla="*/ 15 w 2158"/>
                <a:gd name="T41" fmla="*/ 713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15" y="713"/>
                  </a:moveTo>
                  <a:cubicBezTo>
                    <a:pt x="179" y="850"/>
                    <a:pt x="312" y="958"/>
                    <a:pt x="432" y="1033"/>
                  </a:cubicBezTo>
                  <a:cubicBezTo>
                    <a:pt x="492" y="1071"/>
                    <a:pt x="549" y="1100"/>
                    <a:pt x="605" y="1120"/>
                  </a:cubicBezTo>
                  <a:cubicBezTo>
                    <a:pt x="661" y="1140"/>
                    <a:pt x="716" y="1151"/>
                    <a:pt x="771" y="1151"/>
                  </a:cubicBezTo>
                  <a:cubicBezTo>
                    <a:pt x="812" y="1151"/>
                    <a:pt x="854" y="1145"/>
                    <a:pt x="896" y="1132"/>
                  </a:cubicBezTo>
                  <a:cubicBezTo>
                    <a:pt x="959" y="1114"/>
                    <a:pt x="1022" y="1082"/>
                    <a:pt x="1089" y="1036"/>
                  </a:cubicBezTo>
                  <a:cubicBezTo>
                    <a:pt x="1156" y="990"/>
                    <a:pt x="1227" y="931"/>
                    <a:pt x="1305" y="856"/>
                  </a:cubicBezTo>
                  <a:lnTo>
                    <a:pt x="1305" y="856"/>
                  </a:lnTo>
                  <a:lnTo>
                    <a:pt x="2144" y="57"/>
                  </a:lnTo>
                  <a:cubicBezTo>
                    <a:pt x="2156" y="45"/>
                    <a:pt x="2157" y="25"/>
                    <a:pt x="2145" y="13"/>
                  </a:cubicBezTo>
                  <a:cubicBezTo>
                    <a:pt x="2133" y="0"/>
                    <a:pt x="2113" y="0"/>
                    <a:pt x="2100" y="12"/>
                  </a:cubicBezTo>
                  <a:lnTo>
                    <a:pt x="1262" y="811"/>
                  </a:lnTo>
                  <a:lnTo>
                    <a:pt x="1262" y="811"/>
                  </a:lnTo>
                  <a:cubicBezTo>
                    <a:pt x="1160" y="908"/>
                    <a:pt x="1072" y="978"/>
                    <a:pt x="993" y="1023"/>
                  </a:cubicBezTo>
                  <a:cubicBezTo>
                    <a:pt x="953" y="1045"/>
                    <a:pt x="915" y="1062"/>
                    <a:pt x="878" y="1072"/>
                  </a:cubicBezTo>
                  <a:cubicBezTo>
                    <a:pt x="842" y="1083"/>
                    <a:pt x="806" y="1088"/>
                    <a:pt x="771" y="1088"/>
                  </a:cubicBezTo>
                  <a:cubicBezTo>
                    <a:pt x="724" y="1088"/>
                    <a:pt x="677" y="1079"/>
                    <a:pt x="626" y="1061"/>
                  </a:cubicBezTo>
                  <a:cubicBezTo>
                    <a:pt x="551" y="1034"/>
                    <a:pt x="469" y="987"/>
                    <a:pt x="376" y="920"/>
                  </a:cubicBezTo>
                  <a:cubicBezTo>
                    <a:pt x="282" y="853"/>
                    <a:pt x="177" y="767"/>
                    <a:pt x="55" y="665"/>
                  </a:cubicBezTo>
                  <a:cubicBezTo>
                    <a:pt x="42" y="654"/>
                    <a:pt x="22" y="656"/>
                    <a:pt x="11" y="669"/>
                  </a:cubicBezTo>
                  <a:cubicBezTo>
                    <a:pt x="0" y="682"/>
                    <a:pt x="1" y="702"/>
                    <a:pt x="15" y="713"/>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5" name="Freeform 3"/>
            <p:cNvSpPr>
              <a:spLocks noChangeArrowheads="1"/>
            </p:cNvSpPr>
            <p:nvPr/>
          </p:nvSpPr>
          <p:spPr bwMode="auto">
            <a:xfrm>
              <a:off x="1540273" y="847620"/>
              <a:ext cx="304826" cy="169186"/>
            </a:xfrm>
            <a:custGeom>
              <a:avLst/>
              <a:gdLst>
                <a:gd name="T0" fmla="*/ 12 w 1845"/>
                <a:gd name="T1" fmla="*/ 672 h 1022"/>
                <a:gd name="T2" fmla="*/ 350 w 1845"/>
                <a:gd name="T3" fmla="*/ 928 h 1022"/>
                <a:gd name="T4" fmla="*/ 488 w 1845"/>
                <a:gd name="T5" fmla="*/ 997 h 1022"/>
                <a:gd name="T6" fmla="*/ 620 w 1845"/>
                <a:gd name="T7" fmla="*/ 1021 h 1022"/>
                <a:gd name="T8" fmla="*/ 734 w 1845"/>
                <a:gd name="T9" fmla="*/ 1003 h 1022"/>
                <a:gd name="T10" fmla="*/ 915 w 1845"/>
                <a:gd name="T11" fmla="*/ 905 h 1022"/>
                <a:gd name="T12" fmla="*/ 1129 w 1845"/>
                <a:gd name="T13" fmla="*/ 720 h 1022"/>
                <a:gd name="T14" fmla="*/ 1129 w 1845"/>
                <a:gd name="T15" fmla="*/ 720 h 1022"/>
                <a:gd name="T16" fmla="*/ 1834 w 1845"/>
                <a:gd name="T17" fmla="*/ 42 h 1022"/>
                <a:gd name="T18" fmla="*/ 1835 w 1845"/>
                <a:gd name="T19" fmla="*/ 10 h 1022"/>
                <a:gd name="T20" fmla="*/ 1802 w 1845"/>
                <a:gd name="T21" fmla="*/ 9 h 1022"/>
                <a:gd name="T22" fmla="*/ 1097 w 1845"/>
                <a:gd name="T23" fmla="*/ 687 h 1022"/>
                <a:gd name="T24" fmla="*/ 1097 w 1845"/>
                <a:gd name="T25" fmla="*/ 687 h 1022"/>
                <a:gd name="T26" fmla="*/ 828 w 1845"/>
                <a:gd name="T27" fmla="*/ 907 h 1022"/>
                <a:gd name="T28" fmla="*/ 720 w 1845"/>
                <a:gd name="T29" fmla="*/ 959 h 1022"/>
                <a:gd name="T30" fmla="*/ 620 w 1845"/>
                <a:gd name="T31" fmla="*/ 975 h 1022"/>
                <a:gd name="T32" fmla="*/ 504 w 1845"/>
                <a:gd name="T33" fmla="*/ 954 h 1022"/>
                <a:gd name="T34" fmla="*/ 302 w 1845"/>
                <a:gd name="T35" fmla="*/ 841 h 1022"/>
                <a:gd name="T36" fmla="*/ 41 w 1845"/>
                <a:gd name="T37" fmla="*/ 636 h 1022"/>
                <a:gd name="T38" fmla="*/ 9 w 1845"/>
                <a:gd name="T39" fmla="*/ 640 h 1022"/>
                <a:gd name="T40" fmla="*/ 12 w 1845"/>
                <a:gd name="T41" fmla="*/ 672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5" h="1022">
                  <a:moveTo>
                    <a:pt x="12" y="672"/>
                  </a:moveTo>
                  <a:cubicBezTo>
                    <a:pt x="146" y="782"/>
                    <a:pt x="254" y="868"/>
                    <a:pt x="350" y="928"/>
                  </a:cubicBezTo>
                  <a:cubicBezTo>
                    <a:pt x="398" y="958"/>
                    <a:pt x="444" y="981"/>
                    <a:pt x="488" y="997"/>
                  </a:cubicBezTo>
                  <a:cubicBezTo>
                    <a:pt x="533" y="1013"/>
                    <a:pt x="576" y="1021"/>
                    <a:pt x="620" y="1021"/>
                  </a:cubicBezTo>
                  <a:cubicBezTo>
                    <a:pt x="658" y="1021"/>
                    <a:pt x="695" y="1015"/>
                    <a:pt x="734" y="1003"/>
                  </a:cubicBezTo>
                  <a:cubicBezTo>
                    <a:pt x="791" y="984"/>
                    <a:pt x="850" y="952"/>
                    <a:pt x="915" y="905"/>
                  </a:cubicBezTo>
                  <a:cubicBezTo>
                    <a:pt x="980" y="858"/>
                    <a:pt x="1050" y="797"/>
                    <a:pt x="1129" y="720"/>
                  </a:cubicBezTo>
                  <a:lnTo>
                    <a:pt x="1129" y="720"/>
                  </a:lnTo>
                  <a:lnTo>
                    <a:pt x="1834" y="42"/>
                  </a:lnTo>
                  <a:cubicBezTo>
                    <a:pt x="1843" y="34"/>
                    <a:pt x="1844" y="19"/>
                    <a:pt x="1835" y="10"/>
                  </a:cubicBezTo>
                  <a:cubicBezTo>
                    <a:pt x="1826" y="1"/>
                    <a:pt x="1811" y="0"/>
                    <a:pt x="1802" y="9"/>
                  </a:cubicBezTo>
                  <a:lnTo>
                    <a:pt x="1097" y="687"/>
                  </a:lnTo>
                  <a:lnTo>
                    <a:pt x="1097" y="687"/>
                  </a:lnTo>
                  <a:cubicBezTo>
                    <a:pt x="992" y="788"/>
                    <a:pt x="905" y="861"/>
                    <a:pt x="828" y="907"/>
                  </a:cubicBezTo>
                  <a:cubicBezTo>
                    <a:pt x="790" y="931"/>
                    <a:pt x="754" y="948"/>
                    <a:pt x="720" y="959"/>
                  </a:cubicBezTo>
                  <a:cubicBezTo>
                    <a:pt x="685" y="970"/>
                    <a:pt x="653" y="975"/>
                    <a:pt x="620" y="975"/>
                  </a:cubicBezTo>
                  <a:cubicBezTo>
                    <a:pt x="582" y="975"/>
                    <a:pt x="544" y="968"/>
                    <a:pt x="504" y="954"/>
                  </a:cubicBezTo>
                  <a:cubicBezTo>
                    <a:pt x="443" y="932"/>
                    <a:pt x="378" y="894"/>
                    <a:pt x="302" y="841"/>
                  </a:cubicBezTo>
                  <a:cubicBezTo>
                    <a:pt x="227" y="787"/>
                    <a:pt x="141" y="718"/>
                    <a:pt x="41" y="636"/>
                  </a:cubicBezTo>
                  <a:cubicBezTo>
                    <a:pt x="31" y="628"/>
                    <a:pt x="17" y="630"/>
                    <a:pt x="9" y="640"/>
                  </a:cubicBezTo>
                  <a:cubicBezTo>
                    <a:pt x="0" y="649"/>
                    <a:pt x="2" y="664"/>
                    <a:pt x="12" y="67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6" name="Freeform 4"/>
            <p:cNvSpPr>
              <a:spLocks noChangeArrowheads="1"/>
            </p:cNvSpPr>
            <p:nvPr/>
          </p:nvSpPr>
          <p:spPr bwMode="auto">
            <a:xfrm>
              <a:off x="1568713" y="826472"/>
              <a:ext cx="253050" cy="148037"/>
            </a:xfrm>
            <a:custGeom>
              <a:avLst/>
              <a:gdLst>
                <a:gd name="T0" fmla="*/ 8 w 1531"/>
                <a:gd name="T1" fmla="*/ 630 h 895"/>
                <a:gd name="T2" fmla="*/ 269 w 1531"/>
                <a:gd name="T3" fmla="*/ 824 h 895"/>
                <a:gd name="T4" fmla="*/ 374 w 1531"/>
                <a:gd name="T5" fmla="*/ 876 h 895"/>
                <a:gd name="T6" fmla="*/ 473 w 1531"/>
                <a:gd name="T7" fmla="*/ 894 h 895"/>
                <a:gd name="T8" fmla="*/ 573 w 1531"/>
                <a:gd name="T9" fmla="*/ 875 h 895"/>
                <a:gd name="T10" fmla="*/ 739 w 1531"/>
                <a:gd name="T11" fmla="*/ 775 h 895"/>
                <a:gd name="T12" fmla="*/ 953 w 1531"/>
                <a:gd name="T13" fmla="*/ 584 h 895"/>
                <a:gd name="T14" fmla="*/ 953 w 1531"/>
                <a:gd name="T15" fmla="*/ 584 h 895"/>
                <a:gd name="T16" fmla="*/ 1524 w 1531"/>
                <a:gd name="T17" fmla="*/ 27 h 895"/>
                <a:gd name="T18" fmla="*/ 1524 w 1531"/>
                <a:gd name="T19" fmla="*/ 6 h 895"/>
                <a:gd name="T20" fmla="*/ 1503 w 1531"/>
                <a:gd name="T21" fmla="*/ 6 h 895"/>
                <a:gd name="T22" fmla="*/ 932 w 1531"/>
                <a:gd name="T23" fmla="*/ 563 h 895"/>
                <a:gd name="T24" fmla="*/ 932 w 1531"/>
                <a:gd name="T25" fmla="*/ 563 h 895"/>
                <a:gd name="T26" fmla="*/ 663 w 1531"/>
                <a:gd name="T27" fmla="*/ 793 h 895"/>
                <a:gd name="T28" fmla="*/ 562 w 1531"/>
                <a:gd name="T29" fmla="*/ 847 h 895"/>
                <a:gd name="T30" fmla="*/ 473 w 1531"/>
                <a:gd name="T31" fmla="*/ 865 h 895"/>
                <a:gd name="T32" fmla="*/ 384 w 1531"/>
                <a:gd name="T33" fmla="*/ 848 h 895"/>
                <a:gd name="T34" fmla="*/ 229 w 1531"/>
                <a:gd name="T35" fmla="*/ 762 h 895"/>
                <a:gd name="T36" fmla="*/ 26 w 1531"/>
                <a:gd name="T37" fmla="*/ 607 h 895"/>
                <a:gd name="T38" fmla="*/ 5 w 1531"/>
                <a:gd name="T39" fmla="*/ 609 h 895"/>
                <a:gd name="T40" fmla="*/ 8 w 1531"/>
                <a:gd name="T41" fmla="*/ 63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1" h="895">
                  <a:moveTo>
                    <a:pt x="8" y="630"/>
                  </a:moveTo>
                  <a:cubicBezTo>
                    <a:pt x="113" y="714"/>
                    <a:pt x="196" y="779"/>
                    <a:pt x="269" y="824"/>
                  </a:cubicBezTo>
                  <a:cubicBezTo>
                    <a:pt x="306" y="847"/>
                    <a:pt x="340" y="864"/>
                    <a:pt x="374" y="876"/>
                  </a:cubicBezTo>
                  <a:cubicBezTo>
                    <a:pt x="407" y="888"/>
                    <a:pt x="440" y="894"/>
                    <a:pt x="473" y="894"/>
                  </a:cubicBezTo>
                  <a:cubicBezTo>
                    <a:pt x="506" y="894"/>
                    <a:pt x="539" y="888"/>
                    <a:pt x="573" y="875"/>
                  </a:cubicBezTo>
                  <a:cubicBezTo>
                    <a:pt x="624" y="856"/>
                    <a:pt x="678" y="823"/>
                    <a:pt x="739" y="775"/>
                  </a:cubicBezTo>
                  <a:cubicBezTo>
                    <a:pt x="801" y="727"/>
                    <a:pt x="870" y="663"/>
                    <a:pt x="953" y="584"/>
                  </a:cubicBezTo>
                  <a:lnTo>
                    <a:pt x="953" y="584"/>
                  </a:lnTo>
                  <a:lnTo>
                    <a:pt x="1524" y="27"/>
                  </a:lnTo>
                  <a:cubicBezTo>
                    <a:pt x="1529" y="21"/>
                    <a:pt x="1530" y="12"/>
                    <a:pt x="1524" y="6"/>
                  </a:cubicBezTo>
                  <a:cubicBezTo>
                    <a:pt x="1518" y="0"/>
                    <a:pt x="1509" y="0"/>
                    <a:pt x="1503" y="6"/>
                  </a:cubicBezTo>
                  <a:lnTo>
                    <a:pt x="932" y="563"/>
                  </a:lnTo>
                  <a:lnTo>
                    <a:pt x="932" y="563"/>
                  </a:lnTo>
                  <a:cubicBezTo>
                    <a:pt x="823" y="668"/>
                    <a:pt x="737" y="744"/>
                    <a:pt x="663" y="793"/>
                  </a:cubicBezTo>
                  <a:cubicBezTo>
                    <a:pt x="627" y="818"/>
                    <a:pt x="594" y="836"/>
                    <a:pt x="562" y="847"/>
                  </a:cubicBezTo>
                  <a:cubicBezTo>
                    <a:pt x="531" y="859"/>
                    <a:pt x="502" y="865"/>
                    <a:pt x="473" y="865"/>
                  </a:cubicBezTo>
                  <a:cubicBezTo>
                    <a:pt x="444" y="865"/>
                    <a:pt x="415" y="859"/>
                    <a:pt x="384" y="848"/>
                  </a:cubicBezTo>
                  <a:cubicBezTo>
                    <a:pt x="338" y="832"/>
                    <a:pt x="288" y="803"/>
                    <a:pt x="229" y="762"/>
                  </a:cubicBezTo>
                  <a:cubicBezTo>
                    <a:pt x="171" y="722"/>
                    <a:pt x="105" y="669"/>
                    <a:pt x="26" y="607"/>
                  </a:cubicBezTo>
                  <a:cubicBezTo>
                    <a:pt x="20" y="602"/>
                    <a:pt x="10" y="603"/>
                    <a:pt x="5" y="609"/>
                  </a:cubicBezTo>
                  <a:cubicBezTo>
                    <a:pt x="0" y="615"/>
                    <a:pt x="1" y="625"/>
                    <a:pt x="8" y="63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 name="Freeform 5"/>
            <p:cNvSpPr>
              <a:spLocks noChangeArrowheads="1"/>
            </p:cNvSpPr>
            <p:nvPr/>
          </p:nvSpPr>
          <p:spPr bwMode="auto">
            <a:xfrm>
              <a:off x="1596425" y="805324"/>
              <a:ext cx="201273" cy="127619"/>
            </a:xfrm>
            <a:custGeom>
              <a:avLst/>
              <a:gdLst>
                <a:gd name="T0" fmla="*/ 4 w 1217"/>
                <a:gd name="T1" fmla="*/ 588 h 773"/>
                <a:gd name="T2" fmla="*/ 193 w 1217"/>
                <a:gd name="T3" fmla="*/ 724 h 773"/>
                <a:gd name="T4" fmla="*/ 332 w 1217"/>
                <a:gd name="T5" fmla="*/ 772 h 773"/>
                <a:gd name="T6" fmla="*/ 415 w 1217"/>
                <a:gd name="T7" fmla="*/ 752 h 773"/>
                <a:gd name="T8" fmla="*/ 563 w 1217"/>
                <a:gd name="T9" fmla="*/ 648 h 773"/>
                <a:gd name="T10" fmla="*/ 776 w 1217"/>
                <a:gd name="T11" fmla="*/ 448 h 773"/>
                <a:gd name="T12" fmla="*/ 776 w 1217"/>
                <a:gd name="T13" fmla="*/ 448 h 773"/>
                <a:gd name="T14" fmla="*/ 1213 w 1217"/>
                <a:gd name="T15" fmla="*/ 12 h 773"/>
                <a:gd name="T16" fmla="*/ 1213 w 1217"/>
                <a:gd name="T17" fmla="*/ 2 h 773"/>
                <a:gd name="T18" fmla="*/ 1204 w 1217"/>
                <a:gd name="T19" fmla="*/ 2 h 773"/>
                <a:gd name="T20" fmla="*/ 767 w 1217"/>
                <a:gd name="T21" fmla="*/ 439 h 773"/>
                <a:gd name="T22" fmla="*/ 500 w 1217"/>
                <a:gd name="T23" fmla="*/ 682 h 773"/>
                <a:gd name="T24" fmla="*/ 410 w 1217"/>
                <a:gd name="T25" fmla="*/ 740 h 773"/>
                <a:gd name="T26" fmla="*/ 332 w 1217"/>
                <a:gd name="T27" fmla="*/ 759 h 773"/>
                <a:gd name="T28" fmla="*/ 199 w 1217"/>
                <a:gd name="T29" fmla="*/ 712 h 773"/>
                <a:gd name="T30" fmla="*/ 12 w 1217"/>
                <a:gd name="T31" fmla="*/ 577 h 773"/>
                <a:gd name="T32" fmla="*/ 2 w 1217"/>
                <a:gd name="T33" fmla="*/ 578 h 773"/>
                <a:gd name="T34" fmla="*/ 4 w 1217"/>
                <a:gd name="T35" fmla="*/ 588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4" y="588"/>
                  </a:moveTo>
                  <a:cubicBezTo>
                    <a:pt x="81" y="647"/>
                    <a:pt x="141" y="692"/>
                    <a:pt x="193" y="724"/>
                  </a:cubicBezTo>
                  <a:cubicBezTo>
                    <a:pt x="244" y="755"/>
                    <a:pt x="288" y="772"/>
                    <a:pt x="332" y="772"/>
                  </a:cubicBezTo>
                  <a:cubicBezTo>
                    <a:pt x="359" y="772"/>
                    <a:pt x="386" y="765"/>
                    <a:pt x="415" y="752"/>
                  </a:cubicBezTo>
                  <a:cubicBezTo>
                    <a:pt x="458" y="733"/>
                    <a:pt x="505" y="698"/>
                    <a:pt x="563" y="648"/>
                  </a:cubicBezTo>
                  <a:cubicBezTo>
                    <a:pt x="620" y="597"/>
                    <a:pt x="689" y="531"/>
                    <a:pt x="776" y="448"/>
                  </a:cubicBezTo>
                  <a:lnTo>
                    <a:pt x="776" y="448"/>
                  </a:lnTo>
                  <a:lnTo>
                    <a:pt x="1213" y="12"/>
                  </a:lnTo>
                  <a:cubicBezTo>
                    <a:pt x="1216" y="9"/>
                    <a:pt x="1216" y="5"/>
                    <a:pt x="1213" y="2"/>
                  </a:cubicBezTo>
                  <a:cubicBezTo>
                    <a:pt x="1210" y="0"/>
                    <a:pt x="1206" y="0"/>
                    <a:pt x="1204" y="2"/>
                  </a:cubicBezTo>
                  <a:lnTo>
                    <a:pt x="767" y="439"/>
                  </a:lnTo>
                  <a:cubicBezTo>
                    <a:pt x="651" y="549"/>
                    <a:pt x="568" y="630"/>
                    <a:pt x="500" y="682"/>
                  </a:cubicBezTo>
                  <a:cubicBezTo>
                    <a:pt x="466" y="709"/>
                    <a:pt x="437" y="728"/>
                    <a:pt x="410" y="740"/>
                  </a:cubicBezTo>
                  <a:cubicBezTo>
                    <a:pt x="382" y="753"/>
                    <a:pt x="357" y="759"/>
                    <a:pt x="332" y="759"/>
                  </a:cubicBezTo>
                  <a:cubicBezTo>
                    <a:pt x="291" y="759"/>
                    <a:pt x="250" y="743"/>
                    <a:pt x="199" y="712"/>
                  </a:cubicBezTo>
                  <a:cubicBezTo>
                    <a:pt x="149" y="682"/>
                    <a:pt x="89" y="636"/>
                    <a:pt x="12" y="577"/>
                  </a:cubicBezTo>
                  <a:cubicBezTo>
                    <a:pt x="9" y="575"/>
                    <a:pt x="4" y="575"/>
                    <a:pt x="2" y="578"/>
                  </a:cubicBezTo>
                  <a:cubicBezTo>
                    <a:pt x="0" y="581"/>
                    <a:pt x="1" y="585"/>
                    <a:pt x="4" y="58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 name="Freeform 6"/>
            <p:cNvSpPr>
              <a:spLocks noChangeArrowheads="1"/>
            </p:cNvSpPr>
            <p:nvPr/>
          </p:nvSpPr>
          <p:spPr bwMode="auto">
            <a:xfrm>
              <a:off x="1368170" y="664579"/>
              <a:ext cx="439737" cy="330350"/>
            </a:xfrm>
            <a:custGeom>
              <a:avLst/>
              <a:gdLst>
                <a:gd name="T0" fmla="*/ 2631 w 2657"/>
                <a:gd name="T1" fmla="*/ 532 h 1998"/>
                <a:gd name="T2" fmla="*/ 2130 w 2657"/>
                <a:gd name="T3" fmla="*/ 145 h 1998"/>
                <a:gd name="T4" fmla="*/ 1920 w 2657"/>
                <a:gd name="T5" fmla="*/ 38 h 1998"/>
                <a:gd name="T6" fmla="*/ 1715 w 2657"/>
                <a:gd name="T7" fmla="*/ 0 h 1998"/>
                <a:gd name="T8" fmla="*/ 1578 w 2657"/>
                <a:gd name="T9" fmla="*/ 19 h 1998"/>
                <a:gd name="T10" fmla="*/ 1370 w 2657"/>
                <a:gd name="T11" fmla="*/ 116 h 1998"/>
                <a:gd name="T12" fmla="*/ 1150 w 2657"/>
                <a:gd name="T13" fmla="*/ 295 h 1998"/>
                <a:gd name="T14" fmla="*/ 1150 w 2657"/>
                <a:gd name="T15" fmla="*/ 295 h 1998"/>
                <a:gd name="T16" fmla="*/ 16 w 2657"/>
                <a:gd name="T17" fmla="*/ 1368 h 1998"/>
                <a:gd name="T18" fmla="*/ 0 w 2657"/>
                <a:gd name="T19" fmla="*/ 1406 h 1998"/>
                <a:gd name="T20" fmla="*/ 16 w 2657"/>
                <a:gd name="T21" fmla="*/ 1444 h 1998"/>
                <a:gd name="T22" fmla="*/ 566 w 2657"/>
                <a:gd name="T23" fmla="*/ 1977 h 1998"/>
                <a:gd name="T24" fmla="*/ 640 w 2657"/>
                <a:gd name="T25" fmla="*/ 1976 h 1998"/>
                <a:gd name="T26" fmla="*/ 639 w 2657"/>
                <a:gd name="T27" fmla="*/ 1901 h 1998"/>
                <a:gd name="T28" fmla="*/ 129 w 2657"/>
                <a:gd name="T29" fmla="*/ 1406 h 1998"/>
                <a:gd name="T30" fmla="*/ 1223 w 2657"/>
                <a:gd name="T31" fmla="*/ 371 h 1998"/>
                <a:gd name="T32" fmla="*/ 1223 w 2657"/>
                <a:gd name="T33" fmla="*/ 371 h 1998"/>
                <a:gd name="T34" fmla="*/ 1489 w 2657"/>
                <a:gd name="T35" fmla="*/ 167 h 1998"/>
                <a:gd name="T36" fmla="*/ 1605 w 2657"/>
                <a:gd name="T37" fmla="*/ 121 h 1998"/>
                <a:gd name="T38" fmla="*/ 1715 w 2657"/>
                <a:gd name="T39" fmla="*/ 106 h 1998"/>
                <a:gd name="T40" fmla="*/ 1884 w 2657"/>
                <a:gd name="T41" fmla="*/ 138 h 1998"/>
                <a:gd name="T42" fmla="*/ 2181 w 2657"/>
                <a:gd name="T43" fmla="*/ 306 h 1998"/>
                <a:gd name="T44" fmla="*/ 2562 w 2657"/>
                <a:gd name="T45" fmla="*/ 612 h 1998"/>
                <a:gd name="T46" fmla="*/ 2637 w 2657"/>
                <a:gd name="T47" fmla="*/ 606 h 1998"/>
                <a:gd name="T48" fmla="*/ 2631 w 2657"/>
                <a:gd name="T49" fmla="*/ 532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7" h="1998">
                  <a:moveTo>
                    <a:pt x="2631" y="532"/>
                  </a:moveTo>
                  <a:cubicBezTo>
                    <a:pt x="2437" y="367"/>
                    <a:pt x="2276" y="237"/>
                    <a:pt x="2130" y="145"/>
                  </a:cubicBezTo>
                  <a:cubicBezTo>
                    <a:pt x="2058" y="99"/>
                    <a:pt x="1988" y="63"/>
                    <a:pt x="1920" y="38"/>
                  </a:cubicBezTo>
                  <a:cubicBezTo>
                    <a:pt x="1851" y="14"/>
                    <a:pt x="1783" y="0"/>
                    <a:pt x="1715" y="0"/>
                  </a:cubicBezTo>
                  <a:cubicBezTo>
                    <a:pt x="1669" y="0"/>
                    <a:pt x="1623" y="6"/>
                    <a:pt x="1578" y="19"/>
                  </a:cubicBezTo>
                  <a:cubicBezTo>
                    <a:pt x="1509" y="37"/>
                    <a:pt x="1440" y="70"/>
                    <a:pt x="1370" y="116"/>
                  </a:cubicBezTo>
                  <a:cubicBezTo>
                    <a:pt x="1299" y="162"/>
                    <a:pt x="1227" y="221"/>
                    <a:pt x="1150" y="295"/>
                  </a:cubicBezTo>
                  <a:lnTo>
                    <a:pt x="1150" y="295"/>
                  </a:lnTo>
                  <a:lnTo>
                    <a:pt x="16" y="1368"/>
                  </a:lnTo>
                  <a:cubicBezTo>
                    <a:pt x="6" y="1378"/>
                    <a:pt x="0" y="1391"/>
                    <a:pt x="0" y="1406"/>
                  </a:cubicBezTo>
                  <a:cubicBezTo>
                    <a:pt x="0" y="1420"/>
                    <a:pt x="6" y="1434"/>
                    <a:pt x="16" y="1444"/>
                  </a:cubicBezTo>
                  <a:lnTo>
                    <a:pt x="566" y="1977"/>
                  </a:lnTo>
                  <a:cubicBezTo>
                    <a:pt x="587" y="1997"/>
                    <a:pt x="619" y="1997"/>
                    <a:pt x="640" y="1976"/>
                  </a:cubicBezTo>
                  <a:cubicBezTo>
                    <a:pt x="660" y="1955"/>
                    <a:pt x="660" y="1921"/>
                    <a:pt x="639" y="1901"/>
                  </a:cubicBezTo>
                  <a:lnTo>
                    <a:pt x="129" y="1406"/>
                  </a:lnTo>
                  <a:lnTo>
                    <a:pt x="1223" y="371"/>
                  </a:lnTo>
                  <a:lnTo>
                    <a:pt x="1223" y="371"/>
                  </a:lnTo>
                  <a:cubicBezTo>
                    <a:pt x="1321" y="277"/>
                    <a:pt x="1409" y="210"/>
                    <a:pt x="1489" y="167"/>
                  </a:cubicBezTo>
                  <a:cubicBezTo>
                    <a:pt x="1529" y="146"/>
                    <a:pt x="1568" y="131"/>
                    <a:pt x="1605" y="121"/>
                  </a:cubicBezTo>
                  <a:cubicBezTo>
                    <a:pt x="1642" y="111"/>
                    <a:pt x="1679" y="106"/>
                    <a:pt x="1715" y="106"/>
                  </a:cubicBezTo>
                  <a:cubicBezTo>
                    <a:pt x="1770" y="106"/>
                    <a:pt x="1825" y="116"/>
                    <a:pt x="1884" y="138"/>
                  </a:cubicBezTo>
                  <a:cubicBezTo>
                    <a:pt x="1972" y="170"/>
                    <a:pt x="2070" y="226"/>
                    <a:pt x="2181" y="306"/>
                  </a:cubicBezTo>
                  <a:cubicBezTo>
                    <a:pt x="2293" y="387"/>
                    <a:pt x="2418" y="490"/>
                    <a:pt x="2562" y="612"/>
                  </a:cubicBezTo>
                  <a:cubicBezTo>
                    <a:pt x="2585" y="631"/>
                    <a:pt x="2618" y="628"/>
                    <a:pt x="2637" y="606"/>
                  </a:cubicBezTo>
                  <a:cubicBezTo>
                    <a:pt x="2656" y="584"/>
                    <a:pt x="2653" y="551"/>
                    <a:pt x="2631" y="532"/>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 name="Freeform 7"/>
            <p:cNvSpPr>
              <a:spLocks noChangeArrowheads="1"/>
            </p:cNvSpPr>
            <p:nvPr/>
          </p:nvSpPr>
          <p:spPr bwMode="auto">
            <a:xfrm>
              <a:off x="1419946" y="709792"/>
              <a:ext cx="356603" cy="190334"/>
            </a:xfrm>
            <a:custGeom>
              <a:avLst/>
              <a:gdLst>
                <a:gd name="T0" fmla="*/ 2142 w 2158"/>
                <a:gd name="T1" fmla="*/ 438 h 1152"/>
                <a:gd name="T2" fmla="*/ 1725 w 2158"/>
                <a:gd name="T3" fmla="*/ 118 h 1152"/>
                <a:gd name="T4" fmla="*/ 1552 w 2158"/>
                <a:gd name="T5" fmla="*/ 31 h 1152"/>
                <a:gd name="T6" fmla="*/ 1386 w 2158"/>
                <a:gd name="T7" fmla="*/ 0 h 1152"/>
                <a:gd name="T8" fmla="*/ 1261 w 2158"/>
                <a:gd name="T9" fmla="*/ 19 h 1152"/>
                <a:gd name="T10" fmla="*/ 1068 w 2158"/>
                <a:gd name="T11" fmla="*/ 115 h 1152"/>
                <a:gd name="T12" fmla="*/ 852 w 2158"/>
                <a:gd name="T13" fmla="*/ 295 h 1152"/>
                <a:gd name="T14" fmla="*/ 852 w 2158"/>
                <a:gd name="T15" fmla="*/ 295 h 1152"/>
                <a:gd name="T16" fmla="*/ 13 w 2158"/>
                <a:gd name="T17" fmla="*/ 1094 h 1152"/>
                <a:gd name="T18" fmla="*/ 12 w 2158"/>
                <a:gd name="T19" fmla="*/ 1138 h 1152"/>
                <a:gd name="T20" fmla="*/ 56 w 2158"/>
                <a:gd name="T21" fmla="*/ 1139 h 1152"/>
                <a:gd name="T22" fmla="*/ 895 w 2158"/>
                <a:gd name="T23" fmla="*/ 340 h 1152"/>
                <a:gd name="T24" fmla="*/ 895 w 2158"/>
                <a:gd name="T25" fmla="*/ 340 h 1152"/>
                <a:gd name="T26" fmla="*/ 1164 w 2158"/>
                <a:gd name="T27" fmla="*/ 128 h 1152"/>
                <a:gd name="T28" fmla="*/ 1279 w 2158"/>
                <a:gd name="T29" fmla="*/ 79 h 1152"/>
                <a:gd name="T30" fmla="*/ 1386 w 2158"/>
                <a:gd name="T31" fmla="*/ 63 h 1152"/>
                <a:gd name="T32" fmla="*/ 1531 w 2158"/>
                <a:gd name="T33" fmla="*/ 90 h 1152"/>
                <a:gd name="T34" fmla="*/ 1781 w 2158"/>
                <a:gd name="T35" fmla="*/ 231 h 1152"/>
                <a:gd name="T36" fmla="*/ 2102 w 2158"/>
                <a:gd name="T37" fmla="*/ 486 h 1152"/>
                <a:gd name="T38" fmla="*/ 2146 w 2158"/>
                <a:gd name="T39" fmla="*/ 482 h 1152"/>
                <a:gd name="T40" fmla="*/ 2142 w 2158"/>
                <a:gd name="T41" fmla="*/ 43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8" h="1152">
                  <a:moveTo>
                    <a:pt x="2142" y="438"/>
                  </a:moveTo>
                  <a:cubicBezTo>
                    <a:pt x="1978" y="301"/>
                    <a:pt x="1845" y="193"/>
                    <a:pt x="1725" y="118"/>
                  </a:cubicBezTo>
                  <a:cubicBezTo>
                    <a:pt x="1664" y="80"/>
                    <a:pt x="1608" y="51"/>
                    <a:pt x="1552" y="31"/>
                  </a:cubicBezTo>
                  <a:cubicBezTo>
                    <a:pt x="1496" y="11"/>
                    <a:pt x="1441" y="0"/>
                    <a:pt x="1386" y="0"/>
                  </a:cubicBezTo>
                  <a:cubicBezTo>
                    <a:pt x="1344" y="0"/>
                    <a:pt x="1303" y="6"/>
                    <a:pt x="1261" y="19"/>
                  </a:cubicBezTo>
                  <a:cubicBezTo>
                    <a:pt x="1198" y="37"/>
                    <a:pt x="1135" y="69"/>
                    <a:pt x="1068" y="115"/>
                  </a:cubicBezTo>
                  <a:cubicBezTo>
                    <a:pt x="1000" y="161"/>
                    <a:pt x="930" y="220"/>
                    <a:pt x="852" y="295"/>
                  </a:cubicBezTo>
                  <a:lnTo>
                    <a:pt x="852" y="295"/>
                  </a:lnTo>
                  <a:lnTo>
                    <a:pt x="13" y="1094"/>
                  </a:lnTo>
                  <a:cubicBezTo>
                    <a:pt x="1" y="1106"/>
                    <a:pt x="0" y="1126"/>
                    <a:pt x="12" y="1138"/>
                  </a:cubicBezTo>
                  <a:cubicBezTo>
                    <a:pt x="24" y="1151"/>
                    <a:pt x="44" y="1151"/>
                    <a:pt x="56" y="1139"/>
                  </a:cubicBezTo>
                  <a:lnTo>
                    <a:pt x="895" y="340"/>
                  </a:lnTo>
                  <a:lnTo>
                    <a:pt x="895" y="340"/>
                  </a:lnTo>
                  <a:cubicBezTo>
                    <a:pt x="997" y="243"/>
                    <a:pt x="1085" y="173"/>
                    <a:pt x="1164" y="128"/>
                  </a:cubicBezTo>
                  <a:cubicBezTo>
                    <a:pt x="1204" y="106"/>
                    <a:pt x="1242" y="89"/>
                    <a:pt x="1279" y="79"/>
                  </a:cubicBezTo>
                  <a:cubicBezTo>
                    <a:pt x="1315" y="68"/>
                    <a:pt x="1351" y="63"/>
                    <a:pt x="1386" y="63"/>
                  </a:cubicBezTo>
                  <a:cubicBezTo>
                    <a:pt x="1433" y="63"/>
                    <a:pt x="1480" y="72"/>
                    <a:pt x="1531" y="90"/>
                  </a:cubicBezTo>
                  <a:cubicBezTo>
                    <a:pt x="1606" y="117"/>
                    <a:pt x="1688" y="164"/>
                    <a:pt x="1781" y="231"/>
                  </a:cubicBezTo>
                  <a:cubicBezTo>
                    <a:pt x="1874" y="298"/>
                    <a:pt x="1979" y="384"/>
                    <a:pt x="2102" y="486"/>
                  </a:cubicBezTo>
                  <a:cubicBezTo>
                    <a:pt x="2115" y="497"/>
                    <a:pt x="2135" y="495"/>
                    <a:pt x="2146" y="482"/>
                  </a:cubicBezTo>
                  <a:cubicBezTo>
                    <a:pt x="2157" y="469"/>
                    <a:pt x="2155" y="449"/>
                    <a:pt x="2142" y="438"/>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 name="Freeform 8"/>
            <p:cNvSpPr>
              <a:spLocks noChangeArrowheads="1"/>
            </p:cNvSpPr>
            <p:nvPr/>
          </p:nvSpPr>
          <p:spPr bwMode="auto">
            <a:xfrm>
              <a:off x="1444012" y="752818"/>
              <a:ext cx="304826" cy="169186"/>
            </a:xfrm>
            <a:custGeom>
              <a:avLst/>
              <a:gdLst>
                <a:gd name="T0" fmla="*/ 1832 w 1844"/>
                <a:gd name="T1" fmla="*/ 349 h 1021"/>
                <a:gd name="T2" fmla="*/ 1494 w 1844"/>
                <a:gd name="T3" fmla="*/ 93 h 1021"/>
                <a:gd name="T4" fmla="*/ 1356 w 1844"/>
                <a:gd name="T5" fmla="*/ 24 h 1021"/>
                <a:gd name="T6" fmla="*/ 1224 w 1844"/>
                <a:gd name="T7" fmla="*/ 0 h 1021"/>
                <a:gd name="T8" fmla="*/ 1110 w 1844"/>
                <a:gd name="T9" fmla="*/ 18 h 1021"/>
                <a:gd name="T10" fmla="*/ 929 w 1844"/>
                <a:gd name="T11" fmla="*/ 116 h 1021"/>
                <a:gd name="T12" fmla="*/ 715 w 1844"/>
                <a:gd name="T13" fmla="*/ 301 h 1021"/>
                <a:gd name="T14" fmla="*/ 714 w 1844"/>
                <a:gd name="T15" fmla="*/ 301 h 1021"/>
                <a:gd name="T16" fmla="*/ 10 w 1844"/>
                <a:gd name="T17" fmla="*/ 978 h 1021"/>
                <a:gd name="T18" fmla="*/ 9 w 1844"/>
                <a:gd name="T19" fmla="*/ 1011 h 1021"/>
                <a:gd name="T20" fmla="*/ 42 w 1844"/>
                <a:gd name="T21" fmla="*/ 1012 h 1021"/>
                <a:gd name="T22" fmla="*/ 746 w 1844"/>
                <a:gd name="T23" fmla="*/ 334 h 1021"/>
                <a:gd name="T24" fmla="*/ 746 w 1844"/>
                <a:gd name="T25" fmla="*/ 334 h 1021"/>
                <a:gd name="T26" fmla="*/ 1016 w 1844"/>
                <a:gd name="T27" fmla="*/ 114 h 1021"/>
                <a:gd name="T28" fmla="*/ 1124 w 1844"/>
                <a:gd name="T29" fmla="*/ 62 h 1021"/>
                <a:gd name="T30" fmla="*/ 1224 w 1844"/>
                <a:gd name="T31" fmla="*/ 46 h 1021"/>
                <a:gd name="T32" fmla="*/ 1340 w 1844"/>
                <a:gd name="T33" fmla="*/ 67 h 1021"/>
                <a:gd name="T34" fmla="*/ 1542 w 1844"/>
                <a:gd name="T35" fmla="*/ 180 h 1021"/>
                <a:gd name="T36" fmla="*/ 1803 w 1844"/>
                <a:gd name="T37" fmla="*/ 385 h 1021"/>
                <a:gd name="T38" fmla="*/ 1835 w 1844"/>
                <a:gd name="T39" fmla="*/ 381 h 1021"/>
                <a:gd name="T40" fmla="*/ 1832 w 1844"/>
                <a:gd name="T41" fmla="*/ 349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4" h="1021">
                  <a:moveTo>
                    <a:pt x="1832" y="349"/>
                  </a:moveTo>
                  <a:cubicBezTo>
                    <a:pt x="1698" y="239"/>
                    <a:pt x="1590" y="153"/>
                    <a:pt x="1494" y="93"/>
                  </a:cubicBezTo>
                  <a:cubicBezTo>
                    <a:pt x="1446" y="63"/>
                    <a:pt x="1400" y="40"/>
                    <a:pt x="1356" y="24"/>
                  </a:cubicBezTo>
                  <a:cubicBezTo>
                    <a:pt x="1311" y="8"/>
                    <a:pt x="1268" y="0"/>
                    <a:pt x="1224" y="0"/>
                  </a:cubicBezTo>
                  <a:cubicBezTo>
                    <a:pt x="1186" y="0"/>
                    <a:pt x="1148" y="6"/>
                    <a:pt x="1110" y="18"/>
                  </a:cubicBezTo>
                  <a:cubicBezTo>
                    <a:pt x="1052" y="37"/>
                    <a:pt x="993" y="69"/>
                    <a:pt x="929" y="116"/>
                  </a:cubicBezTo>
                  <a:cubicBezTo>
                    <a:pt x="864" y="163"/>
                    <a:pt x="794" y="224"/>
                    <a:pt x="715" y="301"/>
                  </a:cubicBezTo>
                  <a:lnTo>
                    <a:pt x="714" y="301"/>
                  </a:lnTo>
                  <a:lnTo>
                    <a:pt x="10" y="978"/>
                  </a:lnTo>
                  <a:cubicBezTo>
                    <a:pt x="1" y="987"/>
                    <a:pt x="0" y="1002"/>
                    <a:pt x="9" y="1011"/>
                  </a:cubicBezTo>
                  <a:cubicBezTo>
                    <a:pt x="18" y="1020"/>
                    <a:pt x="33" y="1020"/>
                    <a:pt x="42" y="1012"/>
                  </a:cubicBezTo>
                  <a:lnTo>
                    <a:pt x="746" y="334"/>
                  </a:lnTo>
                  <a:lnTo>
                    <a:pt x="746" y="334"/>
                  </a:lnTo>
                  <a:cubicBezTo>
                    <a:pt x="851" y="233"/>
                    <a:pt x="939" y="160"/>
                    <a:pt x="1016" y="114"/>
                  </a:cubicBezTo>
                  <a:cubicBezTo>
                    <a:pt x="1054" y="90"/>
                    <a:pt x="1090" y="73"/>
                    <a:pt x="1124" y="62"/>
                  </a:cubicBezTo>
                  <a:cubicBezTo>
                    <a:pt x="1159" y="51"/>
                    <a:pt x="1191" y="46"/>
                    <a:pt x="1224" y="46"/>
                  </a:cubicBezTo>
                  <a:cubicBezTo>
                    <a:pt x="1262" y="46"/>
                    <a:pt x="1300" y="53"/>
                    <a:pt x="1340" y="67"/>
                  </a:cubicBezTo>
                  <a:cubicBezTo>
                    <a:pt x="1401" y="89"/>
                    <a:pt x="1466" y="127"/>
                    <a:pt x="1542" y="180"/>
                  </a:cubicBezTo>
                  <a:cubicBezTo>
                    <a:pt x="1617" y="234"/>
                    <a:pt x="1702" y="303"/>
                    <a:pt x="1803" y="385"/>
                  </a:cubicBezTo>
                  <a:cubicBezTo>
                    <a:pt x="1813" y="393"/>
                    <a:pt x="1827" y="391"/>
                    <a:pt x="1835" y="381"/>
                  </a:cubicBezTo>
                  <a:cubicBezTo>
                    <a:pt x="1843" y="372"/>
                    <a:pt x="1842" y="357"/>
                    <a:pt x="1832" y="349"/>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1" name="Freeform 9"/>
            <p:cNvSpPr>
              <a:spLocks noChangeArrowheads="1"/>
            </p:cNvSpPr>
            <p:nvPr/>
          </p:nvSpPr>
          <p:spPr bwMode="auto">
            <a:xfrm>
              <a:off x="1467348" y="795114"/>
              <a:ext cx="253049" cy="148038"/>
            </a:xfrm>
            <a:custGeom>
              <a:avLst/>
              <a:gdLst>
                <a:gd name="T0" fmla="*/ 1522 w 1530"/>
                <a:gd name="T1" fmla="*/ 264 h 895"/>
                <a:gd name="T2" fmla="*/ 1260 w 1530"/>
                <a:gd name="T3" fmla="*/ 70 h 895"/>
                <a:gd name="T4" fmla="*/ 1156 w 1530"/>
                <a:gd name="T5" fmla="*/ 18 h 895"/>
                <a:gd name="T6" fmla="*/ 1057 w 1530"/>
                <a:gd name="T7" fmla="*/ 0 h 895"/>
                <a:gd name="T8" fmla="*/ 957 w 1530"/>
                <a:gd name="T9" fmla="*/ 19 h 895"/>
                <a:gd name="T10" fmla="*/ 791 w 1530"/>
                <a:gd name="T11" fmla="*/ 119 h 895"/>
                <a:gd name="T12" fmla="*/ 577 w 1530"/>
                <a:gd name="T13" fmla="*/ 310 h 895"/>
                <a:gd name="T14" fmla="*/ 577 w 1530"/>
                <a:gd name="T15" fmla="*/ 310 h 895"/>
                <a:gd name="T16" fmla="*/ 6 w 1530"/>
                <a:gd name="T17" fmla="*/ 867 h 895"/>
                <a:gd name="T18" fmla="*/ 6 w 1530"/>
                <a:gd name="T19" fmla="*/ 888 h 895"/>
                <a:gd name="T20" fmla="*/ 27 w 1530"/>
                <a:gd name="T21" fmla="*/ 888 h 895"/>
                <a:gd name="T22" fmla="*/ 598 w 1530"/>
                <a:gd name="T23" fmla="*/ 331 h 895"/>
                <a:gd name="T24" fmla="*/ 598 w 1530"/>
                <a:gd name="T25" fmla="*/ 331 h 895"/>
                <a:gd name="T26" fmla="*/ 866 w 1530"/>
                <a:gd name="T27" fmla="*/ 101 h 895"/>
                <a:gd name="T28" fmla="*/ 968 w 1530"/>
                <a:gd name="T29" fmla="*/ 47 h 895"/>
                <a:gd name="T30" fmla="*/ 1057 w 1530"/>
                <a:gd name="T31" fmla="*/ 29 h 895"/>
                <a:gd name="T32" fmla="*/ 1146 w 1530"/>
                <a:gd name="T33" fmla="*/ 46 h 895"/>
                <a:gd name="T34" fmla="*/ 1300 w 1530"/>
                <a:gd name="T35" fmla="*/ 132 h 895"/>
                <a:gd name="T36" fmla="*/ 1504 w 1530"/>
                <a:gd name="T37" fmla="*/ 287 h 895"/>
                <a:gd name="T38" fmla="*/ 1524 w 1530"/>
                <a:gd name="T39" fmla="*/ 285 h 895"/>
                <a:gd name="T40" fmla="*/ 1522 w 1530"/>
                <a:gd name="T41" fmla="*/ 264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0" h="895">
                  <a:moveTo>
                    <a:pt x="1522" y="264"/>
                  </a:moveTo>
                  <a:cubicBezTo>
                    <a:pt x="1417" y="180"/>
                    <a:pt x="1334" y="115"/>
                    <a:pt x="1260" y="70"/>
                  </a:cubicBezTo>
                  <a:cubicBezTo>
                    <a:pt x="1224" y="47"/>
                    <a:pt x="1189" y="30"/>
                    <a:pt x="1156" y="18"/>
                  </a:cubicBezTo>
                  <a:cubicBezTo>
                    <a:pt x="1123" y="6"/>
                    <a:pt x="1090" y="0"/>
                    <a:pt x="1057" y="0"/>
                  </a:cubicBezTo>
                  <a:cubicBezTo>
                    <a:pt x="1024" y="0"/>
                    <a:pt x="991" y="6"/>
                    <a:pt x="957" y="19"/>
                  </a:cubicBezTo>
                  <a:cubicBezTo>
                    <a:pt x="906" y="38"/>
                    <a:pt x="852" y="71"/>
                    <a:pt x="791" y="119"/>
                  </a:cubicBezTo>
                  <a:cubicBezTo>
                    <a:pt x="729" y="167"/>
                    <a:pt x="660" y="231"/>
                    <a:pt x="577" y="310"/>
                  </a:cubicBezTo>
                  <a:lnTo>
                    <a:pt x="577" y="310"/>
                  </a:lnTo>
                  <a:lnTo>
                    <a:pt x="6" y="867"/>
                  </a:lnTo>
                  <a:cubicBezTo>
                    <a:pt x="0" y="873"/>
                    <a:pt x="0" y="882"/>
                    <a:pt x="6" y="888"/>
                  </a:cubicBezTo>
                  <a:cubicBezTo>
                    <a:pt x="12" y="894"/>
                    <a:pt x="21" y="894"/>
                    <a:pt x="27" y="888"/>
                  </a:cubicBezTo>
                  <a:lnTo>
                    <a:pt x="598" y="331"/>
                  </a:lnTo>
                  <a:lnTo>
                    <a:pt x="598" y="331"/>
                  </a:lnTo>
                  <a:cubicBezTo>
                    <a:pt x="707" y="226"/>
                    <a:pt x="793" y="150"/>
                    <a:pt x="866" y="101"/>
                  </a:cubicBezTo>
                  <a:cubicBezTo>
                    <a:pt x="903" y="76"/>
                    <a:pt x="936" y="58"/>
                    <a:pt x="968" y="47"/>
                  </a:cubicBezTo>
                  <a:cubicBezTo>
                    <a:pt x="999" y="35"/>
                    <a:pt x="1028" y="29"/>
                    <a:pt x="1057" y="29"/>
                  </a:cubicBezTo>
                  <a:cubicBezTo>
                    <a:pt x="1086" y="29"/>
                    <a:pt x="1115" y="35"/>
                    <a:pt x="1146" y="46"/>
                  </a:cubicBezTo>
                  <a:cubicBezTo>
                    <a:pt x="1192" y="62"/>
                    <a:pt x="1242" y="91"/>
                    <a:pt x="1300" y="132"/>
                  </a:cubicBezTo>
                  <a:cubicBezTo>
                    <a:pt x="1359" y="172"/>
                    <a:pt x="1425" y="225"/>
                    <a:pt x="1504" y="287"/>
                  </a:cubicBezTo>
                  <a:cubicBezTo>
                    <a:pt x="1510" y="292"/>
                    <a:pt x="1518" y="291"/>
                    <a:pt x="1524" y="285"/>
                  </a:cubicBezTo>
                  <a:cubicBezTo>
                    <a:pt x="1529" y="279"/>
                    <a:pt x="1528" y="269"/>
                    <a:pt x="1522" y="26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2" name="Freeform 10"/>
            <p:cNvSpPr>
              <a:spLocks noChangeArrowheads="1"/>
            </p:cNvSpPr>
            <p:nvPr/>
          </p:nvSpPr>
          <p:spPr bwMode="auto">
            <a:xfrm>
              <a:off x="1491413" y="835952"/>
              <a:ext cx="201273" cy="127619"/>
            </a:xfrm>
            <a:custGeom>
              <a:avLst/>
              <a:gdLst>
                <a:gd name="T0" fmla="*/ 1212 w 1217"/>
                <a:gd name="T1" fmla="*/ 184 h 773"/>
                <a:gd name="T2" fmla="*/ 1023 w 1217"/>
                <a:gd name="T3" fmla="*/ 48 h 773"/>
                <a:gd name="T4" fmla="*/ 884 w 1217"/>
                <a:gd name="T5" fmla="*/ 0 h 773"/>
                <a:gd name="T6" fmla="*/ 801 w 1217"/>
                <a:gd name="T7" fmla="*/ 20 h 773"/>
                <a:gd name="T8" fmla="*/ 653 w 1217"/>
                <a:gd name="T9" fmla="*/ 124 h 773"/>
                <a:gd name="T10" fmla="*/ 440 w 1217"/>
                <a:gd name="T11" fmla="*/ 324 h 773"/>
                <a:gd name="T12" fmla="*/ 440 w 1217"/>
                <a:gd name="T13" fmla="*/ 324 h 773"/>
                <a:gd name="T14" fmla="*/ 3 w 1217"/>
                <a:gd name="T15" fmla="*/ 760 h 773"/>
                <a:gd name="T16" fmla="*/ 3 w 1217"/>
                <a:gd name="T17" fmla="*/ 770 h 773"/>
                <a:gd name="T18" fmla="*/ 12 w 1217"/>
                <a:gd name="T19" fmla="*/ 770 h 773"/>
                <a:gd name="T20" fmla="*/ 449 w 1217"/>
                <a:gd name="T21" fmla="*/ 333 h 773"/>
                <a:gd name="T22" fmla="*/ 716 w 1217"/>
                <a:gd name="T23" fmla="*/ 90 h 773"/>
                <a:gd name="T24" fmla="*/ 806 w 1217"/>
                <a:gd name="T25" fmla="*/ 32 h 773"/>
                <a:gd name="T26" fmla="*/ 884 w 1217"/>
                <a:gd name="T27" fmla="*/ 13 h 773"/>
                <a:gd name="T28" fmla="*/ 1016 w 1217"/>
                <a:gd name="T29" fmla="*/ 60 h 773"/>
                <a:gd name="T30" fmla="*/ 1204 w 1217"/>
                <a:gd name="T31" fmla="*/ 195 h 773"/>
                <a:gd name="T32" fmla="*/ 1214 w 1217"/>
                <a:gd name="T33" fmla="*/ 194 h 773"/>
                <a:gd name="T34" fmla="*/ 1212 w 1217"/>
                <a:gd name="T35" fmla="*/ 18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7" h="773">
                  <a:moveTo>
                    <a:pt x="1212" y="184"/>
                  </a:moveTo>
                  <a:cubicBezTo>
                    <a:pt x="1135" y="125"/>
                    <a:pt x="1075" y="80"/>
                    <a:pt x="1023" y="48"/>
                  </a:cubicBezTo>
                  <a:cubicBezTo>
                    <a:pt x="971" y="17"/>
                    <a:pt x="928" y="0"/>
                    <a:pt x="884" y="0"/>
                  </a:cubicBezTo>
                  <a:cubicBezTo>
                    <a:pt x="856" y="0"/>
                    <a:pt x="829" y="7"/>
                    <a:pt x="801" y="20"/>
                  </a:cubicBezTo>
                  <a:cubicBezTo>
                    <a:pt x="758" y="39"/>
                    <a:pt x="711" y="74"/>
                    <a:pt x="653" y="124"/>
                  </a:cubicBezTo>
                  <a:cubicBezTo>
                    <a:pt x="595" y="175"/>
                    <a:pt x="527" y="241"/>
                    <a:pt x="440" y="324"/>
                  </a:cubicBezTo>
                  <a:lnTo>
                    <a:pt x="440" y="324"/>
                  </a:lnTo>
                  <a:lnTo>
                    <a:pt x="3" y="760"/>
                  </a:lnTo>
                  <a:cubicBezTo>
                    <a:pt x="0" y="763"/>
                    <a:pt x="0" y="767"/>
                    <a:pt x="3" y="770"/>
                  </a:cubicBezTo>
                  <a:cubicBezTo>
                    <a:pt x="5" y="772"/>
                    <a:pt x="10" y="772"/>
                    <a:pt x="12" y="770"/>
                  </a:cubicBezTo>
                  <a:lnTo>
                    <a:pt x="449" y="333"/>
                  </a:lnTo>
                  <a:cubicBezTo>
                    <a:pt x="565" y="223"/>
                    <a:pt x="648" y="142"/>
                    <a:pt x="716" y="90"/>
                  </a:cubicBezTo>
                  <a:cubicBezTo>
                    <a:pt x="749" y="63"/>
                    <a:pt x="778" y="44"/>
                    <a:pt x="806" y="32"/>
                  </a:cubicBezTo>
                  <a:cubicBezTo>
                    <a:pt x="833" y="19"/>
                    <a:pt x="859" y="13"/>
                    <a:pt x="884" y="13"/>
                  </a:cubicBezTo>
                  <a:cubicBezTo>
                    <a:pt x="924" y="13"/>
                    <a:pt x="966" y="29"/>
                    <a:pt x="1016" y="60"/>
                  </a:cubicBezTo>
                  <a:cubicBezTo>
                    <a:pt x="1067" y="90"/>
                    <a:pt x="1127" y="136"/>
                    <a:pt x="1204" y="195"/>
                  </a:cubicBezTo>
                  <a:cubicBezTo>
                    <a:pt x="1207" y="197"/>
                    <a:pt x="1211" y="197"/>
                    <a:pt x="1214" y="194"/>
                  </a:cubicBezTo>
                  <a:cubicBezTo>
                    <a:pt x="1216" y="191"/>
                    <a:pt x="1215" y="187"/>
                    <a:pt x="1212" y="184"/>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3" name="Freeform 11"/>
            <p:cNvSpPr>
              <a:spLocks noChangeArrowheads="1"/>
            </p:cNvSpPr>
            <p:nvPr/>
          </p:nvSpPr>
          <p:spPr bwMode="auto">
            <a:xfrm>
              <a:off x="1608093" y="858559"/>
              <a:ext cx="72925" cy="48130"/>
            </a:xfrm>
            <a:custGeom>
              <a:avLst/>
              <a:gdLst>
                <a:gd name="T0" fmla="*/ 49 w 442"/>
                <a:gd name="T1" fmla="*/ 200 h 293"/>
                <a:gd name="T2" fmla="*/ 0 w 442"/>
                <a:gd name="T3" fmla="*/ 156 h 293"/>
                <a:gd name="T4" fmla="*/ 45 w 442"/>
                <a:gd name="T5" fmla="*/ 107 h 293"/>
                <a:gd name="T6" fmla="*/ 392 w 442"/>
                <a:gd name="T7" fmla="*/ 91 h 293"/>
                <a:gd name="T8" fmla="*/ 441 w 442"/>
                <a:gd name="T9" fmla="*/ 137 h 293"/>
                <a:gd name="T10" fmla="*/ 396 w 442"/>
                <a:gd name="T11" fmla="*/ 185 h 293"/>
                <a:gd name="T12" fmla="*/ 49 w 442"/>
                <a:gd name="T13" fmla="*/ 200 h 293"/>
              </a:gdLst>
              <a:ahLst/>
              <a:cxnLst>
                <a:cxn ang="0">
                  <a:pos x="T0" y="T1"/>
                </a:cxn>
                <a:cxn ang="0">
                  <a:pos x="T2" y="T3"/>
                </a:cxn>
                <a:cxn ang="0">
                  <a:pos x="T4" y="T5"/>
                </a:cxn>
                <a:cxn ang="0">
                  <a:pos x="T6" y="T7"/>
                </a:cxn>
                <a:cxn ang="0">
                  <a:pos x="T8" y="T9"/>
                </a:cxn>
                <a:cxn ang="0">
                  <a:pos x="T10" y="T11"/>
                </a:cxn>
                <a:cxn ang="0">
                  <a:pos x="T12" y="T13"/>
                </a:cxn>
              </a:cxnLst>
              <a:rect l="0" t="0" r="r" b="b"/>
              <a:pathLst>
                <a:path w="442" h="293">
                  <a:moveTo>
                    <a:pt x="49" y="200"/>
                  </a:moveTo>
                  <a:lnTo>
                    <a:pt x="0" y="156"/>
                  </a:lnTo>
                  <a:lnTo>
                    <a:pt x="45" y="107"/>
                  </a:lnTo>
                  <a:cubicBezTo>
                    <a:pt x="136" y="7"/>
                    <a:pt x="292" y="0"/>
                    <a:pt x="392" y="91"/>
                  </a:cubicBezTo>
                  <a:lnTo>
                    <a:pt x="441" y="137"/>
                  </a:lnTo>
                  <a:lnTo>
                    <a:pt x="396" y="185"/>
                  </a:lnTo>
                  <a:cubicBezTo>
                    <a:pt x="304" y="285"/>
                    <a:pt x="149" y="292"/>
                    <a:pt x="49" y="200"/>
                  </a:cubicBezTo>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55" name="组合 54"/>
          <p:cNvGrpSpPr/>
          <p:nvPr userDrawn="1"/>
        </p:nvGrpSpPr>
        <p:grpSpPr>
          <a:xfrm>
            <a:off x="10327565" y="424110"/>
            <a:ext cx="1107996" cy="382841"/>
            <a:chOff x="10327565" y="424110"/>
            <a:chExt cx="1107996" cy="382841"/>
          </a:xfrm>
        </p:grpSpPr>
        <p:grpSp>
          <p:nvGrpSpPr>
            <p:cNvPr id="56" name="组合 55"/>
            <p:cNvGrpSpPr/>
            <p:nvPr userDrawn="1"/>
          </p:nvGrpSpPr>
          <p:grpSpPr>
            <a:xfrm>
              <a:off x="10413894" y="437620"/>
              <a:ext cx="927707" cy="369331"/>
              <a:chOff x="1113126" y="809213"/>
              <a:chExt cx="2133357" cy="523762"/>
            </a:xfrm>
            <a:solidFill>
              <a:schemeClr val="bg1">
                <a:lumMod val="75000"/>
              </a:schemeClr>
            </a:solidFill>
          </p:grpSpPr>
          <p:sp>
            <p:nvSpPr>
              <p:cNvPr id="58" name="椭圆 57"/>
              <p:cNvSpPr/>
              <p:nvPr userDrawn="1"/>
            </p:nvSpPr>
            <p:spPr>
              <a:xfrm>
                <a:off x="1113126"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椭圆 58"/>
              <p:cNvSpPr/>
              <p:nvPr userDrawn="1"/>
            </p:nvSpPr>
            <p:spPr>
              <a:xfrm>
                <a:off x="1649658"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椭圆 59"/>
              <p:cNvSpPr/>
              <p:nvPr userDrawn="1"/>
            </p:nvSpPr>
            <p:spPr>
              <a:xfrm>
                <a:off x="2186190"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椭圆 60"/>
              <p:cNvSpPr/>
              <p:nvPr userDrawn="1"/>
            </p:nvSpPr>
            <p:spPr>
              <a:xfrm>
                <a:off x="2722721" y="809213"/>
                <a:ext cx="523762" cy="523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57" name="矩形 56"/>
            <p:cNvSpPr/>
            <p:nvPr userDrawn="1"/>
          </p:nvSpPr>
          <p:spPr>
            <a:xfrm>
              <a:off x="10327565" y="424110"/>
              <a:ext cx="1107996" cy="369332"/>
            </a:xfrm>
            <a:prstGeom prst="rect">
              <a:avLst/>
            </a:prstGeom>
            <a:noFill/>
          </p:spPr>
          <p:txBody>
            <a:bodyPr wrap="none" lIns="91440" tIns="45720" rIns="91440" bIns="45720">
              <a:spAutoFit/>
            </a:bodyPr>
            <a:lstStyle/>
            <a:p>
              <a:pPr algn="ctr"/>
              <a:r>
                <a:rPr lang="zh-CN" altLang="en-US" sz="1800" b="1" cap="none" spc="0" dirty="0">
                  <a:ln w="22225">
                    <a:noFill/>
                    <a:prstDash val="solid"/>
                  </a:ln>
                  <a:solidFill>
                    <a:schemeClr val="accent1">
                      <a:lumMod val="60000"/>
                      <a:lumOff val="40000"/>
                    </a:schemeClr>
                  </a:solidFill>
                  <a:effectLst/>
                </a:rPr>
                <a:t>我的学校</a:t>
              </a:r>
            </a:p>
          </p:txBody>
        </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307508" y="365126"/>
            <a:ext cx="8220812" cy="879086"/>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文本占位符 2"/>
          <p:cNvSpPr>
            <a:spLocks noGrp="1"/>
          </p:cNvSpPr>
          <p:nvPr>
            <p:ph type="body" idx="1"/>
          </p:nvPr>
        </p:nvSpPr>
        <p:spPr>
          <a:xfrm>
            <a:off x="838200" y="1590270"/>
            <a:ext cx="10515600" cy="4586694"/>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E00C8306-BE8F-E24C-B25D-A6E484FA7A8C}" type="datetime1">
              <a:rPr kumimoji="1" lang="zh-CN" altLang="en-US" smtClean="0"/>
              <a:t>2025/6/23</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8D4D1E41-7A09-AB4A-A4E1-09765ADA2698}"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wmf"/><Relationship Id="rId5" Type="http://schemas.openxmlformats.org/officeDocument/2006/relationships/oleObject" Target="../embeddings/oleObject2.bin"/><Relationship Id="rId4" Type="http://schemas.openxmlformats.org/officeDocument/2006/relationships/image" Target="../media/image21.wmf"/></Relationships>
</file>

<file path=ppt/slides/_rels/slide15.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image" Target="../media/image23.wmf"/><Relationship Id="rId7" Type="http://schemas.openxmlformats.org/officeDocument/2006/relationships/oleObject" Target="../embeddings/oleObject6.bin"/><Relationship Id="rId2" Type="http://schemas.openxmlformats.org/officeDocument/2006/relationships/oleObject" Target="../embeddings/oleObject3.bin"/><Relationship Id="rId1" Type="http://schemas.openxmlformats.org/officeDocument/2006/relationships/slideLayout" Target="../slideLayouts/slideLayout2.xml"/><Relationship Id="rId6" Type="http://schemas.openxmlformats.org/officeDocument/2006/relationships/oleObject" Target="../embeddings/oleObject5.bin"/><Relationship Id="rId5" Type="http://schemas.openxmlformats.org/officeDocument/2006/relationships/image" Target="../media/image24.wmf"/><Relationship Id="rId10" Type="http://schemas.openxmlformats.org/officeDocument/2006/relationships/image" Target="../media/image26.wmf"/><Relationship Id="rId4" Type="http://schemas.openxmlformats.org/officeDocument/2006/relationships/oleObject" Target="../embeddings/oleObject4.bin"/><Relationship Id="rId9" Type="http://schemas.openxmlformats.org/officeDocument/2006/relationships/oleObject" Target="../embeddings/oleObject7.bin"/></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8.wmf"/><Relationship Id="rId5" Type="http://schemas.openxmlformats.org/officeDocument/2006/relationships/oleObject" Target="../embeddings/oleObject9.bin"/><Relationship Id="rId4" Type="http://schemas.openxmlformats.org/officeDocument/2006/relationships/image" Target="../media/image27.w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1.w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3.wmf"/><Relationship Id="rId5" Type="http://schemas.openxmlformats.org/officeDocument/2006/relationships/oleObject" Target="../embeddings/oleObject12.bin"/><Relationship Id="rId4" Type="http://schemas.openxmlformats.org/officeDocument/2006/relationships/image" Target="../media/image32.wmf"/></Relationships>
</file>

<file path=ppt/slides/_rels/slide25.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5.w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9.GI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oleObject" Target="../embeddings/oleObject13.bin"/><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oleObject" Target="../embeddings/oleObject14.bin"/><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oleObject" Target="../embeddings/oleObject15.bin"/><Relationship Id="rId1" Type="http://schemas.openxmlformats.org/officeDocument/2006/relationships/slideLayout" Target="../slideLayouts/slideLayout2.xml"/><Relationship Id="rId5" Type="http://schemas.openxmlformats.org/officeDocument/2006/relationships/image" Target="../media/image43.wmf"/><Relationship Id="rId4" Type="http://schemas.openxmlformats.org/officeDocument/2006/relationships/oleObject" Target="../embeddings/oleObject16.bin"/></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jpeg"/><Relationship Id="rId1" Type="http://schemas.openxmlformats.org/officeDocument/2006/relationships/slideLayout" Target="../slideLayouts/slideLayout2.xml"/><Relationship Id="rId6" Type="http://schemas.openxmlformats.org/officeDocument/2006/relationships/image" Target="../media/image75.jpeg"/><Relationship Id="rId5" Type="http://schemas.openxmlformats.org/officeDocument/2006/relationships/image" Target="../media/image74.jpeg"/><Relationship Id="rId4" Type="http://schemas.openxmlformats.org/officeDocument/2006/relationships/image" Target="../media/image73.png"/></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jpeg"/></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jpeg"/></Relationships>
</file>

<file path=ppt/slides/_rels/slide5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jpe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jpe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6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14.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notesSlide" Target="../notesSlides/notesSlide27.xml"/></Relationships>
</file>

<file path=ppt/slides/_rels/slide71.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23.emf"/></Relationships>
</file>

<file path=ppt/slides/_rels/slide84.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image" Target="../media/image130.jpeg"/><Relationship Id="rId3" Type="http://schemas.openxmlformats.org/officeDocument/2006/relationships/image" Target="../media/image125.jpeg"/><Relationship Id="rId7" Type="http://schemas.openxmlformats.org/officeDocument/2006/relationships/image" Target="../media/image129.png"/><Relationship Id="rId2"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128.jpeg"/><Relationship Id="rId5" Type="http://schemas.openxmlformats.org/officeDocument/2006/relationships/image" Target="../media/image127.png"/><Relationship Id="rId4" Type="http://schemas.openxmlformats.org/officeDocument/2006/relationships/image" Target="../media/image126.jpe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891254"/>
            <a:ext cx="9144000" cy="2002674"/>
          </a:xfrm>
        </p:spPr>
        <p:txBody>
          <a:bodyPr/>
          <a:lstStyle/>
          <a:p>
            <a:r>
              <a:rPr kumimoji="1" lang="zh-CN" altLang="en-US" dirty="0"/>
              <a:t>物理层</a:t>
            </a:r>
          </a:p>
        </p:txBody>
      </p:sp>
      <p:sp>
        <p:nvSpPr>
          <p:cNvPr id="3" name="副标题 2"/>
          <p:cNvSpPr>
            <a:spLocks noGrp="1"/>
          </p:cNvSpPr>
          <p:nvPr>
            <p:ph type="subTitle" idx="1"/>
          </p:nvPr>
        </p:nvSpPr>
        <p:spPr>
          <a:xfrm>
            <a:off x="1524000" y="3727942"/>
            <a:ext cx="9144000" cy="1657977"/>
          </a:xfrm>
        </p:spPr>
        <p:txBody>
          <a:bodyPr>
            <a:normAutofit/>
          </a:bodyPr>
          <a:lstStyle/>
          <a:p>
            <a:pPr>
              <a:lnSpc>
                <a:spcPct val="150000"/>
              </a:lnSpc>
            </a:pPr>
            <a:r>
              <a:rPr kumimoji="1" lang="zh-CN" altLang="en-US" sz="3200" dirty="0"/>
              <a:t>授课教师：熊轲</a:t>
            </a:r>
            <a:endParaRPr kumimoji="1" lang="en-US" altLang="zh-CN" sz="3200" dirty="0"/>
          </a:p>
          <a:p>
            <a:pPr>
              <a:lnSpc>
                <a:spcPct val="150000"/>
              </a:lnSpc>
            </a:pPr>
            <a:r>
              <a:rPr kumimoji="1" lang="zh-CN" altLang="en-US" sz="3200" dirty="0"/>
              <a:t>北京交通大学</a:t>
            </a:r>
            <a:endParaRPr kumimoji="1" lang="en-US" altLang="zh-CN" sz="3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5"/>
          <p:cNvSpPr/>
          <p:nvPr/>
        </p:nvSpPr>
        <p:spPr>
          <a:xfrm>
            <a:off x="3698544" y="4879027"/>
            <a:ext cx="7416000" cy="1654792"/>
          </a:xfrm>
          <a:prstGeom prst="roundRect">
            <a:avLst>
              <a:gd name="adj" fmla="val 8422"/>
            </a:avLst>
          </a:prstGeom>
          <a:noFill/>
          <a:ln>
            <a:solidFill>
              <a:schemeClr val="bg1">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p:cNvSpPr>
            <a:spLocks noGrp="1"/>
          </p:cNvSpPr>
          <p:nvPr>
            <p:ph type="title"/>
          </p:nvPr>
        </p:nvSpPr>
        <p:spPr/>
        <p:txBody>
          <a:bodyPr>
            <a:normAutofit/>
          </a:bodyPr>
          <a:lstStyle/>
          <a:p>
            <a:r>
              <a:rPr kumimoji="1" lang="zh-CN" altLang="en-US" dirty="0"/>
              <a:t>物理层常用标准</a:t>
            </a:r>
            <a:endParaRPr lang="zh-CN" altLang="en-US" dirty="0"/>
          </a:p>
        </p:txBody>
      </p:sp>
      <p:sp>
        <p:nvSpPr>
          <p:cNvPr id="3" name="内容占位符 2"/>
          <p:cNvSpPr>
            <a:spLocks noGrp="1"/>
          </p:cNvSpPr>
          <p:nvPr>
            <p:ph idx="1"/>
          </p:nvPr>
        </p:nvSpPr>
        <p:spPr>
          <a:xfrm>
            <a:off x="614149" y="1510757"/>
            <a:ext cx="10909795" cy="5210717"/>
          </a:xfrm>
        </p:spPr>
        <p:txBody>
          <a:bodyPr>
            <a:normAutofit/>
          </a:bodyPr>
          <a:lstStyle/>
          <a:p>
            <a:r>
              <a:rPr lang="zh-CN" altLang="en-US" dirty="0">
                <a:solidFill>
                  <a:srgbClr val="C00000"/>
                </a:solidFill>
              </a:rPr>
              <a:t>点对点通信线路</a:t>
            </a:r>
            <a:r>
              <a:rPr lang="zh-CN" altLang="en-US" dirty="0"/>
              <a:t>用于直接连接两个结点</a:t>
            </a:r>
            <a:endParaRPr lang="en-US" altLang="zh-CN" dirty="0"/>
          </a:p>
          <a:p>
            <a:r>
              <a:rPr lang="zh-CN" altLang="en-US" dirty="0"/>
              <a:t>点对点通信线路的物理层标准</a:t>
            </a:r>
            <a:endParaRPr lang="en-US" altLang="zh-CN" dirty="0"/>
          </a:p>
          <a:p>
            <a:pPr lvl="1"/>
            <a:r>
              <a:rPr lang="en-US" altLang="zh-CN" b="1" dirty="0">
                <a:solidFill>
                  <a:srgbClr val="5B307E"/>
                </a:solidFill>
              </a:rPr>
              <a:t>EIA RS-232-C</a:t>
            </a:r>
            <a:r>
              <a:rPr lang="zh-CN" altLang="en-US" b="1" dirty="0">
                <a:solidFill>
                  <a:srgbClr val="5B307E"/>
                </a:solidFill>
              </a:rPr>
              <a:t>标准</a:t>
            </a:r>
            <a:endParaRPr lang="en-US" altLang="zh-CN" b="1" dirty="0">
              <a:solidFill>
                <a:srgbClr val="5B307E"/>
              </a:solidFill>
            </a:endParaRPr>
          </a:p>
          <a:p>
            <a:pPr lvl="2"/>
            <a:r>
              <a:rPr lang="zh-CN" altLang="en-US" dirty="0"/>
              <a:t>美国电子工业协会</a:t>
            </a:r>
            <a:r>
              <a:rPr lang="en-US" altLang="zh-CN" dirty="0"/>
              <a:t>(EIA)</a:t>
            </a:r>
            <a:r>
              <a:rPr lang="zh-CN" altLang="en-US" dirty="0"/>
              <a:t>于</a:t>
            </a:r>
            <a:r>
              <a:rPr lang="en-US" altLang="zh-CN" dirty="0"/>
              <a:t>1969</a:t>
            </a:r>
            <a:r>
              <a:rPr lang="zh-CN" altLang="en-US" dirty="0"/>
              <a:t>年颁布</a:t>
            </a:r>
            <a:endParaRPr lang="en-US" altLang="zh-CN" dirty="0"/>
          </a:p>
          <a:p>
            <a:pPr lvl="2"/>
            <a:r>
              <a:rPr lang="zh-CN" altLang="en-US" dirty="0"/>
              <a:t>串行、低速、模拟传输设备与计算机之间的物理接口标准</a:t>
            </a:r>
            <a:endParaRPr lang="en-US" altLang="zh-CN" dirty="0"/>
          </a:p>
          <a:p>
            <a:pPr lvl="2"/>
            <a:r>
              <a:rPr lang="zh-CN" altLang="en-US" dirty="0"/>
              <a:t>规定了计算机串行通信接口卡与调制解调器之间物理接口</a:t>
            </a:r>
            <a:endParaRPr lang="en-US" altLang="zh-CN" dirty="0"/>
          </a:p>
          <a:p>
            <a:pPr lvl="2">
              <a:buNone/>
            </a:pPr>
            <a:r>
              <a:rPr lang="en-US" altLang="zh-CN" dirty="0"/>
              <a:t>   </a:t>
            </a:r>
            <a:r>
              <a:rPr lang="zh-CN" altLang="en-US" dirty="0"/>
              <a:t>的机械、电气、功能和过程的具体参数与工作流程</a:t>
            </a:r>
            <a:endParaRPr lang="en-US" altLang="zh-CN" dirty="0"/>
          </a:p>
          <a:p>
            <a:pPr lvl="2"/>
            <a:r>
              <a:rPr lang="zh-CN" altLang="en-US" dirty="0"/>
              <a:t>目前很多低速的数据通信设备仍然采用该标准</a:t>
            </a:r>
            <a:endParaRPr lang="en-US" altLang="zh-CN" dirty="0"/>
          </a:p>
          <a:p>
            <a:pPr lvl="1"/>
            <a:r>
              <a:rPr lang="en-US" altLang="zh-CN" b="1" dirty="0">
                <a:solidFill>
                  <a:srgbClr val="5B307E"/>
                </a:solidFill>
              </a:rPr>
              <a:t>EIA RS-449</a:t>
            </a:r>
            <a:r>
              <a:rPr lang="zh-CN" altLang="en-US" b="1" dirty="0">
                <a:solidFill>
                  <a:srgbClr val="5B307E"/>
                </a:solidFill>
              </a:rPr>
              <a:t>标准</a:t>
            </a:r>
            <a:endParaRPr lang="en-US" altLang="zh-CN" b="1" dirty="0">
              <a:solidFill>
                <a:srgbClr val="5B307E"/>
              </a:solidFill>
            </a:endParaRPr>
          </a:p>
          <a:p>
            <a:pPr lvl="2"/>
            <a:r>
              <a:rPr lang="zh-CN" altLang="en-US" dirty="0"/>
              <a:t>想取代</a:t>
            </a:r>
            <a:r>
              <a:rPr lang="en-US" altLang="zh-CN" dirty="0"/>
              <a:t>RS-232</a:t>
            </a:r>
          </a:p>
          <a:p>
            <a:pPr lvl="2">
              <a:buNone/>
            </a:pPr>
            <a:r>
              <a:rPr lang="en-US" altLang="zh-CN" dirty="0"/>
              <a:t>  -C</a:t>
            </a:r>
            <a:r>
              <a:rPr lang="zh-CN" altLang="en-US" dirty="0"/>
              <a:t>而开发的，但</a:t>
            </a:r>
            <a:endParaRPr lang="en-US" altLang="zh-CN" dirty="0"/>
          </a:p>
          <a:p>
            <a:pPr lvl="2">
              <a:buNone/>
            </a:pPr>
            <a:r>
              <a:rPr lang="en-US" altLang="zh-CN" dirty="0"/>
              <a:t>  </a:t>
            </a:r>
            <a:r>
              <a:rPr lang="zh-CN" altLang="en-US" dirty="0"/>
              <a:t>未被广泛使用</a:t>
            </a:r>
            <a:endParaRPr lang="en-US" altLang="zh-CN"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10</a:t>
            </a:fld>
            <a:endParaRPr kumimoji="1" lang="zh-CN" altLang="en-US" dirty="0"/>
          </a:p>
        </p:txBody>
      </p:sp>
      <p:pic>
        <p:nvPicPr>
          <p:cNvPr id="1028" name="Picture 4" descr="Electronic Industries Alliance"/>
          <p:cNvPicPr>
            <a:picLocks noChangeAspect="1" noChangeArrowheads="1"/>
          </p:cNvPicPr>
          <p:nvPr/>
        </p:nvPicPr>
        <p:blipFill>
          <a:blip r:embed="rId3"/>
          <a:srcRect/>
          <a:stretch>
            <a:fillRect/>
          </a:stretch>
        </p:blipFill>
        <p:spPr bwMode="auto">
          <a:xfrm>
            <a:off x="8283048" y="1312452"/>
            <a:ext cx="3286125" cy="1343026"/>
          </a:xfrm>
          <a:prstGeom prst="rect">
            <a:avLst/>
          </a:prstGeom>
          <a:noFill/>
        </p:spPr>
      </p:pic>
      <p:sp>
        <p:nvSpPr>
          <p:cNvPr id="8" name="TextBox 7"/>
          <p:cNvSpPr txBox="1"/>
          <p:nvPr/>
        </p:nvSpPr>
        <p:spPr>
          <a:xfrm>
            <a:off x="8283047" y="2738517"/>
            <a:ext cx="3294804" cy="2031325"/>
          </a:xfrm>
          <a:prstGeom prst="rect">
            <a:avLst/>
          </a:prstGeom>
          <a:noFill/>
        </p:spPr>
        <p:txBody>
          <a:bodyPr wrap="square" rtlCol="0">
            <a:spAutoFit/>
          </a:bodyPr>
          <a:lstStyle/>
          <a:p>
            <a:r>
              <a:rPr lang="zh-CN" altLang="en-US" dirty="0">
                <a:solidFill>
                  <a:srgbClr val="C00000"/>
                </a:solidFill>
                <a:latin typeface="微软雅黑" panose="020B0503020204020204" pitchFamily="34" charset="-122"/>
                <a:ea typeface="微软雅黑" panose="020B0503020204020204" pitchFamily="34" charset="-122"/>
              </a:rPr>
              <a:t>美国电子工业协会</a:t>
            </a:r>
            <a:r>
              <a:rPr lang="en-US" altLang="zh-CN" dirty="0">
                <a:solidFill>
                  <a:srgbClr val="C00000"/>
                </a:solidFill>
                <a:latin typeface="微软雅黑" panose="020B0503020204020204" pitchFamily="34" charset="-122"/>
                <a:ea typeface="微软雅黑" panose="020B0503020204020204" pitchFamily="34" charset="-122"/>
              </a:rPr>
              <a:t>(EIA)</a:t>
            </a:r>
            <a:r>
              <a:rPr lang="zh-CN" altLang="en-US" dirty="0">
                <a:solidFill>
                  <a:srgbClr val="C00000"/>
                </a:solidFill>
                <a:latin typeface="微软雅黑" panose="020B0503020204020204" pitchFamily="34" charset="-122"/>
                <a:ea typeface="微软雅黑" panose="020B0503020204020204" pitchFamily="34" charset="-122"/>
              </a:rPr>
              <a:t>创建于</a:t>
            </a:r>
            <a:r>
              <a:rPr lang="en-US" altLang="zh-CN" dirty="0">
                <a:solidFill>
                  <a:srgbClr val="C00000"/>
                </a:solidFill>
                <a:latin typeface="微软雅黑" panose="020B0503020204020204" pitchFamily="34" charset="-122"/>
                <a:ea typeface="微软雅黑" panose="020B0503020204020204" pitchFamily="34" charset="-122"/>
              </a:rPr>
              <a:t>1924</a:t>
            </a:r>
            <a:r>
              <a:rPr lang="zh-CN" altLang="en-US" dirty="0">
                <a:solidFill>
                  <a:srgbClr val="C00000"/>
                </a:solidFill>
                <a:latin typeface="微软雅黑" panose="020B0503020204020204" pitchFamily="34" charset="-122"/>
                <a:ea typeface="微软雅黑" panose="020B0503020204020204" pitchFamily="34" charset="-122"/>
              </a:rPr>
              <a:t>年，它广泛代表了设计生产电子元件、部件、通信系统和设备的制造商以及工业界、政府和用户的利益，在提高美国制造商的竞争力方面起到了重要的作用。</a:t>
            </a:r>
          </a:p>
        </p:txBody>
      </p:sp>
      <p:sp>
        <p:nvSpPr>
          <p:cNvPr id="10" name="TextBox 9"/>
          <p:cNvSpPr txBox="1"/>
          <p:nvPr/>
        </p:nvSpPr>
        <p:spPr>
          <a:xfrm>
            <a:off x="5363570" y="6470416"/>
            <a:ext cx="4493301"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点对点通信线路和</a:t>
            </a:r>
            <a:r>
              <a:rPr lang="en-US" altLang="zh-CN" sz="2000" dirty="0">
                <a:latin typeface="微软雅黑" panose="020B0503020204020204" pitchFamily="34" charset="-122"/>
                <a:ea typeface="微软雅黑" panose="020B0503020204020204" pitchFamily="34" charset="-122"/>
              </a:rPr>
              <a:t>RS-232-C</a:t>
            </a:r>
            <a:r>
              <a:rPr lang="zh-CN" altLang="en-US" sz="2000" dirty="0">
                <a:latin typeface="微软雅黑" panose="020B0503020204020204" pitchFamily="34" charset="-122"/>
                <a:ea typeface="微软雅黑" panose="020B0503020204020204" pitchFamily="34" charset="-122"/>
              </a:rPr>
              <a:t>标准</a:t>
            </a:r>
          </a:p>
        </p:txBody>
      </p:sp>
      <p:pic>
        <p:nvPicPr>
          <p:cNvPr id="2050" name="Picture 2"/>
          <p:cNvPicPr>
            <a:picLocks noChangeAspect="1" noChangeArrowheads="1"/>
          </p:cNvPicPr>
          <p:nvPr/>
        </p:nvPicPr>
        <p:blipFill>
          <a:blip r:embed="rId4"/>
          <a:srcRect/>
          <a:stretch>
            <a:fillRect/>
          </a:stretch>
        </p:blipFill>
        <p:spPr bwMode="auto">
          <a:xfrm>
            <a:off x="3782078" y="4912090"/>
            <a:ext cx="7277100" cy="1571625"/>
          </a:xfrm>
          <a:prstGeom prst="rect">
            <a:avLst/>
          </a:prstGeom>
          <a:noFill/>
          <a:ln w="9525">
            <a:noFill/>
            <a:miter lim="800000"/>
            <a:headEnd/>
            <a:tailEnd/>
          </a:ln>
        </p:spPr>
      </p:pic>
      <p:sp>
        <p:nvSpPr>
          <p:cNvPr id="12" name="Rectangle 29"/>
          <p:cNvSpPr>
            <a:spLocks noChangeArrowheads="1"/>
          </p:cNvSpPr>
          <p:nvPr/>
        </p:nvSpPr>
        <p:spPr bwMode="auto">
          <a:xfrm>
            <a:off x="6711799" y="5874424"/>
            <a:ext cx="1336905" cy="366767"/>
          </a:xfrm>
          <a:prstGeom prst="rect">
            <a:avLst/>
          </a:prstGeom>
          <a:noFill/>
          <a:ln w="12700">
            <a:noFill/>
            <a:miter lim="800000"/>
          </a:ln>
          <a:effectLst/>
        </p:spPr>
        <p:txBody>
          <a:bodyPr wrap="none" lIns="90488" tIns="44450" rIns="90488" bIns="44450">
            <a:spAutoFit/>
          </a:bodyPr>
          <a:lstStyle/>
          <a:p>
            <a:pPr algn="l" defTabSz="762000" eaLnBrk="0" hangingPunct="0"/>
            <a:r>
              <a:rPr lang="zh-CN" altLang="en-US" dirty="0">
                <a:solidFill>
                  <a:srgbClr val="0070C0"/>
                </a:solidFill>
                <a:latin typeface="微软雅黑" panose="020B0503020204020204" pitchFamily="34" charset="-122"/>
                <a:ea typeface="微软雅黑" panose="020B0503020204020204" pitchFamily="34" charset="-122"/>
              </a:rPr>
              <a:t>公用电话网</a:t>
            </a:r>
          </a:p>
        </p:txBody>
      </p:sp>
      <p:sp>
        <p:nvSpPr>
          <p:cNvPr id="13" name="Rectangle 29"/>
          <p:cNvSpPr>
            <a:spLocks noChangeArrowheads="1"/>
          </p:cNvSpPr>
          <p:nvPr/>
        </p:nvSpPr>
        <p:spPr bwMode="auto">
          <a:xfrm>
            <a:off x="6624117" y="4836934"/>
            <a:ext cx="1567738" cy="366767"/>
          </a:xfrm>
          <a:prstGeom prst="rect">
            <a:avLst/>
          </a:prstGeom>
          <a:noFill/>
          <a:ln w="12700">
            <a:noFill/>
            <a:miter lim="800000"/>
          </a:ln>
          <a:effectLst/>
        </p:spPr>
        <p:txBody>
          <a:bodyPr wrap="none" lIns="90488" tIns="44450" rIns="90488" bIns="44450">
            <a:spAutoFit/>
          </a:bodyPr>
          <a:lstStyle/>
          <a:p>
            <a:pPr algn="l" defTabSz="762000" eaLnBrk="0" hangingPunct="0"/>
            <a:r>
              <a:rPr lang="zh-CN" altLang="en-US" dirty="0">
                <a:solidFill>
                  <a:srgbClr val="0070C0"/>
                </a:solidFill>
                <a:latin typeface="微软雅黑" panose="020B0503020204020204" pitchFamily="34" charset="-122"/>
                <a:ea typeface="微软雅黑" panose="020B0503020204020204" pitchFamily="34" charset="-122"/>
              </a:rPr>
              <a:t>通信传输线路</a:t>
            </a:r>
          </a:p>
        </p:txBody>
      </p:sp>
      <p:sp>
        <p:nvSpPr>
          <p:cNvPr id="14" name="Rectangle 29"/>
          <p:cNvSpPr>
            <a:spLocks noChangeArrowheads="1"/>
          </p:cNvSpPr>
          <p:nvPr/>
        </p:nvSpPr>
        <p:spPr bwMode="auto">
          <a:xfrm>
            <a:off x="3819656" y="5020317"/>
            <a:ext cx="868893"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dirty="0">
                <a:solidFill>
                  <a:srgbClr val="0070C0"/>
                </a:solidFill>
                <a:latin typeface="微软雅黑" panose="020B0503020204020204" pitchFamily="34" charset="-122"/>
                <a:ea typeface="微软雅黑" panose="020B0503020204020204" pitchFamily="34" charset="-122"/>
              </a:rPr>
              <a:t>DTE-A</a:t>
            </a:r>
            <a:endParaRPr lang="zh-CN" altLang="en-US" dirty="0">
              <a:solidFill>
                <a:srgbClr val="0070C0"/>
              </a:solidFill>
              <a:latin typeface="微软雅黑" panose="020B0503020204020204" pitchFamily="34" charset="-122"/>
              <a:ea typeface="微软雅黑" panose="020B0503020204020204" pitchFamily="34" charset="-122"/>
            </a:endParaRPr>
          </a:p>
        </p:txBody>
      </p:sp>
      <p:sp>
        <p:nvSpPr>
          <p:cNvPr id="15" name="Rectangle 29"/>
          <p:cNvSpPr>
            <a:spLocks noChangeArrowheads="1"/>
          </p:cNvSpPr>
          <p:nvPr/>
        </p:nvSpPr>
        <p:spPr bwMode="auto">
          <a:xfrm>
            <a:off x="5537809" y="5020317"/>
            <a:ext cx="900889"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dirty="0">
                <a:solidFill>
                  <a:srgbClr val="0070C0"/>
                </a:solidFill>
                <a:latin typeface="微软雅黑" panose="020B0503020204020204" pitchFamily="34" charset="-122"/>
                <a:ea typeface="微软雅黑" panose="020B0503020204020204" pitchFamily="34" charset="-122"/>
              </a:rPr>
              <a:t>DCE-A</a:t>
            </a:r>
            <a:endParaRPr lang="zh-CN" altLang="en-US" dirty="0">
              <a:solidFill>
                <a:srgbClr val="0070C0"/>
              </a:solidFill>
              <a:latin typeface="微软雅黑" panose="020B0503020204020204" pitchFamily="34" charset="-122"/>
              <a:ea typeface="微软雅黑" panose="020B0503020204020204" pitchFamily="34" charset="-122"/>
            </a:endParaRPr>
          </a:p>
        </p:txBody>
      </p:sp>
      <p:sp>
        <p:nvSpPr>
          <p:cNvPr id="16" name="Rectangle 29"/>
          <p:cNvSpPr>
            <a:spLocks noChangeArrowheads="1"/>
          </p:cNvSpPr>
          <p:nvPr/>
        </p:nvSpPr>
        <p:spPr bwMode="auto">
          <a:xfrm>
            <a:off x="8295574" y="5020317"/>
            <a:ext cx="900889"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dirty="0">
                <a:solidFill>
                  <a:srgbClr val="0070C0"/>
                </a:solidFill>
                <a:latin typeface="微软雅黑" panose="020B0503020204020204" pitchFamily="34" charset="-122"/>
                <a:ea typeface="微软雅黑" panose="020B0503020204020204" pitchFamily="34" charset="-122"/>
              </a:rPr>
              <a:t>DCE-B</a:t>
            </a:r>
            <a:endParaRPr lang="zh-CN" altLang="en-US" dirty="0">
              <a:solidFill>
                <a:srgbClr val="0070C0"/>
              </a:solidFill>
              <a:latin typeface="微软雅黑" panose="020B0503020204020204" pitchFamily="34" charset="-122"/>
              <a:ea typeface="微软雅黑" panose="020B0503020204020204" pitchFamily="34" charset="-122"/>
            </a:endParaRPr>
          </a:p>
        </p:txBody>
      </p:sp>
      <p:sp>
        <p:nvSpPr>
          <p:cNvPr id="17" name="Rectangle 29"/>
          <p:cNvSpPr>
            <a:spLocks noChangeArrowheads="1"/>
          </p:cNvSpPr>
          <p:nvPr/>
        </p:nvSpPr>
        <p:spPr bwMode="auto">
          <a:xfrm>
            <a:off x="10059705" y="5020317"/>
            <a:ext cx="868893"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dirty="0">
                <a:solidFill>
                  <a:srgbClr val="0070C0"/>
                </a:solidFill>
                <a:latin typeface="微软雅黑" panose="020B0503020204020204" pitchFamily="34" charset="-122"/>
                <a:ea typeface="微软雅黑" panose="020B0503020204020204" pitchFamily="34" charset="-122"/>
              </a:rPr>
              <a:t>DTE-B</a:t>
            </a:r>
            <a:endParaRPr lang="zh-CN" altLang="en-US" dirty="0">
              <a:solidFill>
                <a:srgbClr val="0070C0"/>
              </a:solidFill>
              <a:latin typeface="微软雅黑" panose="020B0503020204020204" pitchFamily="34" charset="-122"/>
              <a:ea typeface="微软雅黑" panose="020B0503020204020204" pitchFamily="34" charset="-122"/>
            </a:endParaRPr>
          </a:p>
        </p:txBody>
      </p:sp>
      <p:sp>
        <p:nvSpPr>
          <p:cNvPr id="18" name="Rectangle 29"/>
          <p:cNvSpPr>
            <a:spLocks noChangeArrowheads="1"/>
          </p:cNvSpPr>
          <p:nvPr/>
        </p:nvSpPr>
        <p:spPr bwMode="auto">
          <a:xfrm>
            <a:off x="4650971" y="4866501"/>
            <a:ext cx="884859" cy="335989"/>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600" dirty="0">
                <a:solidFill>
                  <a:srgbClr val="0070C0"/>
                </a:solidFill>
                <a:latin typeface="微软雅黑" panose="020B0503020204020204" pitchFamily="34" charset="-122"/>
                <a:ea typeface="微软雅黑" panose="020B0503020204020204" pitchFamily="34" charset="-122"/>
              </a:rPr>
              <a:t>RS-232</a:t>
            </a:r>
            <a:endParaRPr lang="zh-CN" altLang="en-US" sz="1600" dirty="0">
              <a:solidFill>
                <a:srgbClr val="0070C0"/>
              </a:solidFill>
              <a:latin typeface="微软雅黑" panose="020B0503020204020204" pitchFamily="34" charset="-122"/>
              <a:ea typeface="微软雅黑" panose="020B0503020204020204" pitchFamily="34" charset="-122"/>
            </a:endParaRPr>
          </a:p>
        </p:txBody>
      </p:sp>
      <p:sp>
        <p:nvSpPr>
          <p:cNvPr id="19" name="Rectangle 29"/>
          <p:cNvSpPr>
            <a:spLocks noChangeArrowheads="1"/>
          </p:cNvSpPr>
          <p:nvPr/>
        </p:nvSpPr>
        <p:spPr bwMode="auto">
          <a:xfrm>
            <a:off x="9161046" y="4866501"/>
            <a:ext cx="884859" cy="335989"/>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600" dirty="0">
                <a:solidFill>
                  <a:srgbClr val="0070C0"/>
                </a:solidFill>
                <a:latin typeface="微软雅黑" panose="020B0503020204020204" pitchFamily="34" charset="-122"/>
                <a:ea typeface="微软雅黑" panose="020B0503020204020204" pitchFamily="34" charset="-122"/>
              </a:rPr>
              <a:t>RS-232</a:t>
            </a:r>
            <a:endParaRPr lang="zh-CN" altLang="en-US" sz="1600" dirty="0">
              <a:solidFill>
                <a:srgbClr val="0070C0"/>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0" y="6442428"/>
            <a:ext cx="2174542"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物理层基本概念</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P spid="18" grpId="0"/>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圆角 78"/>
          <p:cNvSpPr/>
          <p:nvPr/>
        </p:nvSpPr>
        <p:spPr>
          <a:xfrm>
            <a:off x="354892" y="4543866"/>
            <a:ext cx="2736897" cy="1891551"/>
          </a:xfrm>
          <a:prstGeom prst="roundRect">
            <a:avLst>
              <a:gd name="adj" fmla="val 8422"/>
            </a:avLst>
          </a:prstGeom>
          <a:solidFill>
            <a:schemeClr val="bg1"/>
          </a:solidFill>
          <a:ln>
            <a:solidFill>
              <a:schemeClr val="bg1">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8" name="矩形: 圆角 78"/>
          <p:cNvSpPr/>
          <p:nvPr/>
        </p:nvSpPr>
        <p:spPr>
          <a:xfrm>
            <a:off x="3256934" y="3204332"/>
            <a:ext cx="4963335" cy="2753811"/>
          </a:xfrm>
          <a:prstGeom prst="roundRect">
            <a:avLst>
              <a:gd name="adj" fmla="val 8422"/>
            </a:avLst>
          </a:prstGeom>
          <a:solidFill>
            <a:schemeClr val="bg1"/>
          </a:solidFill>
          <a:ln>
            <a:solidFill>
              <a:schemeClr val="bg1">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pic>
        <p:nvPicPr>
          <p:cNvPr id="2055" name="Picture 7"/>
          <p:cNvPicPr>
            <a:picLocks noChangeAspect="1" noChangeArrowheads="1"/>
          </p:cNvPicPr>
          <p:nvPr/>
        </p:nvPicPr>
        <p:blipFill>
          <a:blip r:embed="rId3"/>
          <a:srcRect/>
          <a:stretch>
            <a:fillRect/>
          </a:stretch>
        </p:blipFill>
        <p:spPr bwMode="auto">
          <a:xfrm>
            <a:off x="3382264" y="3280715"/>
            <a:ext cx="4744695" cy="2451895"/>
          </a:xfrm>
          <a:prstGeom prst="rect">
            <a:avLst/>
          </a:prstGeom>
          <a:noFill/>
          <a:ln w="9525">
            <a:noFill/>
            <a:miter lim="800000"/>
            <a:headEnd/>
            <a:tailEnd/>
          </a:ln>
        </p:spPr>
      </p:pic>
      <p:sp>
        <p:nvSpPr>
          <p:cNvPr id="2" name="标题 1"/>
          <p:cNvSpPr>
            <a:spLocks noGrp="1"/>
          </p:cNvSpPr>
          <p:nvPr>
            <p:ph type="title"/>
          </p:nvPr>
        </p:nvSpPr>
        <p:spPr/>
        <p:txBody>
          <a:bodyPr/>
          <a:lstStyle/>
          <a:p>
            <a:r>
              <a:rPr kumimoji="1" lang="zh-CN" altLang="en-US" dirty="0"/>
              <a:t>物理层常用标准</a:t>
            </a:r>
            <a:endParaRPr lang="zh-CN" altLang="en-US" dirty="0"/>
          </a:p>
        </p:txBody>
      </p:sp>
      <p:sp>
        <p:nvSpPr>
          <p:cNvPr id="3" name="内容占位符 2"/>
          <p:cNvSpPr>
            <a:spLocks noGrp="1"/>
          </p:cNvSpPr>
          <p:nvPr>
            <p:ph idx="1"/>
          </p:nvPr>
        </p:nvSpPr>
        <p:spPr>
          <a:xfrm>
            <a:off x="558544" y="1292625"/>
            <a:ext cx="10515600" cy="3334197"/>
          </a:xfrm>
        </p:spPr>
        <p:txBody>
          <a:bodyPr/>
          <a:lstStyle/>
          <a:p>
            <a:r>
              <a:rPr lang="zh-CN" altLang="en-US" dirty="0">
                <a:solidFill>
                  <a:srgbClr val="C00000"/>
                </a:solidFill>
              </a:rPr>
              <a:t>广播通信线路</a:t>
            </a:r>
            <a:r>
              <a:rPr lang="zh-CN" altLang="en-US" dirty="0"/>
              <a:t>：一条公共通信线路连接多个结点</a:t>
            </a:r>
            <a:endParaRPr lang="en-US" altLang="zh-CN" dirty="0"/>
          </a:p>
          <a:p>
            <a:r>
              <a:rPr lang="zh-CN" altLang="en-US" dirty="0"/>
              <a:t>广播通信线路的物理层标准</a:t>
            </a:r>
            <a:endParaRPr lang="en-US" altLang="zh-CN" dirty="0"/>
          </a:p>
          <a:p>
            <a:pPr lvl="1"/>
            <a:r>
              <a:rPr lang="zh-CN" altLang="en-US" dirty="0"/>
              <a:t>传统以太网</a:t>
            </a:r>
            <a:r>
              <a:rPr lang="en-US" altLang="zh-CN" dirty="0"/>
              <a:t>IEEE 802.3</a:t>
            </a:r>
            <a:r>
              <a:rPr lang="zh-CN" altLang="en-US" dirty="0"/>
              <a:t>：</a:t>
            </a:r>
            <a:r>
              <a:rPr lang="en-US" altLang="zh-CN" b="1" dirty="0">
                <a:solidFill>
                  <a:srgbClr val="5B307E"/>
                </a:solidFill>
              </a:rPr>
              <a:t>10BASE-T</a:t>
            </a:r>
            <a:r>
              <a:rPr lang="zh-CN" altLang="en-US" dirty="0"/>
              <a:t>等</a:t>
            </a:r>
            <a:endParaRPr lang="en-US" altLang="zh-CN" dirty="0"/>
          </a:p>
          <a:p>
            <a:pPr lvl="1"/>
            <a:r>
              <a:rPr lang="zh-CN" altLang="en-US" dirty="0"/>
              <a:t>快速以太网</a:t>
            </a:r>
            <a:endParaRPr lang="en-US" altLang="zh-CN" dirty="0"/>
          </a:p>
          <a:p>
            <a:pPr lvl="1"/>
            <a:r>
              <a:rPr lang="zh-CN" altLang="en-US" dirty="0"/>
              <a:t>千兆以太网</a:t>
            </a:r>
            <a:endParaRPr lang="en-US" altLang="zh-CN" dirty="0"/>
          </a:p>
          <a:p>
            <a:pPr lvl="1"/>
            <a:r>
              <a:rPr lang="zh-CN" altLang="en-US" dirty="0"/>
              <a:t>万兆以太网</a:t>
            </a:r>
            <a:endParaRPr lang="en-US" altLang="zh-CN" dirty="0"/>
          </a:p>
          <a:p>
            <a:pPr lvl="1"/>
            <a:r>
              <a:rPr lang="zh-CN" altLang="en-US" dirty="0"/>
              <a:t>无线局域网</a:t>
            </a:r>
            <a:endParaRPr lang="en-US" altLang="zh-CN" dirty="0"/>
          </a:p>
          <a:p>
            <a:pPr>
              <a:buNone/>
            </a:pPr>
            <a:endParaRPr lang="en-US" altLang="zh-CN" dirty="0"/>
          </a:p>
        </p:txBody>
      </p:sp>
      <p:sp>
        <p:nvSpPr>
          <p:cNvPr id="4" name="灯片编号占位符 3"/>
          <p:cNvSpPr>
            <a:spLocks noGrp="1"/>
          </p:cNvSpPr>
          <p:nvPr>
            <p:ph type="sldNum" sz="quarter" idx="12"/>
          </p:nvPr>
        </p:nvSpPr>
        <p:spPr>
          <a:xfrm>
            <a:off x="8610600" y="6208066"/>
            <a:ext cx="2743200" cy="365125"/>
          </a:xfrm>
        </p:spPr>
        <p:txBody>
          <a:bodyPr/>
          <a:lstStyle/>
          <a:p>
            <a:fld id="{8D4D1E41-7A09-AB4A-A4E1-09765ADA2698}" type="slidenum">
              <a:rPr kumimoji="1" lang="zh-CN" altLang="en-US" smtClean="0"/>
              <a:t>11</a:t>
            </a:fld>
            <a:endParaRPr kumimoji="1" lang="zh-CN" altLang="en-US" dirty="0"/>
          </a:p>
        </p:txBody>
      </p:sp>
      <p:grpSp>
        <p:nvGrpSpPr>
          <p:cNvPr id="10" name="Group 5"/>
          <p:cNvGrpSpPr/>
          <p:nvPr/>
        </p:nvGrpSpPr>
        <p:grpSpPr bwMode="auto">
          <a:xfrm>
            <a:off x="340651" y="4696672"/>
            <a:ext cx="2751138" cy="1741488"/>
            <a:chOff x="1603" y="2636"/>
            <a:chExt cx="1733" cy="1097"/>
          </a:xfrm>
        </p:grpSpPr>
        <p:sp>
          <p:nvSpPr>
            <p:cNvPr id="11" name="Rectangle 6"/>
            <p:cNvSpPr>
              <a:spLocks noChangeArrowheads="1"/>
            </p:cNvSpPr>
            <p:nvPr/>
          </p:nvSpPr>
          <p:spPr bwMode="auto">
            <a:xfrm>
              <a:off x="1603" y="3051"/>
              <a:ext cx="756" cy="446"/>
            </a:xfrm>
            <a:prstGeom prst="rect">
              <a:avLst/>
            </a:prstGeom>
            <a:noFill/>
            <a:ln w="9525">
              <a:noFill/>
              <a:miter lim="800000"/>
            </a:ln>
            <a:effectLst/>
          </p:spPr>
          <p:txBody>
            <a:bodyPr wrap="square" lIns="92075" tIns="46038" rIns="92075" bIns="46038">
              <a:spAutoFit/>
            </a:bodyPr>
            <a:lstStyle/>
            <a:p>
              <a:pPr defTabSz="762000" eaLnBrk="0" hangingPunct="0"/>
              <a:r>
                <a:rPr kumimoji="1" lang="zh-CN" altLang="en-US" sz="2000" dirty="0">
                  <a:solidFill>
                    <a:srgbClr val="00B0F0"/>
                  </a:solidFill>
                  <a:latin typeface="微软雅黑" panose="020B0503020204020204" pitchFamily="34" charset="-122"/>
                  <a:ea typeface="微软雅黑" panose="020B0503020204020204" pitchFamily="34" charset="-122"/>
                </a:rPr>
                <a:t>数据率</a:t>
              </a:r>
              <a:r>
                <a:rPr kumimoji="1" lang="en-US" altLang="zh-CN" sz="2000" dirty="0">
                  <a:solidFill>
                    <a:srgbClr val="00B0F0"/>
                  </a:solidFill>
                  <a:latin typeface="微软雅黑" panose="020B0503020204020204" pitchFamily="34" charset="-122"/>
                  <a:ea typeface="微软雅黑" panose="020B0503020204020204" pitchFamily="34" charset="-122"/>
                </a:rPr>
                <a:t>(Mbps)</a:t>
              </a:r>
            </a:p>
          </p:txBody>
        </p:sp>
        <p:sp>
          <p:nvSpPr>
            <p:cNvPr id="12" name="Rectangle 7"/>
            <p:cNvSpPr>
              <a:spLocks noChangeArrowheads="1"/>
            </p:cNvSpPr>
            <p:nvPr/>
          </p:nvSpPr>
          <p:spPr bwMode="auto">
            <a:xfrm>
              <a:off x="2142" y="3481"/>
              <a:ext cx="767" cy="252"/>
            </a:xfrm>
            <a:prstGeom prst="rect">
              <a:avLst/>
            </a:prstGeom>
            <a:noFill/>
            <a:ln w="9525">
              <a:noFill/>
              <a:miter lim="800000"/>
            </a:ln>
            <a:effectLst/>
          </p:spPr>
          <p:txBody>
            <a:bodyPr wrap="none" lIns="92075" tIns="46038" rIns="92075" bIns="46038">
              <a:spAutoFit/>
            </a:bodyPr>
            <a:lstStyle/>
            <a:p>
              <a:pPr defTabSz="762000" eaLnBrk="0" hangingPunct="0"/>
              <a:r>
                <a:rPr kumimoji="1" lang="zh-CN" altLang="en-US" sz="2000" dirty="0">
                  <a:solidFill>
                    <a:srgbClr val="00B0F0"/>
                  </a:solidFill>
                  <a:latin typeface="微软雅黑" panose="020B0503020204020204" pitchFamily="34" charset="-122"/>
                  <a:ea typeface="微软雅黑" panose="020B0503020204020204" pitchFamily="34" charset="-122"/>
                </a:rPr>
                <a:t>基带传输</a:t>
              </a:r>
            </a:p>
          </p:txBody>
        </p:sp>
        <p:sp>
          <p:nvSpPr>
            <p:cNvPr id="13" name="Rectangle 8"/>
            <p:cNvSpPr>
              <a:spLocks noChangeArrowheads="1"/>
            </p:cNvSpPr>
            <p:nvPr/>
          </p:nvSpPr>
          <p:spPr bwMode="auto">
            <a:xfrm>
              <a:off x="2731" y="3135"/>
              <a:ext cx="605" cy="252"/>
            </a:xfrm>
            <a:prstGeom prst="rect">
              <a:avLst/>
            </a:prstGeom>
            <a:noFill/>
            <a:ln w="9525">
              <a:noFill/>
              <a:miter lim="800000"/>
            </a:ln>
            <a:effectLst/>
          </p:spPr>
          <p:txBody>
            <a:bodyPr wrap="square" lIns="92075" tIns="46038" rIns="92075" bIns="46038">
              <a:spAutoFit/>
            </a:bodyPr>
            <a:lstStyle/>
            <a:p>
              <a:pPr defTabSz="762000" eaLnBrk="0" hangingPunct="0"/>
              <a:r>
                <a:rPr kumimoji="1" lang="zh-CN" altLang="en-US" sz="2000" dirty="0">
                  <a:solidFill>
                    <a:srgbClr val="00B0F0"/>
                  </a:solidFill>
                  <a:latin typeface="微软雅黑" panose="020B0503020204020204" pitchFamily="34" charset="-122"/>
                  <a:ea typeface="微软雅黑" panose="020B0503020204020204" pitchFamily="34" charset="-122"/>
                </a:rPr>
                <a:t>双绞线</a:t>
              </a:r>
            </a:p>
          </p:txBody>
        </p:sp>
        <p:sp>
          <p:nvSpPr>
            <p:cNvPr id="14" name="Rectangle 9"/>
            <p:cNvSpPr>
              <a:spLocks noChangeArrowheads="1"/>
            </p:cNvSpPr>
            <p:nvPr/>
          </p:nvSpPr>
          <p:spPr bwMode="auto">
            <a:xfrm>
              <a:off x="2142" y="2636"/>
              <a:ext cx="846" cy="252"/>
            </a:xfrm>
            <a:prstGeom prst="rect">
              <a:avLst/>
            </a:prstGeom>
            <a:solidFill>
              <a:schemeClr val="bg1"/>
            </a:solidFill>
            <a:ln w="25399">
              <a:solidFill>
                <a:srgbClr val="0070C0"/>
              </a:solidFill>
              <a:miter lim="800000"/>
            </a:ln>
            <a:effectLst/>
          </p:spPr>
          <p:txBody>
            <a:bodyPr wrap="none" lIns="92075" tIns="46038" rIns="92075" bIns="46038">
              <a:spAutoFit/>
            </a:bodyPr>
            <a:lstStyle/>
            <a:p>
              <a:pPr defTabSz="762000" eaLnBrk="0" hangingPunct="0"/>
              <a:r>
                <a:rPr lang="zh-CN" altLang="en-US" sz="2000" dirty="0">
                  <a:solidFill>
                    <a:srgbClr val="C00000"/>
                  </a:solidFill>
                  <a:latin typeface="微软雅黑" panose="020B0503020204020204" pitchFamily="34" charset="-122"/>
                  <a:ea typeface="微软雅黑" panose="020B0503020204020204" pitchFamily="34" charset="-122"/>
                </a:rPr>
                <a:t>10</a:t>
              </a:r>
              <a:r>
                <a:rPr lang="en-US" altLang="zh-CN" sz="2000" dirty="0">
                  <a:solidFill>
                    <a:srgbClr val="C00000"/>
                  </a:solidFill>
                  <a:latin typeface="微软雅黑" panose="020B0503020204020204" pitchFamily="34" charset="-122"/>
                  <a:ea typeface="微软雅黑" panose="020B0503020204020204" pitchFamily="34" charset="-122"/>
                </a:rPr>
                <a:t>Base-T</a:t>
              </a:r>
            </a:p>
          </p:txBody>
        </p:sp>
        <p:sp>
          <p:nvSpPr>
            <p:cNvPr id="15" name="Line 10"/>
            <p:cNvSpPr>
              <a:spLocks noChangeShapeType="1"/>
            </p:cNvSpPr>
            <p:nvPr/>
          </p:nvSpPr>
          <p:spPr bwMode="auto">
            <a:xfrm flipH="1">
              <a:off x="1878" y="2841"/>
              <a:ext cx="355" cy="225"/>
            </a:xfrm>
            <a:prstGeom prst="line">
              <a:avLst/>
            </a:prstGeom>
            <a:noFill/>
            <a:ln w="25399">
              <a:solidFill>
                <a:srgbClr val="FF9900"/>
              </a:solidFill>
              <a:round/>
              <a:headEnd type="none" w="sm" len="sm"/>
              <a:tailEnd type="stealth" w="med" len="med"/>
            </a:ln>
            <a:effectLst/>
          </p:spPr>
          <p:txBody>
            <a:bodyPr wrap="none" anchor="ctr"/>
            <a:lstStyle/>
            <a:p>
              <a:endParaRPr lang="zh-CN" altLang="en-US"/>
            </a:p>
          </p:txBody>
        </p:sp>
        <p:sp>
          <p:nvSpPr>
            <p:cNvPr id="16" name="Line 11"/>
            <p:cNvSpPr>
              <a:spLocks noChangeShapeType="1"/>
            </p:cNvSpPr>
            <p:nvPr/>
          </p:nvSpPr>
          <p:spPr bwMode="auto">
            <a:xfrm flipH="1">
              <a:off x="2511" y="2836"/>
              <a:ext cx="0" cy="643"/>
            </a:xfrm>
            <a:prstGeom prst="line">
              <a:avLst/>
            </a:prstGeom>
            <a:noFill/>
            <a:ln w="25399">
              <a:solidFill>
                <a:srgbClr val="FF9900"/>
              </a:solidFill>
              <a:round/>
              <a:headEnd type="none" w="sm" len="sm"/>
              <a:tailEnd type="stealth" w="med" len="med"/>
            </a:ln>
            <a:effectLst/>
          </p:spPr>
          <p:txBody>
            <a:bodyPr wrap="none" anchor="ctr"/>
            <a:lstStyle/>
            <a:p>
              <a:endParaRPr lang="zh-CN" altLang="en-US"/>
            </a:p>
          </p:txBody>
        </p:sp>
        <p:sp>
          <p:nvSpPr>
            <p:cNvPr id="17" name="Line 12"/>
            <p:cNvSpPr>
              <a:spLocks noChangeShapeType="1"/>
            </p:cNvSpPr>
            <p:nvPr/>
          </p:nvSpPr>
          <p:spPr bwMode="auto">
            <a:xfrm>
              <a:off x="2838" y="2828"/>
              <a:ext cx="195" cy="238"/>
            </a:xfrm>
            <a:prstGeom prst="line">
              <a:avLst/>
            </a:prstGeom>
            <a:noFill/>
            <a:ln w="25399">
              <a:solidFill>
                <a:srgbClr val="FF9900"/>
              </a:solidFill>
              <a:round/>
              <a:headEnd type="none" w="sm" len="sm"/>
              <a:tailEnd type="stealth" w="med" len="med"/>
            </a:ln>
            <a:effectLst/>
          </p:spPr>
          <p:txBody>
            <a:bodyPr wrap="none" anchor="ctr"/>
            <a:lstStyle/>
            <a:p>
              <a:endParaRPr lang="zh-CN" altLang="en-US"/>
            </a:p>
          </p:txBody>
        </p:sp>
      </p:grpSp>
      <p:sp>
        <p:nvSpPr>
          <p:cNvPr id="19" name="TextBox 18"/>
          <p:cNvSpPr txBox="1"/>
          <p:nvPr/>
        </p:nvSpPr>
        <p:spPr>
          <a:xfrm>
            <a:off x="3604544" y="6043729"/>
            <a:ext cx="4493301"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广播通信线路</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以太网</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8252289" y="1735873"/>
            <a:ext cx="3877509" cy="4299062"/>
          </a:xfrm>
          <a:prstGeom prst="rect">
            <a:avLst/>
          </a:prstGeom>
          <a:solidFill>
            <a:schemeClr val="accent6">
              <a:lumMod val="40000"/>
              <a:lumOff val="60000"/>
            </a:schemeClr>
          </a:solidFill>
        </p:spPr>
        <p:txBody>
          <a:bodyPr wrap="square">
            <a:spAutoFit/>
          </a:bodyPr>
          <a:lstStyle/>
          <a:p>
            <a:pPr>
              <a:lnSpc>
                <a:spcPts val="3700"/>
              </a:lnSpc>
            </a:pPr>
            <a:r>
              <a:rPr lang="zh-CN" altLang="en-US" sz="2200" dirty="0">
                <a:solidFill>
                  <a:srgbClr val="C00000"/>
                </a:solidFill>
                <a:latin typeface="微软雅黑" panose="020B0503020204020204" pitchFamily="34" charset="-122"/>
                <a:ea typeface="微软雅黑" panose="020B0503020204020204" pitchFamily="34" charset="-122"/>
              </a:rPr>
              <a:t>广播通信线路</a:t>
            </a:r>
            <a:r>
              <a:rPr lang="zh-CN" altLang="en-US" sz="2200" dirty="0">
                <a:latin typeface="微软雅黑" panose="020B0503020204020204" pitchFamily="34" charset="-122"/>
                <a:ea typeface="微软雅黑" panose="020B0503020204020204" pitchFamily="34" charset="-122"/>
              </a:rPr>
              <a:t>的物理层标准</a:t>
            </a:r>
            <a:endParaRPr lang="en-US" altLang="zh-CN" sz="2200" dirty="0">
              <a:latin typeface="微软雅黑" panose="020B0503020204020204" pitchFamily="34" charset="-122"/>
              <a:ea typeface="微软雅黑" panose="020B0503020204020204" pitchFamily="34" charset="-122"/>
            </a:endParaRPr>
          </a:p>
          <a:p>
            <a:pPr marL="0" lvl="1">
              <a:lnSpc>
                <a:spcPts val="3700"/>
              </a:lnSpc>
            </a:pPr>
            <a:r>
              <a:rPr lang="en-US" altLang="zh-CN" b="1" spc="-100" dirty="0">
                <a:latin typeface="微软雅黑" panose="020B0503020204020204" pitchFamily="34" charset="-122"/>
                <a:ea typeface="微软雅黑" panose="020B0503020204020204" pitchFamily="34" charset="-122"/>
              </a:rPr>
              <a:t>802.3</a:t>
            </a:r>
            <a:r>
              <a:rPr lang="zh-CN" altLang="en-US" b="1" spc="-100" dirty="0">
                <a:latin typeface="微软雅黑" panose="020B0503020204020204" pitchFamily="34" charset="-122"/>
                <a:ea typeface="微软雅黑" panose="020B0503020204020204" pitchFamily="34" charset="-122"/>
              </a:rPr>
              <a:t>：</a:t>
            </a:r>
            <a:r>
              <a:rPr lang="en-US" altLang="zh-CN" spc="-100" dirty="0">
                <a:latin typeface="微软雅黑" panose="020B0503020204020204" pitchFamily="34" charset="-122"/>
                <a:ea typeface="微软雅黑" panose="020B0503020204020204" pitchFamily="34" charset="-122"/>
              </a:rPr>
              <a:t>10BASE-2</a:t>
            </a:r>
            <a:r>
              <a:rPr lang="zh-CN" altLang="en-US" spc="-100" dirty="0">
                <a:latin typeface="微软雅黑" panose="020B0503020204020204" pitchFamily="34" charset="-122"/>
                <a:ea typeface="微软雅黑" panose="020B0503020204020204" pitchFamily="34" charset="-122"/>
              </a:rPr>
              <a:t>，</a:t>
            </a:r>
            <a:r>
              <a:rPr lang="en-US" altLang="zh-CN" spc="-100" dirty="0">
                <a:latin typeface="微软雅黑" panose="020B0503020204020204" pitchFamily="34" charset="-122"/>
                <a:ea typeface="微软雅黑" panose="020B0503020204020204" pitchFamily="34" charset="-122"/>
              </a:rPr>
              <a:t>10BASE-5</a:t>
            </a:r>
            <a:r>
              <a:rPr lang="zh-CN" altLang="en-US" spc="-100" dirty="0">
                <a:latin typeface="微软雅黑" panose="020B0503020204020204" pitchFamily="34" charset="-122"/>
                <a:ea typeface="微软雅黑" panose="020B0503020204020204" pitchFamily="34" charset="-122"/>
              </a:rPr>
              <a:t>，</a:t>
            </a:r>
            <a:endParaRPr lang="en-US" altLang="zh-CN" spc="-100" dirty="0">
              <a:latin typeface="微软雅黑" panose="020B0503020204020204" pitchFamily="34" charset="-122"/>
              <a:ea typeface="微软雅黑" panose="020B0503020204020204" pitchFamily="34" charset="-122"/>
            </a:endParaRPr>
          </a:p>
          <a:p>
            <a:pPr marL="0" lvl="1">
              <a:lnSpc>
                <a:spcPts val="3700"/>
              </a:lnSpc>
            </a:pPr>
            <a:r>
              <a:rPr lang="en-US" altLang="zh-CN" spc="-100" dirty="0">
                <a:latin typeface="微软雅黑" panose="020B0503020204020204" pitchFamily="34" charset="-122"/>
                <a:ea typeface="微软雅黑" panose="020B0503020204020204" pitchFamily="34" charset="-122"/>
              </a:rPr>
              <a:t>            10BASE-T</a:t>
            </a:r>
          </a:p>
          <a:p>
            <a:pPr marL="0" lvl="1">
              <a:lnSpc>
                <a:spcPts val="3700"/>
              </a:lnSpc>
            </a:pPr>
            <a:r>
              <a:rPr lang="en-US" altLang="zh-CN" b="1" spc="-100" dirty="0">
                <a:latin typeface="微软雅黑" panose="020B0503020204020204" pitchFamily="34" charset="-122"/>
                <a:ea typeface="微软雅黑" panose="020B0503020204020204" pitchFamily="34" charset="-122"/>
              </a:rPr>
              <a:t>802.3u</a:t>
            </a:r>
            <a:r>
              <a:rPr lang="zh-CN" altLang="en-US" b="1" spc="-100" dirty="0">
                <a:latin typeface="微软雅黑" panose="020B0503020204020204" pitchFamily="34" charset="-122"/>
                <a:ea typeface="微软雅黑" panose="020B0503020204020204" pitchFamily="34" charset="-122"/>
              </a:rPr>
              <a:t>：</a:t>
            </a:r>
            <a:r>
              <a:rPr lang="en-US" altLang="zh-CN" spc="-100" dirty="0">
                <a:latin typeface="微软雅黑" panose="020B0503020204020204" pitchFamily="34" charset="-122"/>
                <a:ea typeface="微软雅黑" panose="020B0503020204020204" pitchFamily="34" charset="-122"/>
              </a:rPr>
              <a:t>100BASE-T</a:t>
            </a:r>
            <a:r>
              <a:rPr lang="zh-CN" altLang="en-US" spc="-100" dirty="0">
                <a:latin typeface="微软雅黑" panose="020B0503020204020204" pitchFamily="34" charset="-122"/>
                <a:ea typeface="微软雅黑" panose="020B0503020204020204" pitchFamily="34" charset="-122"/>
              </a:rPr>
              <a:t>，</a:t>
            </a:r>
            <a:r>
              <a:rPr lang="en-US" altLang="zh-CN" spc="-100" dirty="0">
                <a:latin typeface="微软雅黑" panose="020B0503020204020204" pitchFamily="34" charset="-122"/>
                <a:ea typeface="微软雅黑" panose="020B0503020204020204" pitchFamily="34" charset="-122"/>
              </a:rPr>
              <a:t>100BASE-TX</a:t>
            </a:r>
            <a:r>
              <a:rPr lang="zh-CN" altLang="en-US" spc="-100" dirty="0">
                <a:latin typeface="微软雅黑" panose="020B0503020204020204" pitchFamily="34" charset="-122"/>
                <a:ea typeface="微软雅黑" panose="020B0503020204020204" pitchFamily="34" charset="-122"/>
              </a:rPr>
              <a:t>，</a:t>
            </a:r>
            <a:endParaRPr lang="en-US" altLang="zh-CN" spc="-100" dirty="0">
              <a:latin typeface="微软雅黑" panose="020B0503020204020204" pitchFamily="34" charset="-122"/>
              <a:ea typeface="微软雅黑" panose="020B0503020204020204" pitchFamily="34" charset="-122"/>
            </a:endParaRPr>
          </a:p>
          <a:p>
            <a:pPr marL="0" lvl="1">
              <a:lnSpc>
                <a:spcPts val="3700"/>
              </a:lnSpc>
            </a:pPr>
            <a:r>
              <a:rPr lang="en-US" altLang="zh-CN" spc="-100" dirty="0">
                <a:latin typeface="微软雅黑" panose="020B0503020204020204" pitchFamily="34" charset="-122"/>
                <a:ea typeface="微软雅黑" panose="020B0503020204020204" pitchFamily="34" charset="-122"/>
              </a:rPr>
              <a:t>             100BASE-T4</a:t>
            </a:r>
            <a:r>
              <a:rPr lang="zh-CN" altLang="en-US" spc="-100" dirty="0">
                <a:latin typeface="微软雅黑" panose="020B0503020204020204" pitchFamily="34" charset="-122"/>
                <a:ea typeface="微软雅黑" panose="020B0503020204020204" pitchFamily="34" charset="-122"/>
              </a:rPr>
              <a:t>，</a:t>
            </a:r>
            <a:r>
              <a:rPr lang="en-US" altLang="zh-CN" spc="-100" dirty="0">
                <a:latin typeface="微软雅黑" panose="020B0503020204020204" pitchFamily="34" charset="-122"/>
                <a:ea typeface="微软雅黑" panose="020B0503020204020204" pitchFamily="34" charset="-122"/>
              </a:rPr>
              <a:t>100BASE-FX</a:t>
            </a:r>
          </a:p>
          <a:p>
            <a:pPr marL="0" lvl="1">
              <a:lnSpc>
                <a:spcPts val="3700"/>
              </a:lnSpc>
            </a:pPr>
            <a:r>
              <a:rPr lang="en-US" altLang="zh-CN" b="1" spc="-100" dirty="0">
                <a:latin typeface="微软雅黑" panose="020B0503020204020204" pitchFamily="34" charset="-122"/>
                <a:ea typeface="微软雅黑" panose="020B0503020204020204" pitchFamily="34" charset="-122"/>
              </a:rPr>
              <a:t>802.3z</a:t>
            </a:r>
            <a:r>
              <a:rPr lang="zh-CN" altLang="en-US" b="1" spc="-100" dirty="0">
                <a:latin typeface="微软雅黑" panose="020B0503020204020204" pitchFamily="34" charset="-122"/>
                <a:ea typeface="微软雅黑" panose="020B0503020204020204" pitchFamily="34" charset="-122"/>
              </a:rPr>
              <a:t>：</a:t>
            </a:r>
            <a:r>
              <a:rPr lang="en-US" altLang="zh-CN" spc="-100" dirty="0">
                <a:latin typeface="微软雅黑" panose="020B0503020204020204" pitchFamily="34" charset="-122"/>
                <a:ea typeface="微软雅黑" panose="020B0503020204020204" pitchFamily="34" charset="-122"/>
              </a:rPr>
              <a:t>1000BASE-T</a:t>
            </a:r>
            <a:r>
              <a:rPr lang="zh-CN" altLang="en-US" spc="-100" dirty="0">
                <a:latin typeface="微软雅黑" panose="020B0503020204020204" pitchFamily="34" charset="-122"/>
                <a:ea typeface="微软雅黑" panose="020B0503020204020204" pitchFamily="34" charset="-122"/>
              </a:rPr>
              <a:t>，</a:t>
            </a:r>
            <a:r>
              <a:rPr lang="en-US" altLang="zh-CN" spc="-100" dirty="0">
                <a:latin typeface="微软雅黑" panose="020B0503020204020204" pitchFamily="34" charset="-122"/>
                <a:ea typeface="微软雅黑" panose="020B0503020204020204" pitchFamily="34" charset="-122"/>
              </a:rPr>
              <a:t>1000BASE-CX</a:t>
            </a:r>
            <a:r>
              <a:rPr lang="zh-CN" altLang="en-US" spc="-100" dirty="0">
                <a:latin typeface="微软雅黑" panose="020B0503020204020204" pitchFamily="34" charset="-122"/>
                <a:ea typeface="微软雅黑" panose="020B0503020204020204" pitchFamily="34" charset="-122"/>
              </a:rPr>
              <a:t>，</a:t>
            </a:r>
            <a:endParaRPr lang="en-US" altLang="zh-CN" spc="-100" dirty="0">
              <a:latin typeface="微软雅黑" panose="020B0503020204020204" pitchFamily="34" charset="-122"/>
              <a:ea typeface="微软雅黑" panose="020B0503020204020204" pitchFamily="34" charset="-122"/>
            </a:endParaRPr>
          </a:p>
          <a:p>
            <a:pPr marL="0" lvl="1">
              <a:lnSpc>
                <a:spcPts val="3700"/>
              </a:lnSpc>
            </a:pPr>
            <a:r>
              <a:rPr lang="en-US" altLang="zh-CN" spc="-100" dirty="0">
                <a:latin typeface="微软雅黑" panose="020B0503020204020204" pitchFamily="34" charset="-122"/>
                <a:ea typeface="微软雅黑" panose="020B0503020204020204" pitchFamily="34" charset="-122"/>
              </a:rPr>
              <a:t>              1000BASE-LX</a:t>
            </a:r>
            <a:r>
              <a:rPr lang="zh-CN" altLang="en-US" spc="-100" dirty="0">
                <a:latin typeface="微软雅黑" panose="020B0503020204020204" pitchFamily="34" charset="-122"/>
                <a:ea typeface="微软雅黑" panose="020B0503020204020204" pitchFamily="34" charset="-122"/>
              </a:rPr>
              <a:t>，</a:t>
            </a:r>
            <a:r>
              <a:rPr lang="en-US" altLang="zh-CN" spc="-100" dirty="0">
                <a:latin typeface="微软雅黑" panose="020B0503020204020204" pitchFamily="34" charset="-122"/>
                <a:ea typeface="微软雅黑" panose="020B0503020204020204" pitchFamily="34" charset="-122"/>
              </a:rPr>
              <a:t>1000BASE-SX</a:t>
            </a:r>
          </a:p>
          <a:p>
            <a:pPr marL="0" lvl="1">
              <a:lnSpc>
                <a:spcPts val="3700"/>
              </a:lnSpc>
            </a:pPr>
            <a:r>
              <a:rPr lang="en-US" altLang="zh-CN" b="1" spc="-100" dirty="0">
                <a:latin typeface="微软雅黑" panose="020B0503020204020204" pitchFamily="34" charset="-122"/>
                <a:ea typeface="微软雅黑" panose="020B0503020204020204" pitchFamily="34" charset="-122"/>
              </a:rPr>
              <a:t>802.3ae</a:t>
            </a:r>
            <a:r>
              <a:rPr lang="zh-CN" altLang="en-US" b="1" spc="-100" dirty="0">
                <a:latin typeface="微软雅黑" panose="020B0503020204020204" pitchFamily="34" charset="-122"/>
                <a:ea typeface="微软雅黑" panose="020B0503020204020204" pitchFamily="34" charset="-122"/>
              </a:rPr>
              <a:t>：</a:t>
            </a:r>
            <a:r>
              <a:rPr lang="en-US" altLang="zh-CN" spc="-100" dirty="0">
                <a:latin typeface="微软雅黑" panose="020B0503020204020204" pitchFamily="34" charset="-122"/>
                <a:ea typeface="微软雅黑" panose="020B0503020204020204" pitchFamily="34" charset="-122"/>
              </a:rPr>
              <a:t>LAN PHY</a:t>
            </a:r>
            <a:r>
              <a:rPr lang="zh-CN" altLang="en-US" spc="-100" dirty="0">
                <a:latin typeface="微软雅黑" panose="020B0503020204020204" pitchFamily="34" charset="-122"/>
                <a:ea typeface="微软雅黑" panose="020B0503020204020204" pitchFamily="34" charset="-122"/>
              </a:rPr>
              <a:t>，</a:t>
            </a:r>
            <a:r>
              <a:rPr lang="en-US" altLang="zh-CN" spc="-100" dirty="0">
                <a:latin typeface="微软雅黑" panose="020B0503020204020204" pitchFamily="34" charset="-122"/>
                <a:ea typeface="微软雅黑" panose="020B0503020204020204" pitchFamily="34" charset="-122"/>
              </a:rPr>
              <a:t>WAN PHY</a:t>
            </a:r>
          </a:p>
          <a:p>
            <a:pPr marL="0" lvl="1">
              <a:lnSpc>
                <a:spcPts val="3700"/>
              </a:lnSpc>
            </a:pPr>
            <a:r>
              <a:rPr lang="en-US" altLang="zh-CN" b="1" spc="-100" dirty="0">
                <a:latin typeface="微软雅黑" panose="020B0503020204020204" pitchFamily="34" charset="-122"/>
                <a:ea typeface="微软雅黑" panose="020B0503020204020204" pitchFamily="34" charset="-122"/>
              </a:rPr>
              <a:t>802.15.4</a:t>
            </a:r>
            <a:r>
              <a:rPr lang="zh-CN" altLang="en-US" b="1" spc="-100" dirty="0">
                <a:latin typeface="微软雅黑" panose="020B0503020204020204" pitchFamily="34" charset="-122"/>
                <a:ea typeface="微软雅黑" panose="020B0503020204020204" pitchFamily="34" charset="-122"/>
              </a:rPr>
              <a:t>：</a:t>
            </a:r>
            <a:r>
              <a:rPr lang="zh-CN" altLang="en-US" spc="-100" dirty="0">
                <a:latin typeface="微软雅黑" panose="020B0503020204020204" pitchFamily="34" charset="-122"/>
                <a:ea typeface="微软雅黑" panose="020B0503020204020204" pitchFamily="34" charset="-122"/>
              </a:rPr>
              <a:t>无线个人区域网</a:t>
            </a:r>
            <a:r>
              <a:rPr lang="en-US" altLang="zh-CN" spc="-100" dirty="0">
                <a:latin typeface="微软雅黑" panose="020B0503020204020204" pitchFamily="34" charset="-122"/>
                <a:ea typeface="微软雅黑" panose="020B0503020204020204" pitchFamily="34" charset="-122"/>
              </a:rPr>
              <a:t>WPAN</a:t>
            </a:r>
          </a:p>
        </p:txBody>
      </p:sp>
      <p:sp>
        <p:nvSpPr>
          <p:cNvPr id="25" name="文本框 24"/>
          <p:cNvSpPr txBox="1"/>
          <p:nvPr/>
        </p:nvSpPr>
        <p:spPr>
          <a:xfrm>
            <a:off x="0" y="6442428"/>
            <a:ext cx="2174542"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物理层基本概念</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本章内容</a:t>
            </a:r>
          </a:p>
        </p:txBody>
      </p:sp>
      <p:sp>
        <p:nvSpPr>
          <p:cNvPr id="3" name="内容占位符 2"/>
          <p:cNvSpPr>
            <a:spLocks noGrp="1"/>
          </p:cNvSpPr>
          <p:nvPr>
            <p:ph idx="1"/>
          </p:nvPr>
        </p:nvSpPr>
        <p:spPr>
          <a:xfrm>
            <a:off x="892792" y="1466079"/>
            <a:ext cx="10515600" cy="3965721"/>
          </a:xfrm>
        </p:spPr>
        <p:txBody>
          <a:bodyPr>
            <a:normAutofit/>
          </a:bodyPr>
          <a:lstStyle/>
          <a:p>
            <a:pPr marL="0" indent="0">
              <a:lnSpc>
                <a:spcPct val="160000"/>
              </a:lnSpc>
              <a:buNone/>
            </a:pPr>
            <a:r>
              <a:rPr lang="en-US" altLang="zh-CN" dirty="0"/>
              <a:t>2.1 </a:t>
            </a:r>
            <a:r>
              <a:rPr lang="zh-CN" altLang="en-US" dirty="0"/>
              <a:t>物理层基本概念</a:t>
            </a:r>
            <a:endParaRPr lang="en-US" altLang="zh-CN" dirty="0"/>
          </a:p>
          <a:p>
            <a:pPr marL="0" indent="0">
              <a:lnSpc>
                <a:spcPct val="160000"/>
              </a:lnSpc>
              <a:buNone/>
            </a:pPr>
            <a:r>
              <a:rPr lang="en-US" altLang="zh-CN" dirty="0">
                <a:solidFill>
                  <a:srgbClr val="C00000"/>
                </a:solidFill>
              </a:rPr>
              <a:t>2.2 </a:t>
            </a:r>
            <a:r>
              <a:rPr lang="zh-CN" altLang="en-US" dirty="0">
                <a:solidFill>
                  <a:srgbClr val="C00000"/>
                </a:solidFill>
              </a:rPr>
              <a:t>数据通信基础</a:t>
            </a:r>
            <a:endParaRPr lang="en-US" altLang="zh-CN" dirty="0">
              <a:solidFill>
                <a:srgbClr val="C00000"/>
              </a:solidFill>
            </a:endParaRPr>
          </a:p>
          <a:p>
            <a:pPr marL="0" indent="0">
              <a:lnSpc>
                <a:spcPct val="160000"/>
              </a:lnSpc>
              <a:buNone/>
            </a:pPr>
            <a:r>
              <a:rPr lang="en-US" altLang="zh-CN" dirty="0"/>
              <a:t>2.3 </a:t>
            </a:r>
            <a:r>
              <a:rPr lang="zh-CN" altLang="en-US" dirty="0"/>
              <a:t>传输介质</a:t>
            </a:r>
            <a:endParaRPr lang="en-US" altLang="zh-CN" dirty="0"/>
          </a:p>
          <a:p>
            <a:pPr marL="0" indent="0">
              <a:lnSpc>
                <a:spcPct val="160000"/>
              </a:lnSpc>
              <a:buNone/>
            </a:pPr>
            <a:r>
              <a:rPr lang="en-US" altLang="zh-CN" dirty="0"/>
              <a:t>2.4 </a:t>
            </a:r>
            <a:r>
              <a:rPr lang="zh-CN" altLang="en-US" dirty="0"/>
              <a:t>无线与卫星通信</a:t>
            </a:r>
            <a:endParaRPr lang="en-US" altLang="zh-CN" dirty="0"/>
          </a:p>
          <a:p>
            <a:pPr marL="0" indent="0">
              <a:lnSpc>
                <a:spcPct val="160000"/>
              </a:lnSpc>
              <a:buNone/>
            </a:pPr>
            <a:r>
              <a:rPr lang="en-US" altLang="zh-CN" dirty="0"/>
              <a:t>2.5 </a:t>
            </a:r>
            <a:r>
              <a:rPr lang="zh-CN" altLang="en-US" dirty="0"/>
              <a:t>多路复用技术</a:t>
            </a:r>
            <a:endParaRPr lang="en-US" altLang="zh-CN" dirty="0"/>
          </a:p>
          <a:p>
            <a:pPr marL="0" indent="0">
              <a:buNone/>
            </a:pPr>
            <a:endParaRPr lang="en-US" altLang="zh-CN"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12</a:t>
            </a:fld>
            <a:endParaRPr kumimoji="1" lang="zh-CN" altLang="en-US" dirty="0"/>
          </a:p>
        </p:txBody>
      </p:sp>
      <p:sp>
        <p:nvSpPr>
          <p:cNvPr id="5" name="矩形标注 4"/>
          <p:cNvSpPr/>
          <p:nvPr/>
        </p:nvSpPr>
        <p:spPr>
          <a:xfrm>
            <a:off x="5891284" y="1975090"/>
            <a:ext cx="3814781" cy="2340877"/>
          </a:xfrm>
          <a:prstGeom prst="wedgeRectCallout">
            <a:avLst>
              <a:gd name="adj1" fmla="val -91436"/>
              <a:gd name="adj2" fmla="val -20775"/>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587375" indent="-438150">
              <a:lnSpc>
                <a:spcPct val="130000"/>
              </a:lnSpc>
              <a:spcBef>
                <a:spcPts val="600"/>
              </a:spcBef>
              <a:buFont typeface="+mj-lt"/>
              <a:buAutoNum type="arabicPeriod"/>
            </a:pPr>
            <a:r>
              <a:rPr kumimoji="1" lang="zh-CN" altLang="en-US" sz="2400" dirty="0">
                <a:solidFill>
                  <a:prstClr val="black"/>
                </a:solidFill>
                <a:latin typeface="微软雅黑" panose="020B0503020204020204" pitchFamily="34" charset="-122"/>
                <a:ea typeface="微软雅黑" panose="020B0503020204020204" pitchFamily="34" charset="-122"/>
              </a:rPr>
              <a:t>数据通信基础理论</a:t>
            </a:r>
            <a:endParaRPr kumimoji="1" lang="en-US" altLang="zh-CN" sz="2400" dirty="0">
              <a:solidFill>
                <a:prstClr val="black"/>
              </a:solidFill>
              <a:latin typeface="微软雅黑" panose="020B0503020204020204" pitchFamily="34" charset="-122"/>
              <a:ea typeface="微软雅黑" panose="020B0503020204020204" pitchFamily="34" charset="-122"/>
            </a:endParaRPr>
          </a:p>
          <a:p>
            <a:pPr marL="587375" indent="-438150">
              <a:lnSpc>
                <a:spcPct val="130000"/>
              </a:lnSpc>
              <a:spcBef>
                <a:spcPts val="600"/>
              </a:spcBef>
              <a:buFont typeface="+mj-lt"/>
              <a:buAutoNum type="arabicPeriod"/>
            </a:pPr>
            <a:r>
              <a:rPr kumimoji="1" lang="zh-CN" altLang="en-US" sz="2400" dirty="0">
                <a:solidFill>
                  <a:prstClr val="black"/>
                </a:solidFill>
                <a:latin typeface="微软雅黑" panose="020B0503020204020204" pitchFamily="34" charset="-122"/>
                <a:ea typeface="微软雅黑" panose="020B0503020204020204" pitchFamily="34" charset="-122"/>
              </a:rPr>
              <a:t>基本概念与术语</a:t>
            </a:r>
            <a:endParaRPr kumimoji="1" lang="en-US" altLang="zh-CN" sz="2400" dirty="0">
              <a:solidFill>
                <a:prstClr val="black"/>
              </a:solidFill>
              <a:latin typeface="微软雅黑" panose="020B0503020204020204" pitchFamily="34" charset="-122"/>
              <a:ea typeface="微软雅黑" panose="020B0503020204020204" pitchFamily="34" charset="-122"/>
            </a:endParaRPr>
          </a:p>
          <a:p>
            <a:pPr marL="587375" indent="-438150">
              <a:lnSpc>
                <a:spcPct val="130000"/>
              </a:lnSpc>
              <a:spcBef>
                <a:spcPts val="600"/>
              </a:spcBef>
              <a:buFont typeface="+mj-lt"/>
              <a:buAutoNum type="arabicPeriod"/>
            </a:pPr>
            <a:r>
              <a:rPr kumimoji="1" lang="zh-CN" altLang="en-US" sz="2400" dirty="0">
                <a:solidFill>
                  <a:prstClr val="black"/>
                </a:solidFill>
                <a:latin typeface="微软雅黑" panose="020B0503020204020204" pitchFamily="34" charset="-122"/>
                <a:ea typeface="微软雅黑" panose="020B0503020204020204" pitchFamily="34" charset="-122"/>
              </a:rPr>
              <a:t>传输方式</a:t>
            </a:r>
            <a:endParaRPr kumimoji="1" lang="en-US" altLang="zh-CN" sz="2400" dirty="0">
              <a:solidFill>
                <a:prstClr val="black"/>
              </a:solidFill>
              <a:latin typeface="微软雅黑" panose="020B0503020204020204" pitchFamily="34" charset="-122"/>
              <a:ea typeface="微软雅黑" panose="020B0503020204020204" pitchFamily="34" charset="-122"/>
            </a:endParaRPr>
          </a:p>
          <a:p>
            <a:pPr marL="587375" indent="-438150">
              <a:lnSpc>
                <a:spcPct val="130000"/>
              </a:lnSpc>
              <a:spcBef>
                <a:spcPts val="600"/>
              </a:spcBef>
              <a:buFont typeface="+mj-lt"/>
              <a:buAutoNum type="arabicPeriod"/>
            </a:pPr>
            <a:r>
              <a:rPr kumimoji="1" lang="zh-CN" altLang="en-US" sz="2400" dirty="0">
                <a:solidFill>
                  <a:prstClr val="black"/>
                </a:solidFill>
                <a:latin typeface="微软雅黑" panose="020B0503020204020204" pitchFamily="34" charset="-122"/>
                <a:ea typeface="微软雅黑" panose="020B0503020204020204" pitchFamily="34" charset="-122"/>
              </a:rPr>
              <a:t>性能度量</a:t>
            </a:r>
            <a:endParaRPr kumimoji="1" lang="en-US" altLang="zh-CN" sz="24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数据通信基本概念</a:t>
            </a:r>
          </a:p>
        </p:txBody>
      </p:sp>
      <p:sp>
        <p:nvSpPr>
          <p:cNvPr id="3" name="内容占位符 2"/>
          <p:cNvSpPr>
            <a:spLocks noGrp="1"/>
          </p:cNvSpPr>
          <p:nvPr>
            <p:ph idx="1"/>
          </p:nvPr>
        </p:nvSpPr>
        <p:spPr>
          <a:xfrm>
            <a:off x="838200" y="1360629"/>
            <a:ext cx="10515600" cy="5292606"/>
          </a:xfrm>
        </p:spPr>
        <p:txBody>
          <a:bodyPr>
            <a:normAutofit fontScale="85000" lnSpcReduction="20000"/>
          </a:bodyPr>
          <a:lstStyle/>
          <a:p>
            <a:pPr>
              <a:lnSpc>
                <a:spcPct val="110000"/>
              </a:lnSpc>
            </a:pPr>
            <a:r>
              <a:rPr lang="zh-CN" altLang="en-US" dirty="0"/>
              <a:t>主要内容</a:t>
            </a:r>
          </a:p>
          <a:p>
            <a:pPr lvl="1">
              <a:lnSpc>
                <a:spcPct val="110000"/>
              </a:lnSpc>
            </a:pPr>
            <a:r>
              <a:rPr lang="zh-CN" altLang="en-US" dirty="0">
                <a:latin typeface="宋体" panose="02010600030101010101" pitchFamily="2" charset="-122"/>
              </a:rPr>
              <a:t>研究信号在通信信道上传输时的数学表示及其所受到的限制</a:t>
            </a:r>
          </a:p>
          <a:p>
            <a:pPr>
              <a:lnSpc>
                <a:spcPct val="110000"/>
              </a:lnSpc>
              <a:spcBef>
                <a:spcPct val="0"/>
              </a:spcBef>
            </a:pPr>
            <a:r>
              <a:rPr lang="zh-CN" altLang="en-US" dirty="0"/>
              <a:t>傅立叶分析</a:t>
            </a:r>
          </a:p>
          <a:p>
            <a:pPr lvl="1">
              <a:lnSpc>
                <a:spcPct val="110000"/>
              </a:lnSpc>
              <a:spcBef>
                <a:spcPct val="0"/>
              </a:spcBef>
            </a:pPr>
            <a:r>
              <a:rPr lang="zh-CN" altLang="en-US" dirty="0">
                <a:latin typeface="宋体" panose="02010600030101010101" pitchFamily="2" charset="-122"/>
              </a:rPr>
              <a:t>在网络通信中，</a:t>
            </a:r>
            <a:r>
              <a:rPr lang="zh-CN" altLang="en-US" dirty="0">
                <a:solidFill>
                  <a:srgbClr val="7030A0"/>
                </a:solidFill>
                <a:latin typeface="宋体" panose="02010600030101010101" pitchFamily="2" charset="-122"/>
              </a:rPr>
              <a:t>信息是以电磁信号（或简称信号）的形式</a:t>
            </a:r>
            <a:r>
              <a:rPr lang="zh-CN" altLang="en-US" dirty="0">
                <a:latin typeface="宋体" panose="02010600030101010101" pitchFamily="2" charset="-122"/>
              </a:rPr>
              <a:t>传输的</a:t>
            </a:r>
          </a:p>
          <a:p>
            <a:pPr lvl="1">
              <a:lnSpc>
                <a:spcPct val="110000"/>
              </a:lnSpc>
              <a:spcBef>
                <a:spcPct val="0"/>
              </a:spcBef>
            </a:pPr>
            <a:r>
              <a:rPr lang="zh-CN" altLang="en-US" dirty="0">
                <a:latin typeface="宋体" panose="02010600030101010101" pitchFamily="2" charset="-122"/>
              </a:rPr>
              <a:t>电磁信号是时间的函数（</a:t>
            </a:r>
            <a:r>
              <a:rPr lang="zh-CN" altLang="en-US" dirty="0">
                <a:solidFill>
                  <a:srgbClr val="7030A0"/>
                </a:solidFill>
                <a:latin typeface="宋体" panose="02010600030101010101" pitchFamily="2" charset="-122"/>
              </a:rPr>
              <a:t>时域观</a:t>
            </a:r>
            <a:r>
              <a:rPr lang="zh-CN" altLang="en-US" dirty="0">
                <a:latin typeface="宋体" panose="02010600030101010101" pitchFamily="2" charset="-122"/>
              </a:rPr>
              <a:t>）</a:t>
            </a:r>
          </a:p>
          <a:p>
            <a:pPr lvl="1">
              <a:lnSpc>
                <a:spcPct val="110000"/>
              </a:lnSpc>
              <a:spcBef>
                <a:spcPct val="0"/>
              </a:spcBef>
            </a:pPr>
            <a:r>
              <a:rPr lang="zh-CN" altLang="en-US" dirty="0">
                <a:latin typeface="宋体" panose="02010600030101010101" pitchFamily="2" charset="-122"/>
              </a:rPr>
              <a:t>也可以表示成频率的函数（</a:t>
            </a:r>
            <a:r>
              <a:rPr lang="zh-CN" altLang="en-US" dirty="0">
                <a:solidFill>
                  <a:srgbClr val="7030A0"/>
                </a:solidFill>
                <a:latin typeface="宋体" panose="02010600030101010101" pitchFamily="2" charset="-122"/>
              </a:rPr>
              <a:t>频域观</a:t>
            </a:r>
            <a:r>
              <a:rPr lang="zh-CN" altLang="en-US" dirty="0">
                <a:latin typeface="宋体" panose="02010600030101010101" pitchFamily="2" charset="-122"/>
              </a:rPr>
              <a:t>）</a:t>
            </a:r>
          </a:p>
          <a:p>
            <a:pPr lvl="1">
              <a:lnSpc>
                <a:spcPct val="110000"/>
              </a:lnSpc>
              <a:spcBef>
                <a:spcPct val="0"/>
              </a:spcBef>
            </a:pPr>
            <a:r>
              <a:rPr lang="zh-CN" altLang="en-US" dirty="0">
                <a:latin typeface="宋体" panose="02010600030101010101" pitchFamily="2" charset="-122"/>
              </a:rPr>
              <a:t>对于理解数据传输来讲，信号的频域观比时域观更重要</a:t>
            </a:r>
            <a:endParaRPr lang="en-US" altLang="zh-CN" dirty="0">
              <a:latin typeface="宋体" panose="02010600030101010101" pitchFamily="2" charset="-122"/>
            </a:endParaRPr>
          </a:p>
          <a:p>
            <a:r>
              <a:rPr lang="zh-CN" altLang="en-US" dirty="0">
                <a:latin typeface="宋体" panose="02010600030101010101" pitchFamily="2" charset="-122"/>
              </a:rPr>
              <a:t>时域观</a:t>
            </a:r>
          </a:p>
          <a:p>
            <a:pPr lvl="1"/>
            <a:r>
              <a:rPr lang="zh-CN" altLang="en-US" dirty="0">
                <a:latin typeface="宋体" panose="02010600030101010101" pitchFamily="2" charset="-122"/>
              </a:rPr>
              <a:t>从时间函数的角度来看，电磁信号分为模拟信号和数字信号</a:t>
            </a:r>
          </a:p>
          <a:p>
            <a:pPr lvl="1"/>
            <a:r>
              <a:rPr lang="zh-CN" altLang="en-US" dirty="0">
                <a:latin typeface="宋体" panose="02010600030101010101" pitchFamily="2" charset="-122"/>
              </a:rPr>
              <a:t>模拟信号的信号强度随着时间平滑变化，或者说信号中没有突变或不连续的地方。</a:t>
            </a:r>
          </a:p>
          <a:p>
            <a:pPr lvl="1"/>
            <a:r>
              <a:rPr lang="zh-CN" altLang="en-US" dirty="0">
                <a:latin typeface="宋体" panose="02010600030101010101" pitchFamily="2" charset="-122"/>
              </a:rPr>
              <a:t>数字信号的信号强度在一段时间内保持一个恒定值，然后又变成另外一个恒定值</a:t>
            </a:r>
            <a:endParaRPr lang="en-US" altLang="zh-CN" dirty="0">
              <a:latin typeface="宋体" panose="02010600030101010101" pitchFamily="2" charset="-122"/>
            </a:endParaRPr>
          </a:p>
          <a:p>
            <a:r>
              <a:rPr lang="zh-CN" altLang="en-US" dirty="0">
                <a:latin typeface="宋体" panose="02010600030101010101" pitchFamily="2" charset="-122"/>
              </a:rPr>
              <a:t>频域观</a:t>
            </a:r>
          </a:p>
          <a:p>
            <a:pPr lvl="1"/>
            <a:r>
              <a:rPr lang="zh-CN" altLang="en-US" dirty="0">
                <a:latin typeface="宋体" panose="02010600030101010101" pitchFamily="2" charset="-122"/>
              </a:rPr>
              <a:t>基本定义</a:t>
            </a:r>
          </a:p>
          <a:p>
            <a:pPr lvl="2"/>
            <a:r>
              <a:rPr lang="zh-CN" altLang="en-US" sz="2400" dirty="0">
                <a:latin typeface="宋体" panose="02010600030101010101" pitchFamily="2" charset="-122"/>
              </a:rPr>
              <a:t>当一个信号的所有频率成分是某一个频率的整数倍时，该频率被称为基本频率</a:t>
            </a:r>
          </a:p>
          <a:p>
            <a:pPr lvl="2"/>
            <a:r>
              <a:rPr lang="zh-CN" altLang="en-US" sz="2400" dirty="0">
                <a:latin typeface="宋体" panose="02010600030101010101" pitchFamily="2" charset="-122"/>
              </a:rPr>
              <a:t>信号的周期等于基本频率的周期</a:t>
            </a:r>
          </a:p>
          <a:p>
            <a:pPr lvl="1"/>
            <a:r>
              <a:rPr lang="zh-CN" altLang="en-US" dirty="0">
                <a:latin typeface="宋体" panose="02010600030101010101" pitchFamily="2" charset="-122"/>
              </a:rPr>
              <a:t>傅立叶分析</a:t>
            </a:r>
            <a:r>
              <a:rPr lang="zh-CN" altLang="en-US" dirty="0">
                <a:latin typeface="Arial" panose="020B0604020202020204" pitchFamily="34" charset="0"/>
                <a:cs typeface="Times New Roman" panose="02020603050405020304" pitchFamily="18" charset="0"/>
              </a:rPr>
              <a:t> </a:t>
            </a:r>
            <a:endParaRPr lang="zh-CN" altLang="en-US" dirty="0">
              <a:latin typeface="宋体" panose="02010600030101010101" pitchFamily="2" charset="-122"/>
            </a:endParaRPr>
          </a:p>
          <a:p>
            <a:pPr lvl="1"/>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13</a:t>
            </a:fld>
            <a:endParaRPr kumimoji="1" lang="zh-CN" altLang="en-US" dirty="0"/>
          </a:p>
        </p:txBody>
      </p:sp>
      <p:sp>
        <p:nvSpPr>
          <p:cNvPr id="5" name="文本框 4"/>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1307508" y="3041194"/>
            <a:ext cx="8072019" cy="89376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title"/>
          </p:nvPr>
        </p:nvSpPr>
        <p:spPr/>
        <p:txBody>
          <a:bodyPr/>
          <a:lstStyle/>
          <a:p>
            <a:r>
              <a:rPr kumimoji="1" lang="zh-CN" altLang="en-US" dirty="0"/>
              <a:t>傅立叶分析 </a:t>
            </a:r>
          </a:p>
        </p:txBody>
      </p:sp>
      <p:sp>
        <p:nvSpPr>
          <p:cNvPr id="3" name="内容占位符 2"/>
          <p:cNvSpPr>
            <a:spLocks noGrp="1"/>
          </p:cNvSpPr>
          <p:nvPr>
            <p:ph idx="1"/>
          </p:nvPr>
        </p:nvSpPr>
        <p:spPr>
          <a:xfrm>
            <a:off x="838200" y="1465573"/>
            <a:ext cx="10515600" cy="4586694"/>
          </a:xfrm>
        </p:spPr>
        <p:txBody>
          <a:bodyPr anchor="t"/>
          <a:lstStyle/>
          <a:p>
            <a:r>
              <a:rPr lang="zh-CN" altLang="en-US" dirty="0">
                <a:latin typeface="宋体" panose="02010600030101010101" pitchFamily="2" charset="-122"/>
              </a:rPr>
              <a:t>傅立叶分析</a:t>
            </a:r>
          </a:p>
          <a:p>
            <a:pPr lvl="1"/>
            <a:r>
              <a:rPr lang="zh-CN" altLang="en-US" dirty="0"/>
              <a:t>任何一个周期为</a:t>
            </a:r>
            <a:r>
              <a:rPr lang="en-US" altLang="zh-CN" dirty="0"/>
              <a:t>T</a:t>
            </a:r>
            <a:r>
              <a:rPr lang="zh-CN" altLang="en-US" dirty="0"/>
              <a:t>的有理周期性函数 </a:t>
            </a:r>
            <a:r>
              <a:rPr lang="en-US" altLang="zh-CN" dirty="0"/>
              <a:t>g(t) </a:t>
            </a:r>
            <a:r>
              <a:rPr lang="zh-CN" altLang="zh-CN" dirty="0"/>
              <a:t>可分解为若干项（可能无限多项）正弦和余弦函数之和</a:t>
            </a:r>
            <a:endParaRPr lang="zh-CN" altLang="en-US" dirty="0"/>
          </a:p>
          <a:p>
            <a:endParaRPr lang="zh-CN" altLang="zh-CN" dirty="0"/>
          </a:p>
          <a:p>
            <a:pPr>
              <a:spcBef>
                <a:spcPct val="0"/>
              </a:spcBef>
              <a:buNone/>
            </a:pPr>
            <a:r>
              <a:rPr lang="en-US" altLang="en-US" dirty="0"/>
              <a:t>	  </a:t>
            </a:r>
            <a:r>
              <a:rPr lang="zh-CN" altLang="en-US" dirty="0"/>
              <a:t>   </a:t>
            </a:r>
            <a:r>
              <a:rPr lang="en-US" altLang="zh-CN" dirty="0"/>
              <a:t>g(t) =    c  +  		   </a:t>
            </a:r>
            <a:r>
              <a:rPr lang="zh-CN" altLang="en-US" dirty="0"/>
              <a:t>    </a:t>
            </a:r>
            <a:r>
              <a:rPr lang="en-US" altLang="zh-CN" dirty="0"/>
              <a:t>+ </a:t>
            </a:r>
          </a:p>
          <a:p>
            <a:pPr>
              <a:spcBef>
                <a:spcPct val="0"/>
              </a:spcBef>
              <a:buNone/>
            </a:pPr>
            <a:endParaRPr lang="en-US" altLang="zh-CN" dirty="0"/>
          </a:p>
          <a:p>
            <a:pPr>
              <a:spcBef>
                <a:spcPct val="0"/>
              </a:spcBef>
              <a:buNone/>
            </a:pPr>
            <a:r>
              <a:rPr lang="en-US" altLang="zh-CN" dirty="0"/>
              <a:t>	 </a:t>
            </a:r>
            <a:r>
              <a:rPr lang="zh-CN" altLang="en-US" dirty="0"/>
              <a:t>   </a:t>
            </a:r>
            <a:r>
              <a:rPr lang="en-US" altLang="zh-CN" dirty="0"/>
              <a:t> f = 1/T     </a:t>
            </a:r>
            <a:r>
              <a:rPr lang="zh-CN" altLang="zh-CN" dirty="0"/>
              <a:t>基本频率</a:t>
            </a:r>
          </a:p>
          <a:p>
            <a:pPr>
              <a:spcBef>
                <a:spcPct val="0"/>
              </a:spcBef>
              <a:buNone/>
            </a:pPr>
            <a:r>
              <a:rPr lang="zh-CN" altLang="zh-CN" dirty="0"/>
              <a:t>	</a:t>
            </a:r>
            <a:r>
              <a:rPr lang="en-US" altLang="zh-CN" dirty="0"/>
              <a:t>   </a:t>
            </a:r>
            <a:r>
              <a:rPr lang="zh-CN" altLang="en-US" dirty="0"/>
              <a:t>  </a:t>
            </a:r>
            <a:r>
              <a:rPr lang="en-US" altLang="zh-CN" dirty="0"/>
              <a:t>a</a:t>
            </a:r>
            <a:r>
              <a:rPr lang="en-US" altLang="zh-CN" baseline="-25000" dirty="0"/>
              <a:t>n</a:t>
            </a:r>
            <a:r>
              <a:rPr lang="en-US" altLang="zh-CN" dirty="0"/>
              <a:t>, </a:t>
            </a:r>
            <a:r>
              <a:rPr lang="en-US" altLang="zh-CN" dirty="0" err="1"/>
              <a:t>b</a:t>
            </a:r>
            <a:r>
              <a:rPr lang="en-US" altLang="zh-CN" baseline="-25000" dirty="0" err="1"/>
              <a:t>n</a:t>
            </a:r>
            <a:r>
              <a:rPr lang="en-US" altLang="zh-CN" dirty="0"/>
              <a:t>	      n</a:t>
            </a:r>
            <a:r>
              <a:rPr lang="zh-CN" altLang="zh-CN" dirty="0"/>
              <a:t>次谐波项的正弦和余弦振幅值</a:t>
            </a:r>
            <a:endParaRPr kumimoji="1"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14</a:t>
            </a:fld>
            <a:endParaRPr kumimoji="1" lang="zh-CN" altLang="en-US" dirty="0"/>
          </a:p>
        </p:txBody>
      </p:sp>
      <p:sp>
        <p:nvSpPr>
          <p:cNvPr id="5" name="文本框 4"/>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graphicFrame>
        <p:nvGraphicFramePr>
          <p:cNvPr id="6" name="Object 5"/>
          <p:cNvGraphicFramePr>
            <a:graphicFrameLocks noChangeAspect="1"/>
          </p:cNvGraphicFramePr>
          <p:nvPr/>
        </p:nvGraphicFramePr>
        <p:xfrm>
          <a:off x="4013584" y="3041194"/>
          <a:ext cx="1919288" cy="847725"/>
        </p:xfrm>
        <a:graphic>
          <a:graphicData uri="http://schemas.openxmlformats.org/presentationml/2006/ole">
            <mc:AlternateContent xmlns:mc="http://schemas.openxmlformats.org/markup-compatibility/2006">
              <mc:Choice xmlns:v="urn:schemas-microsoft-com:vml" Requires="v">
                <p:oleObj name="公式" r:id="rId3" imgW="23469600" imgH="10363200" progId="Equation.3">
                  <p:embed/>
                </p:oleObj>
              </mc:Choice>
              <mc:Fallback>
                <p:oleObj name="公式" r:id="rId3" imgW="23469600" imgH="103632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3584" y="3041194"/>
                        <a:ext cx="1919288"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nvGraphicFramePr>
        <p:xfrm>
          <a:off x="6682080" y="2995156"/>
          <a:ext cx="2090737" cy="939800"/>
        </p:xfrm>
        <a:graphic>
          <a:graphicData uri="http://schemas.openxmlformats.org/presentationml/2006/ole">
            <mc:AlternateContent xmlns:mc="http://schemas.openxmlformats.org/markup-compatibility/2006">
              <mc:Choice xmlns:v="urn:schemas-microsoft-com:vml" Requires="v">
                <p:oleObj name="公式" r:id="rId5" imgW="39319200" imgH="17678400" progId="Equation.3">
                  <p:embed/>
                </p:oleObj>
              </mc:Choice>
              <mc:Fallback>
                <p:oleObj name="公式" r:id="rId5" imgW="39319200" imgH="176784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82080" y="2995156"/>
                        <a:ext cx="2090737"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3"/>
          <p:cNvSpPr/>
          <p:nvPr/>
        </p:nvSpPr>
        <p:spPr>
          <a:xfrm>
            <a:off x="1551709" y="5190852"/>
            <a:ext cx="3546764" cy="6096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p:cNvSpPr/>
          <p:nvPr/>
        </p:nvSpPr>
        <p:spPr>
          <a:xfrm>
            <a:off x="1551709" y="3887788"/>
            <a:ext cx="3546764" cy="6096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圆角矩形 11"/>
          <p:cNvSpPr/>
          <p:nvPr/>
        </p:nvSpPr>
        <p:spPr>
          <a:xfrm>
            <a:off x="1551709" y="2589895"/>
            <a:ext cx="2507673" cy="563787"/>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title"/>
          </p:nvPr>
        </p:nvSpPr>
        <p:spPr/>
        <p:txBody>
          <a:bodyPr/>
          <a:lstStyle/>
          <a:p>
            <a:r>
              <a:rPr kumimoji="1" lang="zh-CN" altLang="en-US" dirty="0"/>
              <a:t>傅立叶分析 </a:t>
            </a:r>
          </a:p>
        </p:txBody>
      </p:sp>
      <p:sp>
        <p:nvSpPr>
          <p:cNvPr id="3" name="内容占位符 2"/>
          <p:cNvSpPr>
            <a:spLocks noGrp="1"/>
          </p:cNvSpPr>
          <p:nvPr>
            <p:ph idx="1"/>
          </p:nvPr>
        </p:nvSpPr>
        <p:spPr/>
        <p:txBody>
          <a:bodyPr>
            <a:normAutofit lnSpcReduction="10000"/>
          </a:bodyPr>
          <a:lstStyle/>
          <a:p>
            <a:pPr>
              <a:lnSpc>
                <a:spcPct val="120000"/>
              </a:lnSpc>
              <a:buClr>
                <a:schemeClr val="tx1"/>
              </a:buClr>
            </a:pPr>
            <a:r>
              <a:rPr lang="zh-CN" altLang="en-US" sz="2400" dirty="0">
                <a:latin typeface="Arial" panose="020B0604020202020204" pitchFamily="34" charset="0"/>
              </a:rPr>
              <a:t>已知 </a:t>
            </a:r>
            <a:r>
              <a:rPr lang="en-US" altLang="zh-CN" sz="2400" dirty="0">
                <a:latin typeface="Arial" panose="020B0604020202020204" pitchFamily="34" charset="0"/>
              </a:rPr>
              <a:t>g(t)</a:t>
            </a:r>
            <a:r>
              <a:rPr lang="zh-CN" altLang="en-US" sz="2400" dirty="0">
                <a:latin typeface="Arial" panose="020B0604020202020204" pitchFamily="34" charset="0"/>
              </a:rPr>
              <a:t>，求</a:t>
            </a:r>
            <a:r>
              <a:rPr lang="en-US" altLang="zh-CN" sz="2400" dirty="0">
                <a:latin typeface="Arial" panose="020B0604020202020204" pitchFamily="34" charset="0"/>
              </a:rPr>
              <a:t>c, a</a:t>
            </a:r>
            <a:r>
              <a:rPr lang="en-US" altLang="zh-CN" sz="2400" baseline="-25000" dirty="0">
                <a:latin typeface="Arial" panose="020B0604020202020204" pitchFamily="34" charset="0"/>
              </a:rPr>
              <a:t>n</a:t>
            </a:r>
            <a:r>
              <a:rPr lang="en-US" altLang="zh-CN" sz="2400" dirty="0">
                <a:latin typeface="Arial" panose="020B0604020202020204" pitchFamily="34" charset="0"/>
              </a:rPr>
              <a:t>, </a:t>
            </a:r>
            <a:r>
              <a:rPr lang="en-US" altLang="zh-CN" sz="2400" dirty="0" err="1">
                <a:latin typeface="Arial" panose="020B0604020202020204" pitchFamily="34" charset="0"/>
              </a:rPr>
              <a:t>b</a:t>
            </a:r>
            <a:r>
              <a:rPr lang="en-US" altLang="zh-CN" sz="2400" baseline="-25000" dirty="0" err="1">
                <a:latin typeface="Arial" panose="020B0604020202020204" pitchFamily="34" charset="0"/>
              </a:rPr>
              <a:t>n</a:t>
            </a:r>
            <a:endParaRPr lang="en-US" altLang="zh-CN" sz="2400" baseline="-25000" dirty="0">
              <a:latin typeface="Arial" panose="020B0604020202020204" pitchFamily="34" charset="0"/>
            </a:endParaRPr>
          </a:p>
          <a:p>
            <a:pPr lvl="1">
              <a:lnSpc>
                <a:spcPct val="120000"/>
              </a:lnSpc>
              <a:buClr>
                <a:schemeClr val="tx1"/>
              </a:buClr>
              <a:buSzTx/>
            </a:pPr>
            <a:r>
              <a:rPr lang="zh-CN" altLang="en-US" dirty="0">
                <a:latin typeface="Arial" panose="020B0604020202020204" pitchFamily="34" charset="0"/>
              </a:rPr>
              <a:t>将等式两边</a:t>
            </a:r>
            <a:r>
              <a:rPr lang="zh-CN" altLang="en-US" dirty="0">
                <a:latin typeface="Arial" panose="020B0604020202020204" pitchFamily="34" charset="0"/>
                <a:sym typeface="Symbol" panose="05050102010706020507" pitchFamily="2" charset="2"/>
              </a:rPr>
              <a:t>从０到Ｔ积分</a:t>
            </a:r>
            <a:r>
              <a:rPr lang="zh-CN" altLang="en-US" dirty="0">
                <a:latin typeface="Arial" panose="020B0604020202020204" pitchFamily="34" charset="0"/>
              </a:rPr>
              <a:t>可得 </a:t>
            </a:r>
            <a:r>
              <a:rPr lang="en-US" altLang="zh-CN" dirty="0">
                <a:latin typeface="Arial" panose="020B0604020202020204" pitchFamily="34" charset="0"/>
              </a:rPr>
              <a:t>c</a:t>
            </a:r>
          </a:p>
          <a:p>
            <a:pPr lvl="1">
              <a:lnSpc>
                <a:spcPct val="120000"/>
              </a:lnSpc>
              <a:spcBef>
                <a:spcPct val="60000"/>
              </a:spcBef>
              <a:spcAft>
                <a:spcPct val="60000"/>
              </a:spcAft>
              <a:buClr>
                <a:schemeClr val="tx1"/>
              </a:buClr>
              <a:buSzTx/>
              <a:buFontTx/>
              <a:buNone/>
            </a:pPr>
            <a:r>
              <a:rPr lang="en-US" altLang="zh-CN" dirty="0">
                <a:latin typeface="Arial" panose="020B0604020202020204" pitchFamily="34" charset="0"/>
                <a:ea typeface="宋体" panose="02010600030101010101" pitchFamily="2" charset="-122"/>
              </a:rPr>
              <a:t>		c = 	</a:t>
            </a:r>
          </a:p>
          <a:p>
            <a:pPr lvl="1">
              <a:lnSpc>
                <a:spcPct val="120000"/>
              </a:lnSpc>
              <a:buClr>
                <a:schemeClr val="tx1"/>
              </a:buClr>
            </a:pPr>
            <a:r>
              <a:rPr lang="zh-CN" altLang="en-US" dirty="0">
                <a:latin typeface="Arial" panose="020B0604020202020204" pitchFamily="34" charset="0"/>
              </a:rPr>
              <a:t>用</a:t>
            </a:r>
            <a:r>
              <a:rPr lang="en-US" altLang="zh-CN" dirty="0">
                <a:latin typeface="Arial" panose="020B0604020202020204" pitchFamily="34" charset="0"/>
              </a:rPr>
              <a:t>sin(2</a:t>
            </a:r>
            <a:r>
              <a:rPr lang="en-US" altLang="zh-CN" dirty="0">
                <a:latin typeface="Arial" panose="020B0604020202020204" pitchFamily="34" charset="0"/>
                <a:sym typeface="Symbol" panose="05050102010706020507" pitchFamily="2" charset="2"/>
              </a:rPr>
              <a:t>kft)</a:t>
            </a:r>
            <a:r>
              <a:rPr lang="zh-CN" altLang="en-US" dirty="0">
                <a:latin typeface="Arial" panose="020B0604020202020204" pitchFamily="34" charset="0"/>
                <a:sym typeface="Symbol" panose="05050102010706020507" pitchFamily="2" charset="2"/>
              </a:rPr>
              <a:t>乘等式两边，并从０到Ｔ积分，可得</a:t>
            </a:r>
            <a:r>
              <a:rPr lang="en-US" altLang="zh-CN" dirty="0">
                <a:latin typeface="Arial" panose="020B0604020202020204" pitchFamily="34" charset="0"/>
                <a:ea typeface="宋体" panose="02010600030101010101" pitchFamily="2" charset="-122"/>
                <a:sym typeface="Symbol" panose="05050102010706020507" pitchFamily="2" charset="2"/>
              </a:rPr>
              <a:t>a</a:t>
            </a:r>
            <a:r>
              <a:rPr lang="en-US" altLang="zh-CN" baseline="-25000" dirty="0">
                <a:latin typeface="Arial" panose="020B0604020202020204" pitchFamily="34" charset="0"/>
                <a:ea typeface="宋体" panose="02010600030101010101" pitchFamily="2" charset="-122"/>
                <a:sym typeface="Symbol" panose="05050102010706020507" pitchFamily="2" charset="2"/>
              </a:rPr>
              <a:t>n</a:t>
            </a:r>
          </a:p>
          <a:p>
            <a:pPr lvl="1">
              <a:lnSpc>
                <a:spcPct val="120000"/>
              </a:lnSpc>
              <a:spcBef>
                <a:spcPct val="60000"/>
              </a:spcBef>
              <a:spcAft>
                <a:spcPct val="60000"/>
              </a:spcAft>
              <a:buClr>
                <a:schemeClr val="tx1"/>
              </a:buClr>
              <a:buSzTx/>
              <a:buFontTx/>
              <a:buNone/>
            </a:pPr>
            <a:r>
              <a:rPr lang="en-US" altLang="zh-CN" baseline="-25000" dirty="0">
                <a:latin typeface="Arial" panose="020B0604020202020204" pitchFamily="34" charset="0"/>
                <a:ea typeface="宋体" panose="02010600030101010101" pitchFamily="2" charset="-122"/>
                <a:sym typeface="Symbol" panose="05050102010706020507" pitchFamily="2" charset="2"/>
              </a:rPr>
              <a:t>		 </a:t>
            </a:r>
            <a:r>
              <a:rPr lang="en-US" altLang="zh-CN" dirty="0">
                <a:latin typeface="Arial" panose="020B0604020202020204" pitchFamily="34" charset="0"/>
                <a:ea typeface="宋体" panose="02010600030101010101" pitchFamily="2" charset="-122"/>
                <a:sym typeface="Symbol" panose="05050102010706020507" pitchFamily="2" charset="2"/>
              </a:rPr>
              <a:t>a</a:t>
            </a:r>
            <a:r>
              <a:rPr lang="en-US" altLang="zh-CN" baseline="-25000" dirty="0">
                <a:latin typeface="Arial" panose="020B0604020202020204" pitchFamily="34" charset="0"/>
                <a:ea typeface="宋体" panose="02010600030101010101" pitchFamily="2" charset="-122"/>
                <a:sym typeface="Symbol" panose="05050102010706020507" pitchFamily="2" charset="2"/>
              </a:rPr>
              <a:t>n</a:t>
            </a:r>
            <a:r>
              <a:rPr lang="en-US" altLang="zh-CN" dirty="0">
                <a:latin typeface="Arial" panose="020B0604020202020204" pitchFamily="34" charset="0"/>
                <a:ea typeface="宋体" panose="02010600030101010101" pitchFamily="2" charset="-122"/>
                <a:sym typeface="Symbol" panose="05050102010706020507" pitchFamily="2" charset="2"/>
              </a:rPr>
              <a:t> = </a:t>
            </a:r>
            <a:r>
              <a:rPr lang="zh-CN" altLang="en-US" dirty="0">
                <a:latin typeface="Arial" panose="020B0604020202020204" pitchFamily="34" charset="0"/>
                <a:ea typeface="宋体" panose="02010600030101010101" pitchFamily="2" charset="-122"/>
                <a:sym typeface="Symbol" panose="05050102010706020507" pitchFamily="2" charset="2"/>
              </a:rPr>
              <a:t>    </a:t>
            </a:r>
            <a:endParaRPr lang="en-US" altLang="zh-CN" dirty="0">
              <a:latin typeface="Arial" panose="020B0604020202020204" pitchFamily="34" charset="0"/>
              <a:ea typeface="宋体" panose="02010600030101010101" pitchFamily="2" charset="-122"/>
              <a:sym typeface="Symbol" panose="05050102010706020507" pitchFamily="2" charset="2"/>
            </a:endParaRPr>
          </a:p>
          <a:p>
            <a:pPr lvl="1">
              <a:lnSpc>
                <a:spcPct val="120000"/>
              </a:lnSpc>
              <a:buClr>
                <a:schemeClr val="tx1"/>
              </a:buClr>
            </a:pPr>
            <a:r>
              <a:rPr lang="zh-CN" altLang="en-US" dirty="0">
                <a:latin typeface="Arial" panose="020B0604020202020204" pitchFamily="34" charset="0"/>
              </a:rPr>
              <a:t>用</a:t>
            </a:r>
            <a:r>
              <a:rPr lang="en-US" altLang="zh-CN" dirty="0">
                <a:latin typeface="Arial" panose="020B0604020202020204" pitchFamily="34" charset="0"/>
              </a:rPr>
              <a:t>cos(2</a:t>
            </a:r>
            <a:r>
              <a:rPr lang="en-US" altLang="zh-CN" dirty="0">
                <a:latin typeface="Arial" panose="020B0604020202020204" pitchFamily="34" charset="0"/>
                <a:sym typeface="Symbol" panose="05050102010706020507" pitchFamily="2" charset="2"/>
              </a:rPr>
              <a:t>kft)</a:t>
            </a:r>
            <a:r>
              <a:rPr lang="zh-CN" altLang="en-US" dirty="0">
                <a:latin typeface="Arial" panose="020B0604020202020204" pitchFamily="34" charset="0"/>
                <a:sym typeface="Symbol" panose="05050102010706020507" pitchFamily="2" charset="2"/>
              </a:rPr>
              <a:t>乘等式两边，并从０到Ｔ积分，可得</a:t>
            </a:r>
            <a:r>
              <a:rPr lang="en-US" altLang="zh-CN" dirty="0" err="1">
                <a:latin typeface="Arial" panose="020B0604020202020204" pitchFamily="34" charset="0"/>
                <a:sym typeface="Symbol" panose="05050102010706020507" pitchFamily="2" charset="2"/>
              </a:rPr>
              <a:t>b</a:t>
            </a:r>
            <a:r>
              <a:rPr lang="en-US" altLang="zh-CN" baseline="-25000" dirty="0" err="1">
                <a:latin typeface="Arial" panose="020B0604020202020204" pitchFamily="34" charset="0"/>
                <a:ea typeface="宋体" panose="02010600030101010101" pitchFamily="2" charset="-122"/>
                <a:sym typeface="Symbol" panose="05050102010706020507" pitchFamily="2" charset="2"/>
              </a:rPr>
              <a:t>n</a:t>
            </a:r>
            <a:endParaRPr lang="en-US" altLang="zh-CN" baseline="-25000" dirty="0">
              <a:latin typeface="Arial" panose="020B0604020202020204" pitchFamily="34" charset="0"/>
              <a:ea typeface="宋体" panose="02010600030101010101" pitchFamily="2" charset="-122"/>
              <a:sym typeface="Symbol" panose="05050102010706020507" pitchFamily="2" charset="2"/>
            </a:endParaRPr>
          </a:p>
          <a:p>
            <a:pPr lvl="1">
              <a:lnSpc>
                <a:spcPct val="120000"/>
              </a:lnSpc>
              <a:spcBef>
                <a:spcPct val="60000"/>
              </a:spcBef>
              <a:spcAft>
                <a:spcPct val="60000"/>
              </a:spcAft>
              <a:buClr>
                <a:schemeClr val="tx1"/>
              </a:buClr>
              <a:buSzTx/>
              <a:buFontTx/>
              <a:buNone/>
            </a:pPr>
            <a:r>
              <a:rPr lang="en-US" altLang="zh-CN" baseline="-25000" dirty="0">
                <a:latin typeface="Arial" panose="020B0604020202020204" pitchFamily="34" charset="0"/>
                <a:ea typeface="宋体" panose="02010600030101010101" pitchFamily="2" charset="-122"/>
                <a:sym typeface="Symbol" panose="05050102010706020507" pitchFamily="2" charset="2"/>
              </a:rPr>
              <a:t>		</a:t>
            </a:r>
            <a:r>
              <a:rPr lang="en-US" altLang="zh-CN" dirty="0" err="1">
                <a:latin typeface="Arial" panose="020B0604020202020204" pitchFamily="34" charset="0"/>
                <a:ea typeface="宋体" panose="02010600030101010101" pitchFamily="2" charset="-122"/>
                <a:sym typeface="Symbol" panose="05050102010706020507" pitchFamily="2" charset="2"/>
              </a:rPr>
              <a:t>b</a:t>
            </a:r>
            <a:r>
              <a:rPr lang="en-US" altLang="zh-CN" baseline="-25000" dirty="0" err="1">
                <a:latin typeface="Arial" panose="020B0604020202020204" pitchFamily="34" charset="0"/>
                <a:ea typeface="宋体" panose="02010600030101010101" pitchFamily="2" charset="-122"/>
                <a:sym typeface="Symbol" panose="05050102010706020507" pitchFamily="2" charset="2"/>
              </a:rPr>
              <a:t>n</a:t>
            </a:r>
            <a:r>
              <a:rPr lang="en-US" altLang="zh-CN" dirty="0">
                <a:latin typeface="Arial" panose="020B0604020202020204" pitchFamily="34" charset="0"/>
                <a:ea typeface="宋体" panose="02010600030101010101" pitchFamily="2" charset="-122"/>
                <a:sym typeface="Symbol" panose="05050102010706020507" pitchFamily="2" charset="2"/>
              </a:rPr>
              <a:t> = </a:t>
            </a:r>
            <a:endParaRPr lang="en-US" altLang="zh-CN" dirty="0">
              <a:latin typeface="Arial" panose="020B0604020202020204" pitchFamily="34" charset="0"/>
              <a:ea typeface="宋体" panose="02010600030101010101" pitchFamily="2" charset="-122"/>
            </a:endParaRPr>
          </a:p>
          <a:p>
            <a:endParaRPr kumimoji="1"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15</a:t>
            </a:fld>
            <a:endParaRPr kumimoji="1" lang="zh-CN" altLang="en-US" dirty="0"/>
          </a:p>
        </p:txBody>
      </p:sp>
      <p:sp>
        <p:nvSpPr>
          <p:cNvPr id="5" name="文本框 4"/>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graphicFrame>
        <p:nvGraphicFramePr>
          <p:cNvPr id="6" name="Object 7"/>
          <p:cNvGraphicFramePr>
            <a:graphicFrameLocks noChangeAspect="1"/>
          </p:cNvGraphicFramePr>
          <p:nvPr/>
        </p:nvGraphicFramePr>
        <p:xfrm>
          <a:off x="2361293" y="2542495"/>
          <a:ext cx="228600" cy="611187"/>
        </p:xfrm>
        <a:graphic>
          <a:graphicData uri="http://schemas.openxmlformats.org/presentationml/2006/ole">
            <mc:AlternateContent xmlns:mc="http://schemas.openxmlformats.org/markup-compatibility/2006">
              <mc:Choice xmlns:v="urn:schemas-microsoft-com:vml" Requires="v">
                <p:oleObj name="公式" r:id="rId2" imgW="5486400" imgH="14630400" progId="Equation.3">
                  <p:embed/>
                </p:oleObj>
              </mc:Choice>
              <mc:Fallback>
                <p:oleObj name="公式" r:id="rId2" imgW="5486400" imgH="14630400" progId="Equation.3">
                  <p:embed/>
                  <p:pic>
                    <p:nvPicPr>
                      <p:cNvPr id="0"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1293" y="2542495"/>
                        <a:ext cx="228600"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8"/>
          <p:cNvGraphicFramePr>
            <a:graphicFrameLocks noChangeAspect="1"/>
          </p:cNvGraphicFramePr>
          <p:nvPr/>
        </p:nvGraphicFramePr>
        <p:xfrm>
          <a:off x="2732994" y="2589895"/>
          <a:ext cx="933450" cy="479425"/>
        </p:xfrm>
        <a:graphic>
          <a:graphicData uri="http://schemas.openxmlformats.org/presentationml/2006/ole">
            <mc:AlternateContent xmlns:mc="http://schemas.openxmlformats.org/markup-compatibility/2006">
              <mc:Choice xmlns:v="urn:schemas-microsoft-com:vml" Requires="v">
                <p:oleObj name="公式" r:id="rId4" imgW="22555200" imgH="11582400" progId="Equation.3">
                  <p:embed/>
                </p:oleObj>
              </mc:Choice>
              <mc:Fallback>
                <p:oleObj name="公式" r:id="rId4" imgW="22555200" imgH="11582400"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2994" y="2589895"/>
                        <a:ext cx="93345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4"/>
          <p:cNvGraphicFramePr>
            <a:graphicFrameLocks noChangeAspect="1"/>
          </p:cNvGraphicFramePr>
          <p:nvPr/>
        </p:nvGraphicFramePr>
        <p:xfrm>
          <a:off x="2471283" y="3887788"/>
          <a:ext cx="228600" cy="609600"/>
        </p:xfrm>
        <a:graphic>
          <a:graphicData uri="http://schemas.openxmlformats.org/presentationml/2006/ole">
            <mc:AlternateContent xmlns:mc="http://schemas.openxmlformats.org/markup-compatibility/2006">
              <mc:Choice xmlns:v="urn:schemas-microsoft-com:vml" Requires="v">
                <p:oleObj name="公式" r:id="rId6" imgW="5486400" imgH="14630400" progId="Equation.3">
                  <p:embed/>
                </p:oleObj>
              </mc:Choice>
              <mc:Fallback>
                <p:oleObj name="公式" r:id="rId6" imgW="5486400" imgH="14630400"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283" y="3887788"/>
                        <a:ext cx="228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5"/>
          <p:cNvGraphicFramePr>
            <a:graphicFrameLocks noChangeAspect="1"/>
          </p:cNvGraphicFramePr>
          <p:nvPr/>
        </p:nvGraphicFramePr>
        <p:xfrm>
          <a:off x="2776083" y="3968978"/>
          <a:ext cx="1968500" cy="482600"/>
        </p:xfrm>
        <a:graphic>
          <a:graphicData uri="http://schemas.openxmlformats.org/presentationml/2006/ole">
            <mc:AlternateContent xmlns:mc="http://schemas.openxmlformats.org/markup-compatibility/2006">
              <mc:Choice xmlns:v="urn:schemas-microsoft-com:vml" Requires="v">
                <p:oleObj name="公式" r:id="rId7" imgW="47244000" imgH="11582400" progId="Equation.3">
                  <p:embed/>
                </p:oleObj>
              </mc:Choice>
              <mc:Fallback>
                <p:oleObj name="公式" r:id="rId7" imgW="47244000" imgH="1158240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76083" y="3968978"/>
                        <a:ext cx="19685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6"/>
          <p:cNvGraphicFramePr>
            <a:graphicFrameLocks noChangeAspect="1"/>
          </p:cNvGraphicFramePr>
          <p:nvPr/>
        </p:nvGraphicFramePr>
        <p:xfrm>
          <a:off x="2440667" y="5183645"/>
          <a:ext cx="228600" cy="609600"/>
        </p:xfrm>
        <a:graphic>
          <a:graphicData uri="http://schemas.openxmlformats.org/presentationml/2006/ole">
            <mc:AlternateContent xmlns:mc="http://schemas.openxmlformats.org/markup-compatibility/2006">
              <mc:Choice xmlns:v="urn:schemas-microsoft-com:vml" Requires="v">
                <p:oleObj name="公式" r:id="rId6" imgW="5486400" imgH="14630400" progId="Equation.3">
                  <p:embed/>
                </p:oleObj>
              </mc:Choice>
              <mc:Fallback>
                <p:oleObj name="公式" r:id="rId6" imgW="5486400" imgH="14630400" progId="Equation.3">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0667" y="5183645"/>
                        <a:ext cx="228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9"/>
          <p:cNvGraphicFramePr>
            <a:graphicFrameLocks noChangeAspect="1"/>
          </p:cNvGraphicFramePr>
          <p:nvPr/>
        </p:nvGraphicFramePr>
        <p:xfrm>
          <a:off x="2782888" y="5214941"/>
          <a:ext cx="2019300" cy="482600"/>
        </p:xfrm>
        <a:graphic>
          <a:graphicData uri="http://schemas.openxmlformats.org/presentationml/2006/ole">
            <mc:AlternateContent xmlns:mc="http://schemas.openxmlformats.org/markup-compatibility/2006">
              <mc:Choice xmlns:v="urn:schemas-microsoft-com:vml" Requires="v">
                <p:oleObj name="公式" r:id="rId9" imgW="48463200" imgH="11582400" progId="Equation.3">
                  <p:embed/>
                </p:oleObj>
              </mc:Choice>
              <mc:Fallback>
                <p:oleObj name="公式" r:id="rId9" imgW="48463200" imgH="11582400"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82888" y="5214941"/>
                        <a:ext cx="20193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接箭头连接符 49"/>
          <p:cNvCxnSpPr/>
          <p:nvPr/>
        </p:nvCxnSpPr>
        <p:spPr>
          <a:xfrm>
            <a:off x="969195" y="4808763"/>
            <a:ext cx="4536870" cy="196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p>
            <a:r>
              <a:rPr kumimoji="1" lang="zh-CN" altLang="en-US" dirty="0"/>
              <a:t>傅立叶分析 </a:t>
            </a:r>
          </a:p>
        </p:txBody>
      </p:sp>
      <p:sp>
        <p:nvSpPr>
          <p:cNvPr id="3" name="内容占位符 2"/>
          <p:cNvSpPr>
            <a:spLocks noGrp="1"/>
          </p:cNvSpPr>
          <p:nvPr>
            <p:ph idx="1"/>
          </p:nvPr>
        </p:nvSpPr>
        <p:spPr/>
        <p:txBody>
          <a:bodyPr/>
          <a:lstStyle/>
          <a:p>
            <a:r>
              <a:rPr lang="zh-CN" altLang="en-US" dirty="0"/>
              <a:t>对于二进制编码０１１０００１０，其输出电压波形为：</a:t>
            </a:r>
          </a:p>
          <a:p>
            <a:endParaRPr lang="zh-CN" altLang="en-US" dirty="0"/>
          </a:p>
          <a:p>
            <a:pPr lvl="1">
              <a:buNone/>
            </a:pPr>
            <a:endParaRPr lang="zh-CN" altLang="en-US" sz="2000" dirty="0"/>
          </a:p>
          <a:p>
            <a:pPr lvl="1">
              <a:buNone/>
            </a:pPr>
            <a:endParaRPr lang="zh-CN" altLang="en-US" sz="2000" dirty="0"/>
          </a:p>
          <a:p>
            <a:pPr lvl="1">
              <a:buNone/>
            </a:pPr>
            <a:r>
              <a:rPr lang="zh-CN" altLang="en-US" sz="1800" dirty="0"/>
              <a:t>		</a:t>
            </a:r>
            <a:r>
              <a:rPr lang="zh-CN" altLang="en-US" sz="2000" dirty="0"/>
              <a:t>			        </a:t>
            </a:r>
            <a:r>
              <a:rPr lang="zh-CN" altLang="en-US" dirty="0"/>
              <a:t>  </a:t>
            </a:r>
            <a:endParaRPr lang="en-US" altLang="zh-CN" dirty="0"/>
          </a:p>
          <a:p>
            <a:pPr lvl="1">
              <a:buNone/>
            </a:pPr>
            <a:r>
              <a:rPr lang="zh-CN" altLang="en-US" dirty="0"/>
              <a:t>                                           </a:t>
            </a:r>
            <a:endParaRPr lang="en-US" altLang="zh-CN" dirty="0"/>
          </a:p>
          <a:p>
            <a:pPr lvl="1">
              <a:buNone/>
            </a:pPr>
            <a:r>
              <a:rPr lang="zh-CN" altLang="en-US" sz="2000" dirty="0"/>
              <a:t>                                                         </a:t>
            </a:r>
            <a:r>
              <a:rPr lang="zh-CN" altLang="en-US" sz="2200" dirty="0"/>
              <a:t> </a:t>
            </a:r>
            <a:r>
              <a:rPr lang="en-US" altLang="zh-CN" sz="2200" dirty="0"/>
              <a:t>g(t) = </a:t>
            </a:r>
            <a:endParaRPr lang="zh-CN" altLang="en-US" sz="2200" dirty="0"/>
          </a:p>
          <a:p>
            <a:pPr lvl="1">
              <a:buNone/>
            </a:pPr>
            <a:r>
              <a:rPr lang="zh-CN" altLang="en-US" dirty="0"/>
              <a:t>　　　　　　　　　　　　　</a:t>
            </a:r>
            <a:endParaRPr lang="en-US" altLang="zh-CN" dirty="0"/>
          </a:p>
          <a:p>
            <a:endParaRPr kumimoji="1"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16</a:t>
            </a:fld>
            <a:endParaRPr kumimoji="1" lang="zh-CN" altLang="en-US" dirty="0"/>
          </a:p>
        </p:txBody>
      </p:sp>
      <p:sp>
        <p:nvSpPr>
          <p:cNvPr id="5" name="文本框 4"/>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graphicFrame>
        <p:nvGraphicFramePr>
          <p:cNvPr id="7" name="Object 2"/>
          <p:cNvGraphicFramePr>
            <a:graphicFrameLocks noChangeAspect="1"/>
          </p:cNvGraphicFramePr>
          <p:nvPr/>
        </p:nvGraphicFramePr>
        <p:xfrm>
          <a:off x="6586665" y="2488326"/>
          <a:ext cx="580757" cy="3691324"/>
        </p:xfrm>
        <a:graphic>
          <a:graphicData uri="http://schemas.openxmlformats.org/presentationml/2006/ole">
            <mc:AlternateContent xmlns:mc="http://schemas.openxmlformats.org/markup-compatibility/2006">
              <mc:Choice xmlns:v="urn:schemas-microsoft-com:vml" Requires="v">
                <p:oleObj name="公式" r:id="rId3" imgW="7010400" imgH="69494400" progId="Equation.3">
                  <p:embed/>
                </p:oleObj>
              </mc:Choice>
              <mc:Fallback>
                <p:oleObj name="公式" r:id="rId3" imgW="7010400" imgH="694944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6665" y="2488326"/>
                        <a:ext cx="580757" cy="3691324"/>
                      </a:xfrm>
                      <a:prstGeom prst="rect">
                        <a:avLst/>
                      </a:prstGeom>
                      <a:noFill/>
                      <a:ln>
                        <a:noFill/>
                      </a:ln>
                    </p:spPr>
                  </p:pic>
                </p:oleObj>
              </mc:Fallback>
            </mc:AlternateContent>
          </a:graphicData>
        </a:graphic>
      </p:graphicFrame>
      <p:graphicFrame>
        <p:nvGraphicFramePr>
          <p:cNvPr id="8" name="Object 1"/>
          <p:cNvGraphicFramePr>
            <a:graphicFrameLocks noChangeAspect="1"/>
          </p:cNvGraphicFramePr>
          <p:nvPr/>
        </p:nvGraphicFramePr>
        <p:xfrm>
          <a:off x="7251457" y="2320687"/>
          <a:ext cx="1636735" cy="3866947"/>
        </p:xfrm>
        <a:graphic>
          <a:graphicData uri="http://schemas.openxmlformats.org/presentationml/2006/ole">
            <mc:AlternateContent xmlns:mc="http://schemas.openxmlformats.org/markup-compatibility/2006">
              <mc:Choice xmlns:v="urn:schemas-microsoft-com:vml" Requires="v">
                <p:oleObj name="公式" r:id="rId5" imgW="30175200" imgH="77419200" progId="Equation.3">
                  <p:embed/>
                </p:oleObj>
              </mc:Choice>
              <mc:Fallback>
                <p:oleObj name="公式" r:id="rId5" imgW="30175200" imgH="77419200"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51457" y="2320687"/>
                        <a:ext cx="1636735" cy="3866947"/>
                      </a:xfrm>
                      <a:prstGeom prst="rect">
                        <a:avLst/>
                      </a:prstGeom>
                      <a:noFill/>
                      <a:ln>
                        <a:noFill/>
                      </a:ln>
                    </p:spPr>
                  </p:pic>
                </p:oleObj>
              </mc:Fallback>
            </mc:AlternateContent>
          </a:graphicData>
        </a:graphic>
      </p:graphicFrame>
      <p:grpSp>
        <p:nvGrpSpPr>
          <p:cNvPr id="37" name="组合 36"/>
          <p:cNvGrpSpPr/>
          <p:nvPr/>
        </p:nvGrpSpPr>
        <p:grpSpPr>
          <a:xfrm>
            <a:off x="838200" y="3719630"/>
            <a:ext cx="4361038" cy="1108797"/>
            <a:chOff x="1307508" y="3424294"/>
            <a:chExt cx="3976761" cy="914400"/>
          </a:xfrm>
        </p:grpSpPr>
        <p:cxnSp>
          <p:nvCxnSpPr>
            <p:cNvPr id="10" name="直接连接符 9"/>
            <p:cNvCxnSpPr/>
            <p:nvPr/>
          </p:nvCxnSpPr>
          <p:spPr>
            <a:xfrm>
              <a:off x="1307508" y="4333988"/>
              <a:ext cx="39767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443789" y="3429000"/>
              <a:ext cx="0" cy="9049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865696" y="3429000"/>
              <a:ext cx="0" cy="9049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289208" y="3429000"/>
              <a:ext cx="0" cy="9049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701490" y="3433706"/>
              <a:ext cx="0" cy="9049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3094521" y="3433706"/>
              <a:ext cx="0" cy="9049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453865" y="3424294"/>
              <a:ext cx="0" cy="9049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3875772" y="3424294"/>
              <a:ext cx="0" cy="9049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4299284" y="3424294"/>
              <a:ext cx="0" cy="9049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4711566" y="3429000"/>
              <a:ext cx="0" cy="9049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5104597" y="3429000"/>
              <a:ext cx="0" cy="9049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873975" y="3433706"/>
              <a:ext cx="0" cy="904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2701490" y="3424294"/>
              <a:ext cx="0" cy="904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886534" y="3433706"/>
              <a:ext cx="0" cy="904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299284" y="3429000"/>
              <a:ext cx="0" cy="904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865696" y="3451123"/>
              <a:ext cx="8151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443789" y="4338694"/>
              <a:ext cx="4301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2701490" y="4329282"/>
              <a:ext cx="1174282" cy="470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3886534" y="3451123"/>
              <a:ext cx="4301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4281380" y="4333988"/>
              <a:ext cx="430186"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38" name="文本框 37"/>
          <p:cNvSpPr txBox="1"/>
          <p:nvPr/>
        </p:nvSpPr>
        <p:spPr>
          <a:xfrm>
            <a:off x="1076043" y="3244334"/>
            <a:ext cx="294968" cy="369332"/>
          </a:xfrm>
          <a:prstGeom prst="rect">
            <a:avLst/>
          </a:prstGeom>
          <a:noFill/>
        </p:spPr>
        <p:txBody>
          <a:bodyPr wrap="square" rtlCol="0">
            <a:spAutoFit/>
          </a:bodyPr>
          <a:lstStyle/>
          <a:p>
            <a:r>
              <a:rPr lang="en-US" altLang="zh-CN" dirty="0"/>
              <a:t>0</a:t>
            </a:r>
            <a:endParaRPr lang="zh-CN" altLang="en-US" dirty="0"/>
          </a:p>
        </p:txBody>
      </p:sp>
      <p:sp>
        <p:nvSpPr>
          <p:cNvPr id="40" name="文本框 39"/>
          <p:cNvSpPr txBox="1"/>
          <p:nvPr/>
        </p:nvSpPr>
        <p:spPr>
          <a:xfrm>
            <a:off x="1514027" y="3255725"/>
            <a:ext cx="294968" cy="369332"/>
          </a:xfrm>
          <a:prstGeom prst="rect">
            <a:avLst/>
          </a:prstGeom>
          <a:noFill/>
        </p:spPr>
        <p:txBody>
          <a:bodyPr wrap="square" rtlCol="0">
            <a:spAutoFit/>
          </a:bodyPr>
          <a:lstStyle/>
          <a:p>
            <a:r>
              <a:rPr lang="en-US" altLang="zh-CN" dirty="0"/>
              <a:t>1</a:t>
            </a:r>
            <a:endParaRPr lang="zh-CN" altLang="en-US" dirty="0"/>
          </a:p>
        </p:txBody>
      </p:sp>
      <p:sp>
        <p:nvSpPr>
          <p:cNvPr id="41" name="文本框 40"/>
          <p:cNvSpPr txBox="1"/>
          <p:nvPr/>
        </p:nvSpPr>
        <p:spPr>
          <a:xfrm>
            <a:off x="3749861" y="3252056"/>
            <a:ext cx="294968" cy="369332"/>
          </a:xfrm>
          <a:prstGeom prst="rect">
            <a:avLst/>
          </a:prstGeom>
          <a:noFill/>
        </p:spPr>
        <p:txBody>
          <a:bodyPr wrap="square" rtlCol="0">
            <a:spAutoFit/>
          </a:bodyPr>
          <a:lstStyle/>
          <a:p>
            <a:r>
              <a:rPr lang="en-US" altLang="zh-CN" dirty="0"/>
              <a:t>1</a:t>
            </a:r>
            <a:endParaRPr lang="zh-CN" altLang="en-US" dirty="0"/>
          </a:p>
        </p:txBody>
      </p:sp>
      <p:sp>
        <p:nvSpPr>
          <p:cNvPr id="42" name="文本框 41"/>
          <p:cNvSpPr txBox="1"/>
          <p:nvPr/>
        </p:nvSpPr>
        <p:spPr>
          <a:xfrm>
            <a:off x="1981826" y="3255725"/>
            <a:ext cx="294968" cy="369332"/>
          </a:xfrm>
          <a:prstGeom prst="rect">
            <a:avLst/>
          </a:prstGeom>
          <a:noFill/>
        </p:spPr>
        <p:txBody>
          <a:bodyPr wrap="square" rtlCol="0">
            <a:spAutoFit/>
          </a:bodyPr>
          <a:lstStyle/>
          <a:p>
            <a:r>
              <a:rPr lang="en-US" altLang="zh-CN" dirty="0"/>
              <a:t>1</a:t>
            </a:r>
            <a:endParaRPr lang="zh-CN" altLang="en-US" dirty="0"/>
          </a:p>
        </p:txBody>
      </p:sp>
      <p:sp>
        <p:nvSpPr>
          <p:cNvPr id="43" name="文本框 42"/>
          <p:cNvSpPr txBox="1"/>
          <p:nvPr/>
        </p:nvSpPr>
        <p:spPr>
          <a:xfrm>
            <a:off x="2825657" y="3256384"/>
            <a:ext cx="294968" cy="369332"/>
          </a:xfrm>
          <a:prstGeom prst="rect">
            <a:avLst/>
          </a:prstGeom>
          <a:noFill/>
        </p:spPr>
        <p:txBody>
          <a:bodyPr wrap="square" rtlCol="0">
            <a:spAutoFit/>
          </a:bodyPr>
          <a:lstStyle/>
          <a:p>
            <a:r>
              <a:rPr lang="en-US" altLang="zh-CN" dirty="0"/>
              <a:t>0</a:t>
            </a:r>
            <a:endParaRPr lang="zh-CN" altLang="en-US" dirty="0"/>
          </a:p>
        </p:txBody>
      </p:sp>
      <p:sp>
        <p:nvSpPr>
          <p:cNvPr id="44" name="文本框 43"/>
          <p:cNvSpPr txBox="1"/>
          <p:nvPr/>
        </p:nvSpPr>
        <p:spPr>
          <a:xfrm>
            <a:off x="2435143" y="3253929"/>
            <a:ext cx="294968" cy="369332"/>
          </a:xfrm>
          <a:prstGeom prst="rect">
            <a:avLst/>
          </a:prstGeom>
          <a:noFill/>
        </p:spPr>
        <p:txBody>
          <a:bodyPr wrap="square" rtlCol="0">
            <a:spAutoFit/>
          </a:bodyPr>
          <a:lstStyle/>
          <a:p>
            <a:r>
              <a:rPr lang="en-US" altLang="zh-CN" dirty="0"/>
              <a:t>0</a:t>
            </a:r>
            <a:endParaRPr lang="zh-CN" altLang="en-US" dirty="0"/>
          </a:p>
        </p:txBody>
      </p:sp>
      <p:sp>
        <p:nvSpPr>
          <p:cNvPr id="45" name="文本框 44"/>
          <p:cNvSpPr txBox="1"/>
          <p:nvPr/>
        </p:nvSpPr>
        <p:spPr>
          <a:xfrm>
            <a:off x="3313969" y="3245183"/>
            <a:ext cx="236563" cy="369332"/>
          </a:xfrm>
          <a:prstGeom prst="rect">
            <a:avLst/>
          </a:prstGeom>
          <a:noFill/>
        </p:spPr>
        <p:txBody>
          <a:bodyPr wrap="square" rtlCol="0">
            <a:spAutoFit/>
          </a:bodyPr>
          <a:lstStyle/>
          <a:p>
            <a:r>
              <a:rPr lang="en-US" altLang="zh-CN" dirty="0"/>
              <a:t>0</a:t>
            </a:r>
            <a:endParaRPr lang="zh-CN" altLang="en-US" dirty="0"/>
          </a:p>
        </p:txBody>
      </p:sp>
      <p:sp>
        <p:nvSpPr>
          <p:cNvPr id="46" name="文本框 45"/>
          <p:cNvSpPr txBox="1"/>
          <p:nvPr/>
        </p:nvSpPr>
        <p:spPr>
          <a:xfrm>
            <a:off x="4221423" y="3252056"/>
            <a:ext cx="236563" cy="369332"/>
          </a:xfrm>
          <a:prstGeom prst="rect">
            <a:avLst/>
          </a:prstGeom>
          <a:noFill/>
        </p:spPr>
        <p:txBody>
          <a:bodyPr wrap="square" rtlCol="0">
            <a:spAutoFit/>
          </a:bodyPr>
          <a:lstStyle/>
          <a:p>
            <a:r>
              <a:rPr lang="en-US" altLang="zh-CN" dirty="0"/>
              <a:t>0</a:t>
            </a:r>
            <a:endParaRPr lang="zh-CN" altLang="en-US" dirty="0"/>
          </a:p>
        </p:txBody>
      </p:sp>
      <p:sp>
        <p:nvSpPr>
          <p:cNvPr id="47" name="文本框 46"/>
          <p:cNvSpPr txBox="1"/>
          <p:nvPr/>
        </p:nvSpPr>
        <p:spPr>
          <a:xfrm>
            <a:off x="522885" y="4632348"/>
            <a:ext cx="236563" cy="369332"/>
          </a:xfrm>
          <a:prstGeom prst="rect">
            <a:avLst/>
          </a:prstGeom>
          <a:noFill/>
        </p:spPr>
        <p:txBody>
          <a:bodyPr wrap="square" rtlCol="0">
            <a:spAutoFit/>
          </a:bodyPr>
          <a:lstStyle/>
          <a:p>
            <a:r>
              <a:rPr lang="en-US" altLang="zh-CN" dirty="0"/>
              <a:t>0</a:t>
            </a:r>
            <a:endParaRPr lang="zh-CN" altLang="en-US" dirty="0"/>
          </a:p>
        </p:txBody>
      </p:sp>
      <p:sp>
        <p:nvSpPr>
          <p:cNvPr id="48" name="文本框 47"/>
          <p:cNvSpPr txBox="1"/>
          <p:nvPr/>
        </p:nvSpPr>
        <p:spPr>
          <a:xfrm>
            <a:off x="454928" y="3592791"/>
            <a:ext cx="294968" cy="369332"/>
          </a:xfrm>
          <a:prstGeom prst="rect">
            <a:avLst/>
          </a:prstGeom>
          <a:noFill/>
        </p:spPr>
        <p:txBody>
          <a:bodyPr wrap="square" rtlCol="0">
            <a:spAutoFit/>
          </a:bodyPr>
          <a:lstStyle/>
          <a:p>
            <a:r>
              <a:rPr lang="en-US" altLang="zh-CN" dirty="0"/>
              <a:t>1</a:t>
            </a:r>
            <a:endParaRPr lang="zh-CN" altLang="en-US" dirty="0"/>
          </a:p>
        </p:txBody>
      </p:sp>
      <p:sp>
        <p:nvSpPr>
          <p:cNvPr id="51" name="文本框 50"/>
          <p:cNvSpPr txBox="1"/>
          <p:nvPr/>
        </p:nvSpPr>
        <p:spPr>
          <a:xfrm>
            <a:off x="4797486" y="4848637"/>
            <a:ext cx="646331" cy="369332"/>
          </a:xfrm>
          <a:prstGeom prst="rect">
            <a:avLst/>
          </a:prstGeom>
          <a:noFill/>
        </p:spPr>
        <p:txBody>
          <a:bodyPr wrap="none" rtlCol="0">
            <a:spAutoFit/>
          </a:bodyPr>
          <a:lstStyle/>
          <a:p>
            <a:r>
              <a:rPr lang="zh-CN" altLang="en-US" dirty="0"/>
              <a:t>时间</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1537855" y="4509730"/>
            <a:ext cx="10293927" cy="651163"/>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圆角矩形 7"/>
          <p:cNvSpPr/>
          <p:nvPr/>
        </p:nvSpPr>
        <p:spPr>
          <a:xfrm>
            <a:off x="1537855" y="3563927"/>
            <a:ext cx="10293927" cy="651163"/>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圆角矩形 6"/>
          <p:cNvSpPr/>
          <p:nvPr/>
        </p:nvSpPr>
        <p:spPr>
          <a:xfrm>
            <a:off x="1537855" y="2632364"/>
            <a:ext cx="10293927" cy="651163"/>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title"/>
          </p:nvPr>
        </p:nvSpPr>
        <p:spPr/>
        <p:txBody>
          <a:bodyPr/>
          <a:lstStyle/>
          <a:p>
            <a:r>
              <a:rPr kumimoji="1" lang="zh-CN" altLang="en-US" dirty="0"/>
              <a:t>傅立叶分析 </a:t>
            </a:r>
          </a:p>
        </p:txBody>
      </p:sp>
      <p:sp>
        <p:nvSpPr>
          <p:cNvPr id="3" name="内容占位符 2"/>
          <p:cNvSpPr>
            <a:spLocks noGrp="1"/>
          </p:cNvSpPr>
          <p:nvPr>
            <p:ph idx="1"/>
          </p:nvPr>
        </p:nvSpPr>
        <p:spPr>
          <a:xfrm>
            <a:off x="838199" y="1510758"/>
            <a:ext cx="10813473" cy="4586694"/>
          </a:xfrm>
        </p:spPr>
        <p:txBody>
          <a:bodyPr>
            <a:normAutofit/>
          </a:bodyPr>
          <a:lstStyle/>
          <a:p>
            <a:pPr>
              <a:lnSpc>
                <a:spcPct val="200000"/>
              </a:lnSpc>
            </a:pPr>
            <a:r>
              <a:rPr lang="zh-CN" altLang="en-US" dirty="0"/>
              <a:t>其傅立叶分析的系数为</a:t>
            </a:r>
          </a:p>
          <a:p>
            <a:pPr lvl="1">
              <a:lnSpc>
                <a:spcPct val="200000"/>
              </a:lnSpc>
            </a:pPr>
            <a:r>
              <a:rPr lang="en-US" altLang="zh-CN" sz="2800" dirty="0"/>
              <a:t>a</a:t>
            </a:r>
            <a:r>
              <a:rPr lang="en-US" altLang="zh-CN" sz="2800" baseline="-25000" dirty="0"/>
              <a:t>n</a:t>
            </a:r>
            <a:r>
              <a:rPr lang="en-US" altLang="zh-CN" sz="2800" dirty="0"/>
              <a:t> = </a:t>
            </a:r>
            <a:r>
              <a:rPr lang="zh-CN" altLang="en-US" sz="2800" dirty="0"/>
              <a:t>　 </a:t>
            </a:r>
            <a:r>
              <a:rPr lang="en-US" altLang="zh-CN" sz="2800" dirty="0"/>
              <a:t>[cos(</a:t>
            </a:r>
            <a:r>
              <a:rPr lang="en-US" altLang="zh-CN" sz="2800" dirty="0">
                <a:sym typeface="Symbol" panose="05050102010706020507" pitchFamily="2" charset="2"/>
              </a:rPr>
              <a:t>n/4) - cos(3 n/4) + cos(6 n/4) - cos(7 n/4)]</a:t>
            </a:r>
          </a:p>
          <a:p>
            <a:pPr lvl="1">
              <a:lnSpc>
                <a:spcPct val="200000"/>
              </a:lnSpc>
            </a:pPr>
            <a:r>
              <a:rPr lang="en-US" altLang="zh-CN" sz="2800" dirty="0" err="1">
                <a:sym typeface="Symbol" panose="05050102010706020507" pitchFamily="2" charset="2"/>
              </a:rPr>
              <a:t>b</a:t>
            </a:r>
            <a:r>
              <a:rPr lang="en-US" altLang="zh-CN" sz="2800" baseline="-25000" dirty="0" err="1"/>
              <a:t>n</a:t>
            </a:r>
            <a:r>
              <a:rPr lang="en-US" altLang="zh-CN" sz="2800" dirty="0">
                <a:sym typeface="Symbol" panose="05050102010706020507" pitchFamily="2" charset="2"/>
              </a:rPr>
              <a:t>=</a:t>
            </a:r>
            <a:r>
              <a:rPr lang="en-US" altLang="zh-CN" sz="2800" dirty="0"/>
              <a:t>	 [sin(3</a:t>
            </a:r>
            <a:r>
              <a:rPr lang="en-US" altLang="zh-CN" sz="2800" dirty="0">
                <a:sym typeface="Symbol" panose="05050102010706020507" pitchFamily="2" charset="2"/>
              </a:rPr>
              <a:t>n/4) - sin</a:t>
            </a:r>
            <a:r>
              <a:rPr lang="zh-CN" altLang="en-US" sz="2800" dirty="0">
                <a:sym typeface="Symbol" panose="05050102010706020507" pitchFamily="2" charset="2"/>
              </a:rPr>
              <a:t>（</a:t>
            </a:r>
            <a:r>
              <a:rPr lang="en-US" altLang="zh-CN" sz="2800" dirty="0">
                <a:sym typeface="Symbol" panose="05050102010706020507" pitchFamily="2" charset="2"/>
              </a:rPr>
              <a:t>n/4) + sin(7 n/4) - sin(6 n/4)]</a:t>
            </a:r>
          </a:p>
          <a:p>
            <a:pPr lvl="1">
              <a:lnSpc>
                <a:spcPct val="200000"/>
              </a:lnSpc>
            </a:pPr>
            <a:r>
              <a:rPr lang="en-US" altLang="zh-CN" sz="2800" dirty="0">
                <a:sym typeface="Symbol" panose="05050102010706020507" pitchFamily="2" charset="2"/>
              </a:rPr>
              <a:t>c = 3/8</a:t>
            </a:r>
            <a:endParaRPr lang="en-US" altLang="zh-CN" sz="2800" dirty="0"/>
          </a:p>
          <a:p>
            <a:endParaRPr kumimoji="1"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17</a:t>
            </a:fld>
            <a:endParaRPr kumimoji="1" lang="zh-CN" altLang="en-US" dirty="0"/>
          </a:p>
        </p:txBody>
      </p:sp>
      <p:sp>
        <p:nvSpPr>
          <p:cNvPr id="5" name="文本框 4"/>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傅立叶分析 </a:t>
            </a:r>
          </a:p>
        </p:txBody>
      </p:sp>
      <p:sp>
        <p:nvSpPr>
          <p:cNvPr id="3" name="内容占位符 2"/>
          <p:cNvSpPr>
            <a:spLocks noGrp="1"/>
          </p:cNvSpPr>
          <p:nvPr>
            <p:ph idx="1"/>
          </p:nvPr>
        </p:nvSpPr>
        <p:spPr>
          <a:xfrm>
            <a:off x="804340" y="1506934"/>
            <a:ext cx="4217603" cy="4586694"/>
          </a:xfrm>
        </p:spPr>
        <p:txBody>
          <a:bodyPr>
            <a:normAutofit/>
          </a:bodyPr>
          <a:lstStyle/>
          <a:p>
            <a:pPr>
              <a:lnSpc>
                <a:spcPct val="150000"/>
              </a:lnSpc>
            </a:pPr>
            <a:r>
              <a:rPr lang="zh-CN" altLang="en-US" sz="2400" dirty="0">
                <a:latin typeface="宋体" panose="02010600030101010101" pitchFamily="2" charset="-122"/>
              </a:rPr>
              <a:t>根据傅立叶分析，任何电磁信号可以由若干具有不同振幅、频率和相位的周期模拟信号（正弦波）组成</a:t>
            </a:r>
          </a:p>
          <a:p>
            <a:pPr>
              <a:lnSpc>
                <a:spcPct val="150000"/>
              </a:lnSpc>
            </a:pPr>
            <a:r>
              <a:rPr lang="zh-CN" altLang="en-US" sz="2400" dirty="0">
                <a:latin typeface="宋体" panose="02010600030101010101" pitchFamily="2" charset="-122"/>
              </a:rPr>
              <a:t>反过来，只要有足够的具有适当振幅、频率和相位的正弦波，就可以构造任何一个信号</a:t>
            </a:r>
            <a:endParaRPr lang="zh-CN" altLang="en-US" sz="2400" dirty="0">
              <a:latin typeface="Times New Roman" panose="02020603050405020304" pitchFamily="18" charset="0"/>
              <a:cs typeface="Times New Roman" panose="02020603050405020304" pitchFamily="18" charset="0"/>
            </a:endParaRPr>
          </a:p>
          <a:p>
            <a:endParaRPr kumimoji="1" lang="zh-CN" altLang="en-US" sz="2400"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18</a:t>
            </a:fld>
            <a:endParaRPr kumimoji="1" lang="zh-CN" altLang="en-US" dirty="0"/>
          </a:p>
        </p:txBody>
      </p:sp>
      <p:sp>
        <p:nvSpPr>
          <p:cNvPr id="5" name="文本框 4"/>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4895993" y="2188575"/>
            <a:ext cx="7305368" cy="3514046"/>
            <a:chOff x="107315" y="24130"/>
            <a:chExt cx="12389485" cy="6890385"/>
          </a:xfrm>
        </p:grpSpPr>
        <p:cxnSp>
          <p:nvCxnSpPr>
            <p:cNvPr id="8" name="直接连接符 7"/>
            <p:cNvCxnSpPr/>
            <p:nvPr/>
          </p:nvCxnSpPr>
          <p:spPr>
            <a:xfrm flipH="1">
              <a:off x="409575" y="236410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11760" y="1511934"/>
              <a:ext cx="241300" cy="368300"/>
            </a:xfrm>
            <a:prstGeom prst="rect">
              <a:avLst/>
            </a:prstGeom>
            <a:noFill/>
            <a:ln w="28575">
              <a:noFill/>
            </a:ln>
          </p:spPr>
          <p:txBody>
            <a:bodyPr wrap="square" rtlCol="0">
              <a:spAutoFit/>
            </a:bodyPr>
            <a:lstStyle/>
            <a:p>
              <a:r>
                <a:rPr lang="en-US" altLang="zh-CN" sz="600" b="1"/>
                <a:t>1</a:t>
              </a:r>
            </a:p>
          </p:txBody>
        </p:sp>
        <p:sp>
          <p:nvSpPr>
            <p:cNvPr id="10" name="文本框 9"/>
            <p:cNvSpPr txBox="1"/>
            <p:nvPr/>
          </p:nvSpPr>
          <p:spPr>
            <a:xfrm>
              <a:off x="111760" y="2169160"/>
              <a:ext cx="241300" cy="368300"/>
            </a:xfrm>
            <a:prstGeom prst="rect">
              <a:avLst/>
            </a:prstGeom>
            <a:noFill/>
            <a:ln w="28575">
              <a:noFill/>
            </a:ln>
          </p:spPr>
          <p:txBody>
            <a:bodyPr wrap="square" rtlCol="0">
              <a:spAutoFit/>
            </a:bodyPr>
            <a:lstStyle/>
            <a:p>
              <a:r>
                <a:rPr lang="en-US" altLang="zh-CN" sz="600" b="1"/>
                <a:t>0</a:t>
              </a:r>
            </a:p>
          </p:txBody>
        </p:sp>
        <p:cxnSp>
          <p:nvCxnSpPr>
            <p:cNvPr id="11" name="直接连接符 10"/>
            <p:cNvCxnSpPr/>
            <p:nvPr/>
          </p:nvCxnSpPr>
          <p:spPr>
            <a:xfrm>
              <a:off x="409575" y="16440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129665" y="16522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1122680" y="236410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122680" y="16440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842770" y="16522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833245" y="236410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833245" y="16440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553335" y="16522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2546350" y="236410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546350" y="16440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3266440" y="16522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3261995" y="236410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3261995" y="16440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3982085" y="16522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3975100" y="236410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975100" y="16440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695190" y="16522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4685665" y="236410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4685665" y="16440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405755" y="16522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5398770" y="236410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398770" y="16440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6118860" y="16522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34" name="任意多边形 73"/>
            <p:cNvSpPr/>
            <p:nvPr/>
          </p:nvSpPr>
          <p:spPr>
            <a:xfrm>
              <a:off x="395605" y="1980565"/>
              <a:ext cx="5721985" cy="309880"/>
            </a:xfrm>
            <a:custGeom>
              <a:avLst/>
              <a:gdLst>
                <a:gd name="connisteX0" fmla="*/ 0 w 5721985"/>
                <a:gd name="connsiteY0" fmla="*/ 249555 h 310056"/>
                <a:gd name="connisteX1" fmla="*/ 739775 w 5721985"/>
                <a:gd name="connsiteY1" fmla="*/ 59055 h 310056"/>
                <a:gd name="connisteX2" fmla="*/ 1443355 w 5721985"/>
                <a:gd name="connsiteY2" fmla="*/ 0 h 310056"/>
                <a:gd name="connisteX3" fmla="*/ 2139315 w 5721985"/>
                <a:gd name="connsiteY3" fmla="*/ 59055 h 310056"/>
                <a:gd name="connisteX4" fmla="*/ 2857500 w 5721985"/>
                <a:gd name="connsiteY4" fmla="*/ 183515 h 310056"/>
                <a:gd name="connisteX5" fmla="*/ 3589655 w 5721985"/>
                <a:gd name="connsiteY5" fmla="*/ 271145 h 310056"/>
                <a:gd name="connisteX6" fmla="*/ 4271645 w 5721985"/>
                <a:gd name="connsiteY6" fmla="*/ 307975 h 310056"/>
                <a:gd name="connisteX7" fmla="*/ 4996815 w 5721985"/>
                <a:gd name="connsiteY7" fmla="*/ 227330 h 310056"/>
                <a:gd name="connisteX8" fmla="*/ 5721985 w 5721985"/>
                <a:gd name="connsiteY8" fmla="*/ 102870 h 31005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l" t="t" r="r" b="b"/>
              <a:pathLst>
                <a:path w="5721985" h="310057">
                  <a:moveTo>
                    <a:pt x="0" y="249555"/>
                  </a:moveTo>
                  <a:cubicBezTo>
                    <a:pt x="133985" y="212725"/>
                    <a:pt x="450850" y="109220"/>
                    <a:pt x="739775" y="59055"/>
                  </a:cubicBezTo>
                  <a:cubicBezTo>
                    <a:pt x="1028700" y="8890"/>
                    <a:pt x="1163320" y="0"/>
                    <a:pt x="1443355" y="0"/>
                  </a:cubicBezTo>
                  <a:cubicBezTo>
                    <a:pt x="1723390" y="0"/>
                    <a:pt x="1856740" y="22225"/>
                    <a:pt x="2139315" y="59055"/>
                  </a:cubicBezTo>
                  <a:cubicBezTo>
                    <a:pt x="2421890" y="95885"/>
                    <a:pt x="2567305" y="140970"/>
                    <a:pt x="2857500" y="183515"/>
                  </a:cubicBezTo>
                  <a:cubicBezTo>
                    <a:pt x="3147695" y="226060"/>
                    <a:pt x="3307080" y="246380"/>
                    <a:pt x="3589655" y="271145"/>
                  </a:cubicBezTo>
                  <a:cubicBezTo>
                    <a:pt x="3872230" y="295910"/>
                    <a:pt x="3990340" y="316865"/>
                    <a:pt x="4271645" y="307975"/>
                  </a:cubicBezTo>
                  <a:cubicBezTo>
                    <a:pt x="4552950" y="299085"/>
                    <a:pt x="4706620" y="268605"/>
                    <a:pt x="4996815" y="227330"/>
                  </a:cubicBezTo>
                  <a:cubicBezTo>
                    <a:pt x="5287010" y="186055"/>
                    <a:pt x="5591175" y="126365"/>
                    <a:pt x="5721985" y="102870"/>
                  </a:cubicBezTo>
                </a:path>
              </a:pathLst>
            </a:cu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p>
          </p:txBody>
        </p:sp>
        <p:cxnSp>
          <p:nvCxnSpPr>
            <p:cNvPr id="35" name="直接连接符 34"/>
            <p:cNvCxnSpPr/>
            <p:nvPr/>
          </p:nvCxnSpPr>
          <p:spPr>
            <a:xfrm flipH="1">
              <a:off x="409575" y="112077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111760" y="212726"/>
              <a:ext cx="241300" cy="368300"/>
            </a:xfrm>
            <a:prstGeom prst="rect">
              <a:avLst/>
            </a:prstGeom>
            <a:noFill/>
            <a:ln w="28575">
              <a:noFill/>
            </a:ln>
          </p:spPr>
          <p:txBody>
            <a:bodyPr wrap="square" rtlCol="0">
              <a:spAutoFit/>
            </a:bodyPr>
            <a:lstStyle/>
            <a:p>
              <a:r>
                <a:rPr lang="en-US" altLang="zh-CN" sz="600" b="1"/>
                <a:t>1</a:t>
              </a:r>
            </a:p>
          </p:txBody>
        </p:sp>
        <p:sp>
          <p:nvSpPr>
            <p:cNvPr id="37" name="文本框 36"/>
            <p:cNvSpPr txBox="1"/>
            <p:nvPr/>
          </p:nvSpPr>
          <p:spPr>
            <a:xfrm>
              <a:off x="111760" y="925830"/>
              <a:ext cx="241300" cy="368300"/>
            </a:xfrm>
            <a:prstGeom prst="rect">
              <a:avLst/>
            </a:prstGeom>
            <a:noFill/>
            <a:ln w="28575">
              <a:noFill/>
            </a:ln>
          </p:spPr>
          <p:txBody>
            <a:bodyPr wrap="square" rtlCol="0">
              <a:spAutoFit/>
            </a:bodyPr>
            <a:lstStyle/>
            <a:p>
              <a:r>
                <a:rPr lang="en-US" altLang="zh-CN" sz="600" b="1"/>
                <a:t>0</a:t>
              </a:r>
            </a:p>
          </p:txBody>
        </p:sp>
        <p:cxnSp>
          <p:nvCxnSpPr>
            <p:cNvPr id="38" name="直接连接符 37"/>
            <p:cNvCxnSpPr/>
            <p:nvPr/>
          </p:nvCxnSpPr>
          <p:spPr>
            <a:xfrm>
              <a:off x="409575" y="40068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129665" y="40894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1122680" y="112077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1122680" y="40068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1833245" y="112077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2553335" y="40894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46350" y="112077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2546350" y="40068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3266440" y="40894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3261995" y="112077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3261995" y="40068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982085" y="40894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975100" y="112077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3975100" y="40068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4695190" y="40894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4685665" y="112077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4685665" y="40068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5405755" y="40894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5398770" y="112077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5398770" y="40068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6118860" y="40894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1132205" y="40894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1842770" y="40894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4695190" y="40894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5917564" y="1082040"/>
              <a:ext cx="241300" cy="368300"/>
            </a:xfrm>
            <a:prstGeom prst="rect">
              <a:avLst/>
            </a:prstGeom>
            <a:noFill/>
            <a:ln w="28575">
              <a:noFill/>
            </a:ln>
          </p:spPr>
          <p:txBody>
            <a:bodyPr wrap="square" rtlCol="0">
              <a:spAutoFit/>
            </a:bodyPr>
            <a:lstStyle/>
            <a:p>
              <a:r>
                <a:rPr lang="en-US" altLang="zh-CN" sz="600" b="1"/>
                <a:t>T</a:t>
              </a:r>
            </a:p>
          </p:txBody>
        </p:sp>
        <p:sp>
          <p:nvSpPr>
            <p:cNvPr id="63" name="文本框 62"/>
            <p:cNvSpPr txBox="1"/>
            <p:nvPr/>
          </p:nvSpPr>
          <p:spPr>
            <a:xfrm>
              <a:off x="648970" y="40641"/>
              <a:ext cx="241300" cy="368300"/>
            </a:xfrm>
            <a:prstGeom prst="rect">
              <a:avLst/>
            </a:prstGeom>
            <a:noFill/>
            <a:ln w="28575">
              <a:noFill/>
            </a:ln>
          </p:spPr>
          <p:txBody>
            <a:bodyPr wrap="square" rtlCol="0">
              <a:spAutoFit/>
            </a:bodyPr>
            <a:lstStyle/>
            <a:p>
              <a:r>
                <a:rPr lang="en-US" altLang="zh-CN" sz="600" b="1"/>
                <a:t>0</a:t>
              </a:r>
            </a:p>
          </p:txBody>
        </p:sp>
        <p:sp>
          <p:nvSpPr>
            <p:cNvPr id="64" name="文本框 63"/>
            <p:cNvSpPr txBox="1"/>
            <p:nvPr/>
          </p:nvSpPr>
          <p:spPr>
            <a:xfrm>
              <a:off x="1362074" y="32385"/>
              <a:ext cx="241300" cy="368300"/>
            </a:xfrm>
            <a:prstGeom prst="rect">
              <a:avLst/>
            </a:prstGeom>
            <a:noFill/>
            <a:ln w="28575">
              <a:noFill/>
            </a:ln>
          </p:spPr>
          <p:txBody>
            <a:bodyPr wrap="square" rtlCol="0">
              <a:spAutoFit/>
            </a:bodyPr>
            <a:lstStyle/>
            <a:p>
              <a:r>
                <a:rPr lang="en-US" altLang="zh-CN" sz="600" b="1"/>
                <a:t>1</a:t>
              </a:r>
            </a:p>
          </p:txBody>
        </p:sp>
        <p:sp>
          <p:nvSpPr>
            <p:cNvPr id="65" name="文本框 64"/>
            <p:cNvSpPr txBox="1"/>
            <p:nvPr/>
          </p:nvSpPr>
          <p:spPr>
            <a:xfrm>
              <a:off x="2072641" y="40641"/>
              <a:ext cx="241300" cy="368300"/>
            </a:xfrm>
            <a:prstGeom prst="rect">
              <a:avLst/>
            </a:prstGeom>
            <a:noFill/>
            <a:ln w="28575">
              <a:noFill/>
            </a:ln>
          </p:spPr>
          <p:txBody>
            <a:bodyPr wrap="square" rtlCol="0">
              <a:spAutoFit/>
            </a:bodyPr>
            <a:lstStyle/>
            <a:p>
              <a:r>
                <a:rPr lang="en-US" altLang="zh-CN" sz="600" b="1"/>
                <a:t>1</a:t>
              </a:r>
            </a:p>
          </p:txBody>
        </p:sp>
        <p:sp>
          <p:nvSpPr>
            <p:cNvPr id="66" name="文本框 65"/>
            <p:cNvSpPr txBox="1"/>
            <p:nvPr/>
          </p:nvSpPr>
          <p:spPr>
            <a:xfrm>
              <a:off x="2790825" y="32385"/>
              <a:ext cx="241300" cy="368300"/>
            </a:xfrm>
            <a:prstGeom prst="rect">
              <a:avLst/>
            </a:prstGeom>
            <a:noFill/>
            <a:ln w="28575">
              <a:noFill/>
            </a:ln>
          </p:spPr>
          <p:txBody>
            <a:bodyPr wrap="square" rtlCol="0">
              <a:spAutoFit/>
            </a:bodyPr>
            <a:lstStyle/>
            <a:p>
              <a:r>
                <a:rPr lang="en-US" altLang="zh-CN" sz="600" b="1"/>
                <a:t>0</a:t>
              </a:r>
            </a:p>
          </p:txBody>
        </p:sp>
        <p:sp>
          <p:nvSpPr>
            <p:cNvPr id="67" name="文本框 66"/>
            <p:cNvSpPr txBox="1"/>
            <p:nvPr/>
          </p:nvSpPr>
          <p:spPr>
            <a:xfrm>
              <a:off x="3503930" y="24130"/>
              <a:ext cx="241300" cy="368300"/>
            </a:xfrm>
            <a:prstGeom prst="rect">
              <a:avLst/>
            </a:prstGeom>
            <a:noFill/>
            <a:ln w="28575">
              <a:noFill/>
            </a:ln>
          </p:spPr>
          <p:txBody>
            <a:bodyPr wrap="square" rtlCol="0">
              <a:spAutoFit/>
            </a:bodyPr>
            <a:lstStyle/>
            <a:p>
              <a:r>
                <a:rPr lang="en-US" altLang="zh-CN" sz="600" b="1"/>
                <a:t>0</a:t>
              </a:r>
            </a:p>
          </p:txBody>
        </p:sp>
        <p:sp>
          <p:nvSpPr>
            <p:cNvPr id="68" name="文本框 67"/>
            <p:cNvSpPr txBox="1"/>
            <p:nvPr/>
          </p:nvSpPr>
          <p:spPr>
            <a:xfrm>
              <a:off x="4214494" y="32385"/>
              <a:ext cx="241300" cy="368300"/>
            </a:xfrm>
            <a:prstGeom prst="rect">
              <a:avLst/>
            </a:prstGeom>
            <a:noFill/>
            <a:ln w="28575">
              <a:noFill/>
            </a:ln>
          </p:spPr>
          <p:txBody>
            <a:bodyPr wrap="square" rtlCol="0">
              <a:spAutoFit/>
            </a:bodyPr>
            <a:lstStyle/>
            <a:p>
              <a:r>
                <a:rPr lang="en-US" altLang="zh-CN" sz="600" b="1"/>
                <a:t>0</a:t>
              </a:r>
            </a:p>
          </p:txBody>
        </p:sp>
        <p:sp>
          <p:nvSpPr>
            <p:cNvPr id="69" name="文本框 68"/>
            <p:cNvSpPr txBox="1"/>
            <p:nvPr/>
          </p:nvSpPr>
          <p:spPr>
            <a:xfrm>
              <a:off x="4934584" y="40641"/>
              <a:ext cx="241300" cy="368300"/>
            </a:xfrm>
            <a:prstGeom prst="rect">
              <a:avLst/>
            </a:prstGeom>
            <a:noFill/>
            <a:ln w="28575">
              <a:noFill/>
            </a:ln>
          </p:spPr>
          <p:txBody>
            <a:bodyPr wrap="square" rtlCol="0">
              <a:spAutoFit/>
            </a:bodyPr>
            <a:lstStyle/>
            <a:p>
              <a:r>
                <a:rPr lang="en-US" altLang="zh-CN" sz="600" b="1"/>
                <a:t>1</a:t>
              </a:r>
            </a:p>
          </p:txBody>
        </p:sp>
        <p:sp>
          <p:nvSpPr>
            <p:cNvPr id="70" name="文本框 69"/>
            <p:cNvSpPr txBox="1"/>
            <p:nvPr/>
          </p:nvSpPr>
          <p:spPr>
            <a:xfrm>
              <a:off x="5645149" y="48894"/>
              <a:ext cx="241300" cy="368300"/>
            </a:xfrm>
            <a:prstGeom prst="rect">
              <a:avLst/>
            </a:prstGeom>
            <a:noFill/>
            <a:ln w="28575">
              <a:noFill/>
            </a:ln>
          </p:spPr>
          <p:txBody>
            <a:bodyPr wrap="square" rtlCol="0">
              <a:spAutoFit/>
            </a:bodyPr>
            <a:lstStyle/>
            <a:p>
              <a:r>
                <a:rPr lang="en-US" altLang="zh-CN" sz="600" b="1"/>
                <a:t>0</a:t>
              </a:r>
            </a:p>
          </p:txBody>
        </p:sp>
        <p:sp>
          <p:nvSpPr>
            <p:cNvPr id="71" name="文本框 70"/>
            <p:cNvSpPr txBox="1"/>
            <p:nvPr/>
          </p:nvSpPr>
          <p:spPr>
            <a:xfrm>
              <a:off x="2734309" y="1129031"/>
              <a:ext cx="885825" cy="368300"/>
            </a:xfrm>
            <a:prstGeom prst="rect">
              <a:avLst/>
            </a:prstGeom>
            <a:noFill/>
            <a:ln w="28575">
              <a:noFill/>
            </a:ln>
          </p:spPr>
          <p:txBody>
            <a:bodyPr wrap="square" rtlCol="0">
              <a:spAutoFit/>
            </a:bodyPr>
            <a:lstStyle/>
            <a:p>
              <a:r>
                <a:rPr lang="en-US" altLang="zh-CN" sz="600" b="1"/>
                <a:t>Time</a:t>
              </a:r>
            </a:p>
          </p:txBody>
        </p:sp>
        <p:cxnSp>
          <p:nvCxnSpPr>
            <p:cNvPr id="72" name="直接箭头连接符 71"/>
            <p:cNvCxnSpPr/>
            <p:nvPr/>
          </p:nvCxnSpPr>
          <p:spPr>
            <a:xfrm flipV="1">
              <a:off x="3311525" y="1313180"/>
              <a:ext cx="468630" cy="6985"/>
            </a:xfrm>
            <a:prstGeom prst="straightConnector1">
              <a:avLst/>
            </a:prstGeom>
            <a:ln w="28575">
              <a:solidFill>
                <a:schemeClr val="accent5">
                  <a:lumMod val="75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05130" y="361696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107315" y="2708910"/>
              <a:ext cx="241300" cy="368300"/>
            </a:xfrm>
            <a:prstGeom prst="rect">
              <a:avLst/>
            </a:prstGeom>
            <a:noFill/>
            <a:ln w="28575">
              <a:noFill/>
            </a:ln>
          </p:spPr>
          <p:txBody>
            <a:bodyPr wrap="square" rtlCol="0">
              <a:spAutoFit/>
            </a:bodyPr>
            <a:lstStyle/>
            <a:p>
              <a:r>
                <a:rPr lang="en-US" altLang="zh-CN" sz="600" b="1"/>
                <a:t>1</a:t>
              </a:r>
            </a:p>
          </p:txBody>
        </p:sp>
        <p:sp>
          <p:nvSpPr>
            <p:cNvPr id="75" name="文本框 74"/>
            <p:cNvSpPr txBox="1"/>
            <p:nvPr/>
          </p:nvSpPr>
          <p:spPr>
            <a:xfrm>
              <a:off x="107315" y="3422015"/>
              <a:ext cx="241300" cy="368300"/>
            </a:xfrm>
            <a:prstGeom prst="rect">
              <a:avLst/>
            </a:prstGeom>
            <a:noFill/>
            <a:ln w="28575">
              <a:noFill/>
            </a:ln>
          </p:spPr>
          <p:txBody>
            <a:bodyPr wrap="square" rtlCol="0">
              <a:spAutoFit/>
            </a:bodyPr>
            <a:lstStyle/>
            <a:p>
              <a:r>
                <a:rPr lang="en-US" altLang="zh-CN" sz="600" b="1"/>
                <a:t>0</a:t>
              </a:r>
            </a:p>
          </p:txBody>
        </p:sp>
        <p:cxnSp>
          <p:nvCxnSpPr>
            <p:cNvPr id="76" name="直接连接符 75"/>
            <p:cNvCxnSpPr/>
            <p:nvPr/>
          </p:nvCxnSpPr>
          <p:spPr>
            <a:xfrm>
              <a:off x="405130" y="28968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1125220" y="290512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1118235" y="361696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1118235" y="28968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1838325" y="290512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1828800" y="361696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1828800" y="28968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2548890" y="290512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2541905" y="361696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2541905" y="28968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3261995" y="290512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3257550" y="361696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3257550" y="28968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3977640" y="290512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3970655" y="361696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3970655" y="28968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4690745" y="290512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4681220" y="361696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4681220" y="28968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5401310" y="290512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5394325" y="361696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5394325" y="28968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6114415" y="290512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99" name="任意多边形 184"/>
            <p:cNvSpPr/>
            <p:nvPr/>
          </p:nvSpPr>
          <p:spPr>
            <a:xfrm>
              <a:off x="410210" y="2936240"/>
              <a:ext cx="5685155" cy="939165"/>
            </a:xfrm>
            <a:custGeom>
              <a:avLst/>
              <a:gdLst>
                <a:gd name="connisteX0" fmla="*/ 0 w 5685155"/>
                <a:gd name="connsiteY0" fmla="*/ 668346 h 939275"/>
                <a:gd name="connisteX1" fmla="*/ 688340 w 5685155"/>
                <a:gd name="connsiteY1" fmla="*/ 448636 h 939275"/>
                <a:gd name="connisteX2" fmla="*/ 1428750 w 5685155"/>
                <a:gd name="connsiteY2" fmla="*/ 16201 h 939275"/>
                <a:gd name="connisteX3" fmla="*/ 2124710 w 5685155"/>
                <a:gd name="connsiteY3" fmla="*/ 206701 h 939275"/>
                <a:gd name="connisteX4" fmla="*/ 2937510 w 5685155"/>
                <a:gd name="connsiteY4" fmla="*/ 917266 h 939275"/>
                <a:gd name="connisteX5" fmla="*/ 3553460 w 5685155"/>
                <a:gd name="connsiteY5" fmla="*/ 660726 h 939275"/>
                <a:gd name="connisteX6" fmla="*/ 4278630 w 5685155"/>
                <a:gd name="connsiteY6" fmla="*/ 235911 h 939275"/>
                <a:gd name="connisteX7" fmla="*/ 4974590 w 5685155"/>
                <a:gd name="connsiteY7" fmla="*/ 411806 h 939275"/>
                <a:gd name="connisteX8" fmla="*/ 5685155 w 5685155"/>
                <a:gd name="connsiteY8" fmla="*/ 668346 h 93927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l" t="t" r="r" b="b"/>
              <a:pathLst>
                <a:path w="5685155" h="939276">
                  <a:moveTo>
                    <a:pt x="0" y="668347"/>
                  </a:moveTo>
                  <a:cubicBezTo>
                    <a:pt x="122555" y="632787"/>
                    <a:pt x="402590" y="578812"/>
                    <a:pt x="688340" y="448637"/>
                  </a:cubicBezTo>
                  <a:cubicBezTo>
                    <a:pt x="974090" y="318462"/>
                    <a:pt x="1141730" y="64462"/>
                    <a:pt x="1428750" y="16202"/>
                  </a:cubicBezTo>
                  <a:cubicBezTo>
                    <a:pt x="1715770" y="-32058"/>
                    <a:pt x="1823085" y="26362"/>
                    <a:pt x="2124710" y="206702"/>
                  </a:cubicBezTo>
                  <a:cubicBezTo>
                    <a:pt x="2426335" y="387042"/>
                    <a:pt x="2651760" y="826462"/>
                    <a:pt x="2937510" y="917267"/>
                  </a:cubicBezTo>
                  <a:cubicBezTo>
                    <a:pt x="3223260" y="1008072"/>
                    <a:pt x="3285490" y="797252"/>
                    <a:pt x="3553460" y="660727"/>
                  </a:cubicBezTo>
                  <a:cubicBezTo>
                    <a:pt x="3821430" y="524202"/>
                    <a:pt x="3994150" y="285442"/>
                    <a:pt x="4278630" y="235912"/>
                  </a:cubicBezTo>
                  <a:cubicBezTo>
                    <a:pt x="4563110" y="186382"/>
                    <a:pt x="4693285" y="325447"/>
                    <a:pt x="4974590" y="411807"/>
                  </a:cubicBezTo>
                  <a:cubicBezTo>
                    <a:pt x="5255895" y="498167"/>
                    <a:pt x="5556885" y="620722"/>
                    <a:pt x="5685155" y="668347"/>
                  </a:cubicBezTo>
                </a:path>
              </a:pathLst>
            </a:cu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p>
          </p:txBody>
        </p:sp>
        <p:cxnSp>
          <p:nvCxnSpPr>
            <p:cNvPr id="100" name="直接连接符 99"/>
            <p:cNvCxnSpPr/>
            <p:nvPr/>
          </p:nvCxnSpPr>
          <p:spPr>
            <a:xfrm flipH="1">
              <a:off x="421005" y="500443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01" name="文本框 100"/>
            <p:cNvSpPr txBox="1"/>
            <p:nvPr/>
          </p:nvSpPr>
          <p:spPr>
            <a:xfrm>
              <a:off x="123191" y="4005579"/>
              <a:ext cx="241300" cy="368300"/>
            </a:xfrm>
            <a:prstGeom prst="rect">
              <a:avLst/>
            </a:prstGeom>
            <a:noFill/>
            <a:ln w="28575">
              <a:noFill/>
            </a:ln>
          </p:spPr>
          <p:txBody>
            <a:bodyPr wrap="square" rtlCol="0">
              <a:spAutoFit/>
            </a:bodyPr>
            <a:lstStyle/>
            <a:p>
              <a:r>
                <a:rPr lang="en-US" altLang="zh-CN" sz="600" b="1"/>
                <a:t>1</a:t>
              </a:r>
            </a:p>
          </p:txBody>
        </p:sp>
        <p:sp>
          <p:nvSpPr>
            <p:cNvPr id="102" name="文本框 101"/>
            <p:cNvSpPr txBox="1"/>
            <p:nvPr/>
          </p:nvSpPr>
          <p:spPr>
            <a:xfrm>
              <a:off x="123191" y="4809490"/>
              <a:ext cx="241300" cy="368300"/>
            </a:xfrm>
            <a:prstGeom prst="rect">
              <a:avLst/>
            </a:prstGeom>
            <a:noFill/>
            <a:ln w="28575">
              <a:noFill/>
            </a:ln>
          </p:spPr>
          <p:txBody>
            <a:bodyPr wrap="square" rtlCol="0">
              <a:spAutoFit/>
            </a:bodyPr>
            <a:lstStyle/>
            <a:p>
              <a:r>
                <a:rPr lang="en-US" altLang="zh-CN" sz="600" b="1"/>
                <a:t>0</a:t>
              </a:r>
            </a:p>
          </p:txBody>
        </p:sp>
        <p:cxnSp>
          <p:nvCxnSpPr>
            <p:cNvPr id="103" name="直接连接符 102"/>
            <p:cNvCxnSpPr/>
            <p:nvPr/>
          </p:nvCxnSpPr>
          <p:spPr>
            <a:xfrm>
              <a:off x="421005" y="428434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1141095" y="429260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1134110" y="500443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1134110" y="428434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1854200" y="429260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1844675" y="500443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1844675" y="428434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2564765" y="429260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2557780" y="500443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2557780" y="428434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3277870" y="429260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3273425" y="500443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3273425" y="428434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3993515" y="429260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3986530" y="500443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3986530" y="428434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4706620" y="429260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4697095" y="500443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4697095" y="428434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5417185" y="429260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5410200" y="500443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5410200" y="428434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6130290" y="429260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416560" y="636905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27" name="文本框 126"/>
            <p:cNvSpPr txBox="1"/>
            <p:nvPr/>
          </p:nvSpPr>
          <p:spPr>
            <a:xfrm>
              <a:off x="118746" y="5461000"/>
              <a:ext cx="241300" cy="368300"/>
            </a:xfrm>
            <a:prstGeom prst="rect">
              <a:avLst/>
            </a:prstGeom>
            <a:noFill/>
            <a:ln w="28575">
              <a:noFill/>
            </a:ln>
          </p:spPr>
          <p:txBody>
            <a:bodyPr wrap="square" rtlCol="0">
              <a:spAutoFit/>
            </a:bodyPr>
            <a:lstStyle/>
            <a:p>
              <a:r>
                <a:rPr lang="en-US" altLang="zh-CN" sz="600" b="1"/>
                <a:t>1</a:t>
              </a:r>
            </a:p>
          </p:txBody>
        </p:sp>
        <p:sp>
          <p:nvSpPr>
            <p:cNvPr id="128" name="文本框 127"/>
            <p:cNvSpPr txBox="1"/>
            <p:nvPr/>
          </p:nvSpPr>
          <p:spPr>
            <a:xfrm>
              <a:off x="118746" y="6174106"/>
              <a:ext cx="241300" cy="368300"/>
            </a:xfrm>
            <a:prstGeom prst="rect">
              <a:avLst/>
            </a:prstGeom>
            <a:noFill/>
            <a:ln w="28575">
              <a:noFill/>
            </a:ln>
          </p:spPr>
          <p:txBody>
            <a:bodyPr wrap="square" rtlCol="0">
              <a:spAutoFit/>
            </a:bodyPr>
            <a:lstStyle/>
            <a:p>
              <a:r>
                <a:rPr lang="en-US" altLang="zh-CN" sz="600" b="1"/>
                <a:t>0</a:t>
              </a:r>
            </a:p>
          </p:txBody>
        </p:sp>
        <p:cxnSp>
          <p:nvCxnSpPr>
            <p:cNvPr id="129" name="直接连接符 128"/>
            <p:cNvCxnSpPr/>
            <p:nvPr/>
          </p:nvCxnSpPr>
          <p:spPr>
            <a:xfrm>
              <a:off x="416560" y="564896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a:off x="1136650" y="56572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29665" y="636905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1129665" y="564896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a:off x="1849755" y="56572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840230" y="636905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1840230" y="564896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2560320" y="56572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flipH="1">
              <a:off x="2553335" y="636905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2553335" y="564896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3273425" y="56572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flipH="1">
              <a:off x="3268980" y="636905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a:off x="3268980" y="564896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a:off x="3989070" y="56572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flipH="1">
              <a:off x="3982085" y="636905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3982085" y="564896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4702175" y="56572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flipH="1">
              <a:off x="4692650" y="636905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4692650" y="564896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a:off x="5412740" y="56572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H="1">
              <a:off x="5405755" y="636905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5405755" y="564896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6125845" y="56572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52" name="任意多边形 240"/>
            <p:cNvSpPr/>
            <p:nvPr/>
          </p:nvSpPr>
          <p:spPr>
            <a:xfrm>
              <a:off x="417195" y="4293235"/>
              <a:ext cx="5762625" cy="919480"/>
            </a:xfrm>
            <a:custGeom>
              <a:avLst/>
              <a:gdLst>
                <a:gd name="connisteX0" fmla="*/ 0 w 5762393"/>
                <a:gd name="connsiteY0" fmla="*/ 821716 h 919701"/>
                <a:gd name="connisteX1" fmla="*/ 725170 w 5762393"/>
                <a:gd name="connsiteY1" fmla="*/ 396901 h 919701"/>
                <a:gd name="connisteX2" fmla="*/ 1436370 w 5762393"/>
                <a:gd name="connsiteY2" fmla="*/ 1296 h 919701"/>
                <a:gd name="connisteX3" fmla="*/ 2139315 w 5762393"/>
                <a:gd name="connsiteY3" fmla="*/ 308636 h 919701"/>
                <a:gd name="connisteX4" fmla="*/ 2667000 w 5762393"/>
                <a:gd name="connsiteY4" fmla="*/ 784886 h 919701"/>
                <a:gd name="connisteX5" fmla="*/ 2952750 w 5762393"/>
                <a:gd name="connsiteY5" fmla="*/ 608991 h 919701"/>
                <a:gd name="connisteX6" fmla="*/ 3582670 w 5762393"/>
                <a:gd name="connsiteY6" fmla="*/ 792506 h 919701"/>
                <a:gd name="connisteX7" fmla="*/ 4286250 w 5762393"/>
                <a:gd name="connsiteY7" fmla="*/ 374676 h 919701"/>
                <a:gd name="connisteX8" fmla="*/ 4608830 w 5762393"/>
                <a:gd name="connsiteY8" fmla="*/ 140361 h 919701"/>
                <a:gd name="connisteX9" fmla="*/ 5004435 w 5762393"/>
                <a:gd name="connsiteY9" fmla="*/ 316256 h 919701"/>
                <a:gd name="connisteX10" fmla="*/ 5692775 w 5762393"/>
                <a:gd name="connsiteY10" fmla="*/ 858546 h 919701"/>
                <a:gd name="connisteX11" fmla="*/ 5708015 w 5762393"/>
                <a:gd name="connsiteY11" fmla="*/ 887756 h 91970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Lst>
              <a:rect l="l" t="t" r="r" b="b"/>
              <a:pathLst>
                <a:path w="5762394" h="919702">
                  <a:moveTo>
                    <a:pt x="0" y="821717"/>
                  </a:moveTo>
                  <a:cubicBezTo>
                    <a:pt x="130810" y="744882"/>
                    <a:pt x="438150" y="560732"/>
                    <a:pt x="725170" y="396902"/>
                  </a:cubicBezTo>
                  <a:cubicBezTo>
                    <a:pt x="1012190" y="233072"/>
                    <a:pt x="1153795" y="19077"/>
                    <a:pt x="1436370" y="1297"/>
                  </a:cubicBezTo>
                  <a:cubicBezTo>
                    <a:pt x="1718945" y="-16483"/>
                    <a:pt x="1892935" y="151792"/>
                    <a:pt x="2139315" y="308637"/>
                  </a:cubicBezTo>
                  <a:cubicBezTo>
                    <a:pt x="2385695" y="465482"/>
                    <a:pt x="2504440" y="724562"/>
                    <a:pt x="2667000" y="784887"/>
                  </a:cubicBezTo>
                  <a:cubicBezTo>
                    <a:pt x="2829560" y="845212"/>
                    <a:pt x="2769870" y="607722"/>
                    <a:pt x="2952750" y="608992"/>
                  </a:cubicBezTo>
                  <a:cubicBezTo>
                    <a:pt x="3135630" y="610262"/>
                    <a:pt x="3315970" y="839497"/>
                    <a:pt x="3582670" y="792507"/>
                  </a:cubicBezTo>
                  <a:cubicBezTo>
                    <a:pt x="3849370" y="745517"/>
                    <a:pt x="4081145" y="504852"/>
                    <a:pt x="4286250" y="374677"/>
                  </a:cubicBezTo>
                  <a:cubicBezTo>
                    <a:pt x="4491355" y="244502"/>
                    <a:pt x="4465320" y="151792"/>
                    <a:pt x="4608830" y="140362"/>
                  </a:cubicBezTo>
                  <a:cubicBezTo>
                    <a:pt x="4752340" y="128932"/>
                    <a:pt x="4787900" y="172747"/>
                    <a:pt x="5004435" y="316257"/>
                  </a:cubicBezTo>
                  <a:cubicBezTo>
                    <a:pt x="5220970" y="459767"/>
                    <a:pt x="5551805" y="744247"/>
                    <a:pt x="5692775" y="858547"/>
                  </a:cubicBezTo>
                  <a:cubicBezTo>
                    <a:pt x="5833745" y="972847"/>
                    <a:pt x="5718810" y="892837"/>
                    <a:pt x="5708015" y="887757"/>
                  </a:cubicBezTo>
                </a:path>
              </a:pathLst>
            </a:cu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p>
          </p:txBody>
        </p:sp>
        <p:sp>
          <p:nvSpPr>
            <p:cNvPr id="153" name="任意多边形 244"/>
            <p:cNvSpPr/>
            <p:nvPr/>
          </p:nvSpPr>
          <p:spPr>
            <a:xfrm>
              <a:off x="410210" y="5643880"/>
              <a:ext cx="5707380" cy="853440"/>
            </a:xfrm>
            <a:custGeom>
              <a:avLst/>
              <a:gdLst>
                <a:gd name="connisteX0" fmla="*/ 0 w 5707380"/>
                <a:gd name="connsiteY0" fmla="*/ 623520 h 853470"/>
                <a:gd name="connisteX1" fmla="*/ 395605 w 5707380"/>
                <a:gd name="connsiteY1" fmla="*/ 799415 h 853470"/>
                <a:gd name="connisteX2" fmla="*/ 725170 w 5707380"/>
                <a:gd name="connsiteY2" fmla="*/ 389205 h 853470"/>
                <a:gd name="connisteX3" fmla="*/ 974090 w 5707380"/>
                <a:gd name="connsiteY3" fmla="*/ 15825 h 853470"/>
                <a:gd name="connisteX4" fmla="*/ 1428750 w 5707380"/>
                <a:gd name="connsiteY4" fmla="*/ 132665 h 853470"/>
                <a:gd name="connisteX5" fmla="*/ 1897380 w 5707380"/>
                <a:gd name="connsiteY5" fmla="*/ 15825 h 853470"/>
                <a:gd name="connisteX6" fmla="*/ 2146300 w 5707380"/>
                <a:gd name="connsiteY6" fmla="*/ 169495 h 853470"/>
                <a:gd name="connisteX7" fmla="*/ 2681605 w 5707380"/>
                <a:gd name="connsiteY7" fmla="*/ 792430 h 853470"/>
                <a:gd name="connisteX8" fmla="*/ 2922905 w 5707380"/>
                <a:gd name="connsiteY8" fmla="*/ 660350 h 853470"/>
                <a:gd name="connisteX9" fmla="*/ 3406775 w 5707380"/>
                <a:gd name="connsiteY9" fmla="*/ 807035 h 853470"/>
                <a:gd name="connisteX10" fmla="*/ 3655695 w 5707380"/>
                <a:gd name="connsiteY10" fmla="*/ 645745 h 853470"/>
                <a:gd name="connisteX11" fmla="*/ 4102735 w 5707380"/>
                <a:gd name="connsiteY11" fmla="*/ 770205 h 853470"/>
                <a:gd name="connisteX12" fmla="*/ 4293235 w 5707380"/>
                <a:gd name="connsiteY12" fmla="*/ 579705 h 853470"/>
                <a:gd name="connisteX13" fmla="*/ 4578985 w 5707380"/>
                <a:gd name="connsiteY13" fmla="*/ 8205 h 853470"/>
                <a:gd name="connisteX14" fmla="*/ 4996815 w 5707380"/>
                <a:gd name="connsiteY14" fmla="*/ 323165 h 853470"/>
                <a:gd name="connisteX15" fmla="*/ 5509260 w 5707380"/>
                <a:gd name="connsiteY15" fmla="*/ 836245 h 853470"/>
                <a:gd name="connisteX16" fmla="*/ 5707380 w 5707380"/>
                <a:gd name="connsiteY16" fmla="*/ 689560 h 85347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Lst>
              <a:rect l="l" t="t" r="r" b="b"/>
              <a:pathLst>
                <a:path w="5707380" h="853471">
                  <a:moveTo>
                    <a:pt x="0" y="623521"/>
                  </a:moveTo>
                  <a:cubicBezTo>
                    <a:pt x="72390" y="666701"/>
                    <a:pt x="250825" y="846406"/>
                    <a:pt x="395605" y="799416"/>
                  </a:cubicBezTo>
                  <a:cubicBezTo>
                    <a:pt x="540385" y="752426"/>
                    <a:pt x="609600" y="546051"/>
                    <a:pt x="725170" y="389206"/>
                  </a:cubicBezTo>
                  <a:cubicBezTo>
                    <a:pt x="840740" y="232361"/>
                    <a:pt x="833120" y="67261"/>
                    <a:pt x="974090" y="15826"/>
                  </a:cubicBezTo>
                  <a:cubicBezTo>
                    <a:pt x="1115060" y="-35609"/>
                    <a:pt x="1243965" y="132666"/>
                    <a:pt x="1428750" y="132666"/>
                  </a:cubicBezTo>
                  <a:cubicBezTo>
                    <a:pt x="1613535" y="132666"/>
                    <a:pt x="1753870" y="8206"/>
                    <a:pt x="1897380" y="15826"/>
                  </a:cubicBezTo>
                  <a:cubicBezTo>
                    <a:pt x="2040890" y="23446"/>
                    <a:pt x="1989455" y="13921"/>
                    <a:pt x="2146300" y="169496"/>
                  </a:cubicBezTo>
                  <a:cubicBezTo>
                    <a:pt x="2303145" y="325071"/>
                    <a:pt x="2526030" y="694006"/>
                    <a:pt x="2681605" y="792431"/>
                  </a:cubicBezTo>
                  <a:cubicBezTo>
                    <a:pt x="2837180" y="890856"/>
                    <a:pt x="2778125" y="657176"/>
                    <a:pt x="2922905" y="660351"/>
                  </a:cubicBezTo>
                  <a:cubicBezTo>
                    <a:pt x="3067685" y="663526"/>
                    <a:pt x="3260090" y="810211"/>
                    <a:pt x="3406775" y="807036"/>
                  </a:cubicBezTo>
                  <a:cubicBezTo>
                    <a:pt x="3553460" y="803861"/>
                    <a:pt x="3516630" y="653366"/>
                    <a:pt x="3655695" y="645746"/>
                  </a:cubicBezTo>
                  <a:cubicBezTo>
                    <a:pt x="3794760" y="638126"/>
                    <a:pt x="3975100" y="783541"/>
                    <a:pt x="4102735" y="770206"/>
                  </a:cubicBezTo>
                  <a:cubicBezTo>
                    <a:pt x="4230370" y="756871"/>
                    <a:pt x="4197985" y="732106"/>
                    <a:pt x="4293235" y="579706"/>
                  </a:cubicBezTo>
                  <a:cubicBezTo>
                    <a:pt x="4388485" y="427306"/>
                    <a:pt x="4438015" y="59641"/>
                    <a:pt x="4578985" y="8206"/>
                  </a:cubicBezTo>
                  <a:cubicBezTo>
                    <a:pt x="4719955" y="-43229"/>
                    <a:pt x="4810760" y="157431"/>
                    <a:pt x="4996815" y="323166"/>
                  </a:cubicBezTo>
                  <a:cubicBezTo>
                    <a:pt x="5182870" y="488901"/>
                    <a:pt x="5367020" y="763221"/>
                    <a:pt x="5509260" y="836246"/>
                  </a:cubicBezTo>
                  <a:cubicBezTo>
                    <a:pt x="5651500" y="909271"/>
                    <a:pt x="5678170" y="728931"/>
                    <a:pt x="5707380" y="689561"/>
                  </a:cubicBezTo>
                </a:path>
              </a:pathLst>
            </a:cu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p>
          </p:txBody>
        </p:sp>
        <p:sp>
          <p:nvSpPr>
            <p:cNvPr id="154" name="文本框 153"/>
            <p:cNvSpPr txBox="1"/>
            <p:nvPr/>
          </p:nvSpPr>
          <p:spPr>
            <a:xfrm>
              <a:off x="2734309" y="6542406"/>
              <a:ext cx="885825" cy="368300"/>
            </a:xfrm>
            <a:prstGeom prst="rect">
              <a:avLst/>
            </a:prstGeom>
            <a:noFill/>
            <a:ln w="28575">
              <a:noFill/>
            </a:ln>
          </p:spPr>
          <p:txBody>
            <a:bodyPr wrap="square" rtlCol="0">
              <a:spAutoFit/>
            </a:bodyPr>
            <a:lstStyle/>
            <a:p>
              <a:r>
                <a:rPr lang="en-US" altLang="zh-CN" sz="600" b="1"/>
                <a:t>Time</a:t>
              </a:r>
            </a:p>
          </p:txBody>
        </p:sp>
        <p:cxnSp>
          <p:nvCxnSpPr>
            <p:cNvPr id="155" name="直接箭头连接符 154"/>
            <p:cNvCxnSpPr/>
            <p:nvPr/>
          </p:nvCxnSpPr>
          <p:spPr>
            <a:xfrm flipV="1">
              <a:off x="3311525" y="6726555"/>
              <a:ext cx="468630" cy="6985"/>
            </a:xfrm>
            <a:prstGeom prst="straightConnector1">
              <a:avLst/>
            </a:prstGeom>
            <a:ln w="28575">
              <a:solidFill>
                <a:schemeClr val="accent5">
                  <a:lumMod val="75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flipH="1">
              <a:off x="6638925" y="110744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flipH="1">
              <a:off x="6638925" y="708025"/>
              <a:ext cx="3175" cy="3994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p:nvCxnSpPr>
          <p:spPr>
            <a:xfrm flipH="1">
              <a:off x="7352030" y="110744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a:off x="7023735" y="387350"/>
              <a:ext cx="0" cy="72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flipH="1">
              <a:off x="8062595" y="110744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a:off x="7350125" y="743585"/>
              <a:ext cx="0" cy="36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a:off x="7802880" y="823595"/>
              <a:ext cx="0" cy="28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flipH="1">
              <a:off x="8775700" y="110744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a:off x="7795895" y="815340"/>
              <a:ext cx="0" cy="28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flipH="1">
              <a:off x="9491345" y="110744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a:xfrm>
              <a:off x="8095615" y="872490"/>
              <a:ext cx="0" cy="216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a:off x="8447405" y="788035"/>
              <a:ext cx="0" cy="32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flipH="1">
              <a:off x="10204450" y="110744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a:off x="8440420" y="779780"/>
              <a:ext cx="0" cy="32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flipH="1">
              <a:off x="10454005" y="110744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p:nvPr/>
          </p:nvCxnSpPr>
          <p:spPr>
            <a:xfrm>
              <a:off x="8773160" y="944245"/>
              <a:ext cx="0" cy="14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p:nvPr/>
          </p:nvCxnSpPr>
          <p:spPr>
            <a:xfrm>
              <a:off x="10081895" y="911225"/>
              <a:ext cx="0" cy="18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p:nvPr/>
          </p:nvCxnSpPr>
          <p:spPr>
            <a:xfrm flipH="1">
              <a:off x="11167110" y="110744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a:off x="9639935" y="917575"/>
              <a:ext cx="0" cy="18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a:off x="11532870" y="911225"/>
              <a:ext cx="0" cy="19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6" name="文本框 175"/>
            <p:cNvSpPr txBox="1"/>
            <p:nvPr/>
          </p:nvSpPr>
          <p:spPr>
            <a:xfrm>
              <a:off x="6468111" y="1061085"/>
              <a:ext cx="241300" cy="368300"/>
            </a:xfrm>
            <a:prstGeom prst="rect">
              <a:avLst/>
            </a:prstGeom>
            <a:noFill/>
          </p:spPr>
          <p:txBody>
            <a:bodyPr wrap="square" rtlCol="0">
              <a:spAutoFit/>
            </a:bodyPr>
            <a:lstStyle/>
            <a:p>
              <a:r>
                <a:rPr lang="en-US" altLang="zh-CN" sz="600" b="1" dirty="0"/>
                <a:t>1</a:t>
              </a:r>
            </a:p>
          </p:txBody>
        </p:sp>
        <p:sp>
          <p:nvSpPr>
            <p:cNvPr id="177" name="文本框 176"/>
            <p:cNvSpPr txBox="1"/>
            <p:nvPr/>
          </p:nvSpPr>
          <p:spPr>
            <a:xfrm>
              <a:off x="6878320" y="1061085"/>
              <a:ext cx="241300" cy="368300"/>
            </a:xfrm>
            <a:prstGeom prst="rect">
              <a:avLst/>
            </a:prstGeom>
            <a:noFill/>
          </p:spPr>
          <p:txBody>
            <a:bodyPr wrap="square" rtlCol="0">
              <a:spAutoFit/>
            </a:bodyPr>
            <a:lstStyle/>
            <a:p>
              <a:r>
                <a:rPr lang="en-US" altLang="zh-CN" sz="600" b="1"/>
                <a:t>2</a:t>
              </a:r>
            </a:p>
          </p:txBody>
        </p:sp>
        <p:sp>
          <p:nvSpPr>
            <p:cNvPr id="178" name="文本框 177"/>
            <p:cNvSpPr txBox="1"/>
            <p:nvPr/>
          </p:nvSpPr>
          <p:spPr>
            <a:xfrm>
              <a:off x="7229476" y="1061085"/>
              <a:ext cx="241300" cy="368300"/>
            </a:xfrm>
            <a:prstGeom prst="rect">
              <a:avLst/>
            </a:prstGeom>
            <a:noFill/>
          </p:spPr>
          <p:txBody>
            <a:bodyPr wrap="square" rtlCol="0">
              <a:spAutoFit/>
            </a:bodyPr>
            <a:lstStyle/>
            <a:p>
              <a:r>
                <a:rPr lang="en-US" altLang="zh-CN" sz="600" b="1"/>
                <a:t>3</a:t>
              </a:r>
            </a:p>
          </p:txBody>
        </p:sp>
        <p:sp>
          <p:nvSpPr>
            <p:cNvPr id="179" name="文本框 178"/>
            <p:cNvSpPr txBox="1"/>
            <p:nvPr/>
          </p:nvSpPr>
          <p:spPr>
            <a:xfrm>
              <a:off x="7639685" y="1061085"/>
              <a:ext cx="241300" cy="368300"/>
            </a:xfrm>
            <a:prstGeom prst="rect">
              <a:avLst/>
            </a:prstGeom>
            <a:noFill/>
          </p:spPr>
          <p:txBody>
            <a:bodyPr wrap="square" rtlCol="0">
              <a:spAutoFit/>
            </a:bodyPr>
            <a:lstStyle/>
            <a:p>
              <a:r>
                <a:rPr lang="en-US" altLang="zh-CN" sz="600" b="1"/>
                <a:t>4</a:t>
              </a:r>
            </a:p>
          </p:txBody>
        </p:sp>
        <p:sp>
          <p:nvSpPr>
            <p:cNvPr id="180" name="文本框 179"/>
            <p:cNvSpPr txBox="1"/>
            <p:nvPr/>
          </p:nvSpPr>
          <p:spPr>
            <a:xfrm>
              <a:off x="7962264" y="1061085"/>
              <a:ext cx="241300" cy="368300"/>
            </a:xfrm>
            <a:prstGeom prst="rect">
              <a:avLst/>
            </a:prstGeom>
            <a:noFill/>
          </p:spPr>
          <p:txBody>
            <a:bodyPr wrap="square" rtlCol="0">
              <a:spAutoFit/>
            </a:bodyPr>
            <a:lstStyle/>
            <a:p>
              <a:r>
                <a:rPr lang="en-US" altLang="zh-CN" sz="600" b="1"/>
                <a:t>5</a:t>
              </a:r>
            </a:p>
          </p:txBody>
        </p:sp>
        <p:sp>
          <p:nvSpPr>
            <p:cNvPr id="181" name="文本框 180"/>
            <p:cNvSpPr txBox="1"/>
            <p:nvPr/>
          </p:nvSpPr>
          <p:spPr>
            <a:xfrm>
              <a:off x="8302625" y="1061085"/>
              <a:ext cx="241300" cy="368300"/>
            </a:xfrm>
            <a:prstGeom prst="rect">
              <a:avLst/>
            </a:prstGeom>
            <a:noFill/>
          </p:spPr>
          <p:txBody>
            <a:bodyPr wrap="square" rtlCol="0">
              <a:spAutoFit/>
            </a:bodyPr>
            <a:lstStyle/>
            <a:p>
              <a:r>
                <a:rPr lang="en-US" altLang="zh-CN" sz="600" b="1"/>
                <a:t>6</a:t>
              </a:r>
            </a:p>
          </p:txBody>
        </p:sp>
        <p:sp>
          <p:nvSpPr>
            <p:cNvPr id="182" name="文本框 181"/>
            <p:cNvSpPr txBox="1"/>
            <p:nvPr/>
          </p:nvSpPr>
          <p:spPr>
            <a:xfrm>
              <a:off x="8653780" y="1061085"/>
              <a:ext cx="241300" cy="368300"/>
            </a:xfrm>
            <a:prstGeom prst="rect">
              <a:avLst/>
            </a:prstGeom>
            <a:noFill/>
          </p:spPr>
          <p:txBody>
            <a:bodyPr wrap="square" rtlCol="0">
              <a:spAutoFit/>
            </a:bodyPr>
            <a:lstStyle/>
            <a:p>
              <a:r>
                <a:rPr lang="en-US" altLang="zh-CN" sz="600" b="1"/>
                <a:t>7</a:t>
              </a:r>
            </a:p>
          </p:txBody>
        </p:sp>
        <p:sp>
          <p:nvSpPr>
            <p:cNvPr id="183" name="文本框 182"/>
            <p:cNvSpPr txBox="1"/>
            <p:nvPr/>
          </p:nvSpPr>
          <p:spPr>
            <a:xfrm>
              <a:off x="9063990" y="1061085"/>
              <a:ext cx="241300" cy="368300"/>
            </a:xfrm>
            <a:prstGeom prst="rect">
              <a:avLst/>
            </a:prstGeom>
            <a:noFill/>
          </p:spPr>
          <p:txBody>
            <a:bodyPr wrap="square" rtlCol="0">
              <a:spAutoFit/>
            </a:bodyPr>
            <a:lstStyle/>
            <a:p>
              <a:r>
                <a:rPr lang="en-US" altLang="zh-CN" sz="600" b="1"/>
                <a:t>8</a:t>
              </a:r>
            </a:p>
          </p:txBody>
        </p:sp>
        <p:sp>
          <p:nvSpPr>
            <p:cNvPr id="184" name="文本框 183"/>
            <p:cNvSpPr txBox="1"/>
            <p:nvPr/>
          </p:nvSpPr>
          <p:spPr>
            <a:xfrm>
              <a:off x="11682727" y="1061084"/>
              <a:ext cx="475612" cy="362095"/>
            </a:xfrm>
            <a:prstGeom prst="rect">
              <a:avLst/>
            </a:prstGeom>
            <a:noFill/>
          </p:spPr>
          <p:txBody>
            <a:bodyPr wrap="square" rtlCol="0">
              <a:spAutoFit/>
            </a:bodyPr>
            <a:lstStyle/>
            <a:p>
              <a:r>
                <a:rPr lang="en-US" altLang="zh-CN" sz="600" b="1"/>
                <a:t>15</a:t>
              </a:r>
            </a:p>
          </p:txBody>
        </p:sp>
        <p:sp>
          <p:nvSpPr>
            <p:cNvPr id="185" name="文本框 184"/>
            <p:cNvSpPr txBox="1"/>
            <p:nvPr/>
          </p:nvSpPr>
          <p:spPr>
            <a:xfrm>
              <a:off x="9519284" y="1061085"/>
              <a:ext cx="241300" cy="368300"/>
            </a:xfrm>
            <a:prstGeom prst="rect">
              <a:avLst/>
            </a:prstGeom>
            <a:noFill/>
          </p:spPr>
          <p:txBody>
            <a:bodyPr wrap="square" rtlCol="0">
              <a:spAutoFit/>
            </a:bodyPr>
            <a:lstStyle/>
            <a:p>
              <a:r>
                <a:rPr lang="en-US" altLang="zh-CN" sz="600" b="1"/>
                <a:t>9</a:t>
              </a:r>
            </a:p>
          </p:txBody>
        </p:sp>
        <p:sp>
          <p:nvSpPr>
            <p:cNvPr id="186" name="文本框 185"/>
            <p:cNvSpPr txBox="1"/>
            <p:nvPr/>
          </p:nvSpPr>
          <p:spPr>
            <a:xfrm>
              <a:off x="9870440" y="1061085"/>
              <a:ext cx="520701" cy="368300"/>
            </a:xfrm>
            <a:prstGeom prst="rect">
              <a:avLst/>
            </a:prstGeom>
            <a:noFill/>
          </p:spPr>
          <p:txBody>
            <a:bodyPr wrap="square" rtlCol="0">
              <a:spAutoFit/>
            </a:bodyPr>
            <a:lstStyle/>
            <a:p>
              <a:r>
                <a:rPr lang="en-US" altLang="zh-CN" sz="600" b="1"/>
                <a:t>10</a:t>
              </a:r>
            </a:p>
          </p:txBody>
        </p:sp>
        <p:sp>
          <p:nvSpPr>
            <p:cNvPr id="187" name="文本框 186"/>
            <p:cNvSpPr txBox="1"/>
            <p:nvPr/>
          </p:nvSpPr>
          <p:spPr>
            <a:xfrm>
              <a:off x="10280649" y="1061084"/>
              <a:ext cx="475615" cy="362095"/>
            </a:xfrm>
            <a:prstGeom prst="rect">
              <a:avLst/>
            </a:prstGeom>
            <a:noFill/>
          </p:spPr>
          <p:txBody>
            <a:bodyPr wrap="square" rtlCol="0">
              <a:spAutoFit/>
            </a:bodyPr>
            <a:lstStyle/>
            <a:p>
              <a:r>
                <a:rPr lang="en-US" altLang="zh-CN" sz="600" b="1"/>
                <a:t>11</a:t>
              </a:r>
            </a:p>
          </p:txBody>
        </p:sp>
        <p:sp>
          <p:nvSpPr>
            <p:cNvPr id="188" name="文本框 187"/>
            <p:cNvSpPr txBox="1"/>
            <p:nvPr/>
          </p:nvSpPr>
          <p:spPr>
            <a:xfrm>
              <a:off x="10603229" y="1061084"/>
              <a:ext cx="487590" cy="362095"/>
            </a:xfrm>
            <a:prstGeom prst="rect">
              <a:avLst/>
            </a:prstGeom>
            <a:noFill/>
          </p:spPr>
          <p:txBody>
            <a:bodyPr wrap="square" rtlCol="0">
              <a:spAutoFit/>
            </a:bodyPr>
            <a:lstStyle/>
            <a:p>
              <a:r>
                <a:rPr lang="en-US" altLang="zh-CN" sz="600" b="1"/>
                <a:t>12</a:t>
              </a:r>
            </a:p>
          </p:txBody>
        </p:sp>
        <p:sp>
          <p:nvSpPr>
            <p:cNvPr id="189" name="文本框 188"/>
            <p:cNvSpPr txBox="1"/>
            <p:nvPr/>
          </p:nvSpPr>
          <p:spPr>
            <a:xfrm>
              <a:off x="10943591" y="1061084"/>
              <a:ext cx="497839" cy="362095"/>
            </a:xfrm>
            <a:prstGeom prst="rect">
              <a:avLst/>
            </a:prstGeom>
            <a:noFill/>
          </p:spPr>
          <p:txBody>
            <a:bodyPr wrap="square" rtlCol="0">
              <a:spAutoFit/>
            </a:bodyPr>
            <a:lstStyle/>
            <a:p>
              <a:r>
                <a:rPr lang="en-US" altLang="zh-CN" sz="600" b="1"/>
                <a:t>13</a:t>
              </a:r>
            </a:p>
          </p:txBody>
        </p:sp>
        <p:sp>
          <p:nvSpPr>
            <p:cNvPr id="190" name="文本框 189"/>
            <p:cNvSpPr txBox="1"/>
            <p:nvPr/>
          </p:nvSpPr>
          <p:spPr>
            <a:xfrm>
              <a:off x="11294745" y="1061084"/>
              <a:ext cx="476248" cy="362095"/>
            </a:xfrm>
            <a:prstGeom prst="rect">
              <a:avLst/>
            </a:prstGeom>
            <a:noFill/>
          </p:spPr>
          <p:txBody>
            <a:bodyPr wrap="square" rtlCol="0">
              <a:spAutoFit/>
            </a:bodyPr>
            <a:lstStyle/>
            <a:p>
              <a:r>
                <a:rPr lang="en-US" altLang="zh-CN" sz="600" b="1"/>
                <a:t>14</a:t>
              </a:r>
            </a:p>
          </p:txBody>
        </p:sp>
        <p:cxnSp>
          <p:nvCxnSpPr>
            <p:cNvPr id="191" name="直接连接符 190"/>
            <p:cNvCxnSpPr/>
            <p:nvPr/>
          </p:nvCxnSpPr>
          <p:spPr>
            <a:xfrm>
              <a:off x="10518140" y="927735"/>
              <a:ext cx="0" cy="18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a:xfrm>
              <a:off x="10814050" y="923925"/>
              <a:ext cx="0" cy="18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a:off x="11174095" y="917575"/>
              <a:ext cx="0" cy="18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a:off x="11887200" y="999490"/>
              <a:ext cx="0" cy="10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p:nvPr/>
          </p:nvCxnSpPr>
          <p:spPr>
            <a:xfrm flipH="1">
              <a:off x="6637020" y="235331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p:nvPr/>
          </p:nvCxnSpPr>
          <p:spPr>
            <a:xfrm flipH="1">
              <a:off x="6637020" y="1953895"/>
              <a:ext cx="3175" cy="3994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flipH="1">
              <a:off x="7350125" y="235331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p:nvPr/>
          </p:nvCxnSpPr>
          <p:spPr>
            <a:xfrm flipH="1">
              <a:off x="8060690" y="235331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p:nvPr/>
          </p:nvCxnSpPr>
          <p:spPr>
            <a:xfrm flipH="1">
              <a:off x="8773795" y="235331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直接连接符 199"/>
            <p:cNvCxnSpPr/>
            <p:nvPr/>
          </p:nvCxnSpPr>
          <p:spPr>
            <a:xfrm flipH="1">
              <a:off x="9489440" y="235331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接连接符 200"/>
            <p:cNvCxnSpPr/>
            <p:nvPr/>
          </p:nvCxnSpPr>
          <p:spPr>
            <a:xfrm flipH="1">
              <a:off x="10202545" y="235331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直接连接符 201"/>
            <p:cNvCxnSpPr/>
            <p:nvPr/>
          </p:nvCxnSpPr>
          <p:spPr>
            <a:xfrm flipH="1">
              <a:off x="10452100" y="235331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直接连接符 202"/>
            <p:cNvCxnSpPr/>
            <p:nvPr/>
          </p:nvCxnSpPr>
          <p:spPr>
            <a:xfrm flipH="1">
              <a:off x="11165205" y="235331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4" name="文本框 203"/>
            <p:cNvSpPr txBox="1"/>
            <p:nvPr/>
          </p:nvSpPr>
          <p:spPr>
            <a:xfrm>
              <a:off x="6466205" y="2306954"/>
              <a:ext cx="241300" cy="368300"/>
            </a:xfrm>
            <a:prstGeom prst="rect">
              <a:avLst/>
            </a:prstGeom>
            <a:noFill/>
          </p:spPr>
          <p:txBody>
            <a:bodyPr wrap="square" rtlCol="0">
              <a:spAutoFit/>
            </a:bodyPr>
            <a:lstStyle/>
            <a:p>
              <a:r>
                <a:rPr lang="en-US" altLang="zh-CN" sz="600" b="1"/>
                <a:t>1</a:t>
              </a:r>
            </a:p>
          </p:txBody>
        </p:sp>
        <p:cxnSp>
          <p:nvCxnSpPr>
            <p:cNvPr id="205" name="直接连接符 204"/>
            <p:cNvCxnSpPr/>
            <p:nvPr/>
          </p:nvCxnSpPr>
          <p:spPr>
            <a:xfrm flipH="1">
              <a:off x="6663690" y="361696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直接连接符 205"/>
            <p:cNvCxnSpPr/>
            <p:nvPr/>
          </p:nvCxnSpPr>
          <p:spPr>
            <a:xfrm flipH="1">
              <a:off x="6663690" y="3217545"/>
              <a:ext cx="3175" cy="3994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直接连接符 206"/>
            <p:cNvCxnSpPr/>
            <p:nvPr/>
          </p:nvCxnSpPr>
          <p:spPr>
            <a:xfrm>
              <a:off x="7048500" y="2896870"/>
              <a:ext cx="0" cy="72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8" name="文本框 207"/>
            <p:cNvSpPr txBox="1"/>
            <p:nvPr/>
          </p:nvSpPr>
          <p:spPr>
            <a:xfrm>
              <a:off x="6507480" y="3562985"/>
              <a:ext cx="241300" cy="368300"/>
            </a:xfrm>
            <a:prstGeom prst="rect">
              <a:avLst/>
            </a:prstGeom>
            <a:noFill/>
          </p:spPr>
          <p:txBody>
            <a:bodyPr wrap="square" rtlCol="0">
              <a:spAutoFit/>
            </a:bodyPr>
            <a:lstStyle/>
            <a:p>
              <a:r>
                <a:rPr lang="en-US" altLang="zh-CN" sz="600" b="1"/>
                <a:t>1</a:t>
              </a:r>
            </a:p>
          </p:txBody>
        </p:sp>
        <p:sp>
          <p:nvSpPr>
            <p:cNvPr id="209" name="文本框 208"/>
            <p:cNvSpPr txBox="1"/>
            <p:nvPr/>
          </p:nvSpPr>
          <p:spPr>
            <a:xfrm>
              <a:off x="6903085" y="3570604"/>
              <a:ext cx="241300" cy="368300"/>
            </a:xfrm>
            <a:prstGeom prst="rect">
              <a:avLst/>
            </a:prstGeom>
            <a:noFill/>
          </p:spPr>
          <p:txBody>
            <a:bodyPr wrap="square" rtlCol="0">
              <a:spAutoFit/>
            </a:bodyPr>
            <a:lstStyle/>
            <a:p>
              <a:r>
                <a:rPr lang="en-US" altLang="zh-CN" sz="600" b="1"/>
                <a:t>2</a:t>
              </a:r>
            </a:p>
          </p:txBody>
        </p:sp>
        <p:cxnSp>
          <p:nvCxnSpPr>
            <p:cNvPr id="210" name="直接连接符 209"/>
            <p:cNvCxnSpPr/>
            <p:nvPr/>
          </p:nvCxnSpPr>
          <p:spPr>
            <a:xfrm flipH="1">
              <a:off x="7359015" y="361696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直接连接符 210"/>
            <p:cNvCxnSpPr/>
            <p:nvPr/>
          </p:nvCxnSpPr>
          <p:spPr>
            <a:xfrm flipH="1">
              <a:off x="8069580" y="361696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直接连接符 211"/>
            <p:cNvCxnSpPr/>
            <p:nvPr/>
          </p:nvCxnSpPr>
          <p:spPr>
            <a:xfrm flipH="1">
              <a:off x="8782685" y="361696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直接连接符 212"/>
            <p:cNvCxnSpPr/>
            <p:nvPr/>
          </p:nvCxnSpPr>
          <p:spPr>
            <a:xfrm flipH="1">
              <a:off x="9498330" y="361696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直接连接符 213"/>
            <p:cNvCxnSpPr/>
            <p:nvPr/>
          </p:nvCxnSpPr>
          <p:spPr>
            <a:xfrm flipH="1">
              <a:off x="10211435" y="361696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接连接符 214"/>
            <p:cNvCxnSpPr/>
            <p:nvPr/>
          </p:nvCxnSpPr>
          <p:spPr>
            <a:xfrm flipH="1">
              <a:off x="10460990" y="361696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直接连接符 215"/>
            <p:cNvCxnSpPr/>
            <p:nvPr/>
          </p:nvCxnSpPr>
          <p:spPr>
            <a:xfrm flipH="1">
              <a:off x="11174095" y="361696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直接连接符 216"/>
            <p:cNvCxnSpPr/>
            <p:nvPr/>
          </p:nvCxnSpPr>
          <p:spPr>
            <a:xfrm flipH="1">
              <a:off x="6636385" y="501269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p:nvPr/>
          </p:nvCxnSpPr>
          <p:spPr>
            <a:xfrm flipH="1">
              <a:off x="6636385" y="4613275"/>
              <a:ext cx="3175" cy="3994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直接连接符 218"/>
            <p:cNvCxnSpPr/>
            <p:nvPr/>
          </p:nvCxnSpPr>
          <p:spPr>
            <a:xfrm flipH="1">
              <a:off x="7349490" y="501269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直接连接符 219"/>
            <p:cNvCxnSpPr/>
            <p:nvPr/>
          </p:nvCxnSpPr>
          <p:spPr>
            <a:xfrm>
              <a:off x="7021195" y="4292600"/>
              <a:ext cx="0" cy="72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p:nvPr/>
          </p:nvCxnSpPr>
          <p:spPr>
            <a:xfrm>
              <a:off x="7347585" y="4648835"/>
              <a:ext cx="0" cy="36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直接连接符 221"/>
            <p:cNvCxnSpPr/>
            <p:nvPr/>
          </p:nvCxnSpPr>
          <p:spPr>
            <a:xfrm>
              <a:off x="7800340" y="4728845"/>
              <a:ext cx="0" cy="28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直接连接符 222"/>
            <p:cNvCxnSpPr/>
            <p:nvPr/>
          </p:nvCxnSpPr>
          <p:spPr>
            <a:xfrm>
              <a:off x="7793355" y="4720590"/>
              <a:ext cx="0" cy="28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文本框 223"/>
            <p:cNvSpPr txBox="1"/>
            <p:nvPr/>
          </p:nvSpPr>
          <p:spPr>
            <a:xfrm>
              <a:off x="6465570" y="4966336"/>
              <a:ext cx="241300" cy="368300"/>
            </a:xfrm>
            <a:prstGeom prst="rect">
              <a:avLst/>
            </a:prstGeom>
            <a:noFill/>
          </p:spPr>
          <p:txBody>
            <a:bodyPr wrap="square" rtlCol="0">
              <a:spAutoFit/>
            </a:bodyPr>
            <a:lstStyle/>
            <a:p>
              <a:r>
                <a:rPr lang="en-US" altLang="zh-CN" sz="600" b="1"/>
                <a:t>1</a:t>
              </a:r>
            </a:p>
          </p:txBody>
        </p:sp>
        <p:sp>
          <p:nvSpPr>
            <p:cNvPr id="225" name="文本框 224"/>
            <p:cNvSpPr txBox="1"/>
            <p:nvPr/>
          </p:nvSpPr>
          <p:spPr>
            <a:xfrm>
              <a:off x="6875781" y="4966336"/>
              <a:ext cx="241300" cy="368300"/>
            </a:xfrm>
            <a:prstGeom prst="rect">
              <a:avLst/>
            </a:prstGeom>
            <a:noFill/>
          </p:spPr>
          <p:txBody>
            <a:bodyPr wrap="square" rtlCol="0">
              <a:spAutoFit/>
            </a:bodyPr>
            <a:lstStyle/>
            <a:p>
              <a:r>
                <a:rPr lang="en-US" altLang="zh-CN" sz="600" b="1"/>
                <a:t>2</a:t>
              </a:r>
            </a:p>
          </p:txBody>
        </p:sp>
        <p:sp>
          <p:nvSpPr>
            <p:cNvPr id="226" name="文本框 225"/>
            <p:cNvSpPr txBox="1"/>
            <p:nvPr/>
          </p:nvSpPr>
          <p:spPr>
            <a:xfrm>
              <a:off x="7226934" y="4966336"/>
              <a:ext cx="241300" cy="368300"/>
            </a:xfrm>
            <a:prstGeom prst="rect">
              <a:avLst/>
            </a:prstGeom>
            <a:noFill/>
          </p:spPr>
          <p:txBody>
            <a:bodyPr wrap="square" rtlCol="0">
              <a:spAutoFit/>
            </a:bodyPr>
            <a:lstStyle/>
            <a:p>
              <a:r>
                <a:rPr lang="en-US" altLang="zh-CN" sz="600" b="1"/>
                <a:t>3</a:t>
              </a:r>
            </a:p>
          </p:txBody>
        </p:sp>
        <p:sp>
          <p:nvSpPr>
            <p:cNvPr id="227" name="文本框 226"/>
            <p:cNvSpPr txBox="1"/>
            <p:nvPr/>
          </p:nvSpPr>
          <p:spPr>
            <a:xfrm>
              <a:off x="7637145" y="4966336"/>
              <a:ext cx="241300" cy="368300"/>
            </a:xfrm>
            <a:prstGeom prst="rect">
              <a:avLst/>
            </a:prstGeom>
            <a:noFill/>
          </p:spPr>
          <p:txBody>
            <a:bodyPr wrap="square" rtlCol="0">
              <a:spAutoFit/>
            </a:bodyPr>
            <a:lstStyle/>
            <a:p>
              <a:r>
                <a:rPr lang="en-US" altLang="zh-CN" sz="600" b="1"/>
                <a:t>4</a:t>
              </a:r>
            </a:p>
          </p:txBody>
        </p:sp>
        <p:cxnSp>
          <p:nvCxnSpPr>
            <p:cNvPr id="228" name="直接连接符 227"/>
            <p:cNvCxnSpPr/>
            <p:nvPr/>
          </p:nvCxnSpPr>
          <p:spPr>
            <a:xfrm flipH="1">
              <a:off x="8056245" y="501269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p:nvPr/>
          </p:nvCxnSpPr>
          <p:spPr>
            <a:xfrm flipH="1">
              <a:off x="8769350" y="501269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直接连接符 229"/>
            <p:cNvCxnSpPr/>
            <p:nvPr/>
          </p:nvCxnSpPr>
          <p:spPr>
            <a:xfrm flipH="1">
              <a:off x="9484995" y="501269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直接连接符 230"/>
            <p:cNvCxnSpPr/>
            <p:nvPr/>
          </p:nvCxnSpPr>
          <p:spPr>
            <a:xfrm flipH="1">
              <a:off x="10198100" y="501269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直接连接符 231"/>
            <p:cNvCxnSpPr/>
            <p:nvPr/>
          </p:nvCxnSpPr>
          <p:spPr>
            <a:xfrm flipH="1">
              <a:off x="10447655" y="501269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直接连接符 232"/>
            <p:cNvCxnSpPr/>
            <p:nvPr/>
          </p:nvCxnSpPr>
          <p:spPr>
            <a:xfrm flipH="1">
              <a:off x="11160760" y="501269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直接连接符 233"/>
            <p:cNvCxnSpPr/>
            <p:nvPr/>
          </p:nvCxnSpPr>
          <p:spPr>
            <a:xfrm flipH="1">
              <a:off x="6638925" y="636270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直接连接符 234"/>
            <p:cNvCxnSpPr/>
            <p:nvPr/>
          </p:nvCxnSpPr>
          <p:spPr>
            <a:xfrm flipH="1">
              <a:off x="6638925" y="5963285"/>
              <a:ext cx="3175" cy="3994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接连接符 235"/>
            <p:cNvCxnSpPr/>
            <p:nvPr/>
          </p:nvCxnSpPr>
          <p:spPr>
            <a:xfrm flipH="1">
              <a:off x="7352030" y="636270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直接连接符 236"/>
            <p:cNvCxnSpPr/>
            <p:nvPr/>
          </p:nvCxnSpPr>
          <p:spPr>
            <a:xfrm>
              <a:off x="7023735" y="5642610"/>
              <a:ext cx="0" cy="72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直接连接符 237"/>
            <p:cNvCxnSpPr/>
            <p:nvPr/>
          </p:nvCxnSpPr>
          <p:spPr>
            <a:xfrm flipH="1">
              <a:off x="8062595" y="636270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接连接符 238"/>
            <p:cNvCxnSpPr/>
            <p:nvPr/>
          </p:nvCxnSpPr>
          <p:spPr>
            <a:xfrm>
              <a:off x="7350125" y="5998845"/>
              <a:ext cx="0" cy="36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直接连接符 239"/>
            <p:cNvCxnSpPr/>
            <p:nvPr/>
          </p:nvCxnSpPr>
          <p:spPr>
            <a:xfrm>
              <a:off x="7802880" y="6078855"/>
              <a:ext cx="0" cy="28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直接连接符 240"/>
            <p:cNvCxnSpPr/>
            <p:nvPr/>
          </p:nvCxnSpPr>
          <p:spPr>
            <a:xfrm flipH="1">
              <a:off x="8775700" y="636270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直接连接符 241"/>
            <p:cNvCxnSpPr/>
            <p:nvPr/>
          </p:nvCxnSpPr>
          <p:spPr>
            <a:xfrm>
              <a:off x="7795895" y="6070600"/>
              <a:ext cx="0" cy="28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直接连接符 242"/>
            <p:cNvCxnSpPr/>
            <p:nvPr/>
          </p:nvCxnSpPr>
          <p:spPr>
            <a:xfrm>
              <a:off x="8095615" y="6127750"/>
              <a:ext cx="0" cy="216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直接连接符 243"/>
            <p:cNvCxnSpPr/>
            <p:nvPr/>
          </p:nvCxnSpPr>
          <p:spPr>
            <a:xfrm>
              <a:off x="8447405" y="6043295"/>
              <a:ext cx="0" cy="32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直接连接符 244"/>
            <p:cNvCxnSpPr/>
            <p:nvPr/>
          </p:nvCxnSpPr>
          <p:spPr>
            <a:xfrm>
              <a:off x="8440420" y="6035040"/>
              <a:ext cx="0" cy="32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直接连接符 245"/>
            <p:cNvCxnSpPr/>
            <p:nvPr/>
          </p:nvCxnSpPr>
          <p:spPr>
            <a:xfrm>
              <a:off x="8773160" y="6199505"/>
              <a:ext cx="0" cy="14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7" name="文本框 246"/>
            <p:cNvSpPr txBox="1"/>
            <p:nvPr/>
          </p:nvSpPr>
          <p:spPr>
            <a:xfrm>
              <a:off x="6878320" y="6316344"/>
              <a:ext cx="241300" cy="368300"/>
            </a:xfrm>
            <a:prstGeom prst="rect">
              <a:avLst/>
            </a:prstGeom>
            <a:noFill/>
          </p:spPr>
          <p:txBody>
            <a:bodyPr wrap="square" rtlCol="0">
              <a:spAutoFit/>
            </a:bodyPr>
            <a:lstStyle/>
            <a:p>
              <a:r>
                <a:rPr lang="en-US" altLang="zh-CN" sz="600" b="1"/>
                <a:t>2</a:t>
              </a:r>
            </a:p>
          </p:txBody>
        </p:sp>
        <p:sp>
          <p:nvSpPr>
            <p:cNvPr id="248" name="文本框 247"/>
            <p:cNvSpPr txBox="1"/>
            <p:nvPr/>
          </p:nvSpPr>
          <p:spPr>
            <a:xfrm>
              <a:off x="7229476" y="6316344"/>
              <a:ext cx="241300" cy="368300"/>
            </a:xfrm>
            <a:prstGeom prst="rect">
              <a:avLst/>
            </a:prstGeom>
            <a:noFill/>
          </p:spPr>
          <p:txBody>
            <a:bodyPr wrap="square" rtlCol="0">
              <a:spAutoFit/>
            </a:bodyPr>
            <a:lstStyle/>
            <a:p>
              <a:r>
                <a:rPr lang="en-US" altLang="zh-CN" sz="600" b="1"/>
                <a:t>3</a:t>
              </a:r>
            </a:p>
          </p:txBody>
        </p:sp>
        <p:sp>
          <p:nvSpPr>
            <p:cNvPr id="249" name="文本框 248"/>
            <p:cNvSpPr txBox="1"/>
            <p:nvPr/>
          </p:nvSpPr>
          <p:spPr>
            <a:xfrm>
              <a:off x="7639685" y="6316344"/>
              <a:ext cx="241300" cy="368300"/>
            </a:xfrm>
            <a:prstGeom prst="rect">
              <a:avLst/>
            </a:prstGeom>
            <a:noFill/>
          </p:spPr>
          <p:txBody>
            <a:bodyPr wrap="square" rtlCol="0">
              <a:spAutoFit/>
            </a:bodyPr>
            <a:lstStyle/>
            <a:p>
              <a:r>
                <a:rPr lang="en-US" altLang="zh-CN" sz="600" b="1"/>
                <a:t>4</a:t>
              </a:r>
            </a:p>
          </p:txBody>
        </p:sp>
        <p:sp>
          <p:nvSpPr>
            <p:cNvPr id="250" name="文本框 249"/>
            <p:cNvSpPr txBox="1"/>
            <p:nvPr/>
          </p:nvSpPr>
          <p:spPr>
            <a:xfrm>
              <a:off x="7962264" y="6316344"/>
              <a:ext cx="241300" cy="368300"/>
            </a:xfrm>
            <a:prstGeom prst="rect">
              <a:avLst/>
            </a:prstGeom>
            <a:noFill/>
          </p:spPr>
          <p:txBody>
            <a:bodyPr wrap="square" rtlCol="0">
              <a:spAutoFit/>
            </a:bodyPr>
            <a:lstStyle/>
            <a:p>
              <a:r>
                <a:rPr lang="en-US" altLang="zh-CN" sz="600" b="1"/>
                <a:t>5</a:t>
              </a:r>
            </a:p>
          </p:txBody>
        </p:sp>
        <p:sp>
          <p:nvSpPr>
            <p:cNvPr id="251" name="文本框 250"/>
            <p:cNvSpPr txBox="1"/>
            <p:nvPr/>
          </p:nvSpPr>
          <p:spPr>
            <a:xfrm>
              <a:off x="8302625" y="6316344"/>
              <a:ext cx="241300" cy="368300"/>
            </a:xfrm>
            <a:prstGeom prst="rect">
              <a:avLst/>
            </a:prstGeom>
            <a:noFill/>
          </p:spPr>
          <p:txBody>
            <a:bodyPr wrap="square" rtlCol="0">
              <a:spAutoFit/>
            </a:bodyPr>
            <a:lstStyle/>
            <a:p>
              <a:r>
                <a:rPr lang="en-US" altLang="zh-CN" sz="600" b="1"/>
                <a:t>6</a:t>
              </a:r>
            </a:p>
          </p:txBody>
        </p:sp>
        <p:sp>
          <p:nvSpPr>
            <p:cNvPr id="252" name="文本框 251"/>
            <p:cNvSpPr txBox="1"/>
            <p:nvPr/>
          </p:nvSpPr>
          <p:spPr>
            <a:xfrm>
              <a:off x="8653780" y="6316344"/>
              <a:ext cx="241300" cy="368300"/>
            </a:xfrm>
            <a:prstGeom prst="rect">
              <a:avLst/>
            </a:prstGeom>
            <a:noFill/>
          </p:spPr>
          <p:txBody>
            <a:bodyPr wrap="square" rtlCol="0">
              <a:spAutoFit/>
            </a:bodyPr>
            <a:lstStyle/>
            <a:p>
              <a:r>
                <a:rPr lang="en-US" altLang="zh-CN" sz="600" b="1"/>
                <a:t>7</a:t>
              </a:r>
            </a:p>
          </p:txBody>
        </p:sp>
        <p:sp>
          <p:nvSpPr>
            <p:cNvPr id="253" name="文本框 252"/>
            <p:cNvSpPr txBox="1"/>
            <p:nvPr/>
          </p:nvSpPr>
          <p:spPr>
            <a:xfrm>
              <a:off x="9063990" y="6316344"/>
              <a:ext cx="241300" cy="368300"/>
            </a:xfrm>
            <a:prstGeom prst="rect">
              <a:avLst/>
            </a:prstGeom>
            <a:noFill/>
          </p:spPr>
          <p:txBody>
            <a:bodyPr wrap="square" rtlCol="0">
              <a:spAutoFit/>
            </a:bodyPr>
            <a:lstStyle/>
            <a:p>
              <a:r>
                <a:rPr lang="en-US" altLang="zh-CN" sz="600" b="1"/>
                <a:t>8</a:t>
              </a:r>
            </a:p>
          </p:txBody>
        </p:sp>
        <p:cxnSp>
          <p:nvCxnSpPr>
            <p:cNvPr id="254" name="直接连接符 253"/>
            <p:cNvCxnSpPr/>
            <p:nvPr/>
          </p:nvCxnSpPr>
          <p:spPr>
            <a:xfrm flipH="1">
              <a:off x="9492615" y="636397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p:nvPr/>
          </p:nvCxnSpPr>
          <p:spPr>
            <a:xfrm flipH="1">
              <a:off x="10205720" y="636397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直接连接符 255"/>
            <p:cNvCxnSpPr/>
            <p:nvPr/>
          </p:nvCxnSpPr>
          <p:spPr>
            <a:xfrm flipH="1">
              <a:off x="10455275" y="636397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直接连接符 256"/>
            <p:cNvCxnSpPr/>
            <p:nvPr/>
          </p:nvCxnSpPr>
          <p:spPr>
            <a:xfrm flipH="1">
              <a:off x="11168380" y="636397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8" name="文本框 257"/>
            <p:cNvSpPr txBox="1"/>
            <p:nvPr/>
          </p:nvSpPr>
          <p:spPr>
            <a:xfrm>
              <a:off x="6544946" y="6316344"/>
              <a:ext cx="241300" cy="368300"/>
            </a:xfrm>
            <a:prstGeom prst="rect">
              <a:avLst/>
            </a:prstGeom>
            <a:noFill/>
          </p:spPr>
          <p:txBody>
            <a:bodyPr wrap="square" rtlCol="0">
              <a:spAutoFit/>
            </a:bodyPr>
            <a:lstStyle/>
            <a:p>
              <a:r>
                <a:rPr lang="en-US" altLang="zh-CN" sz="600" b="1"/>
                <a:t>1</a:t>
              </a:r>
            </a:p>
          </p:txBody>
        </p:sp>
        <p:sp>
          <p:nvSpPr>
            <p:cNvPr id="259" name="文本框 258"/>
            <p:cNvSpPr txBox="1"/>
            <p:nvPr/>
          </p:nvSpPr>
          <p:spPr>
            <a:xfrm>
              <a:off x="6038213" y="1313180"/>
              <a:ext cx="495300" cy="362095"/>
            </a:xfrm>
            <a:prstGeom prst="rect">
              <a:avLst/>
            </a:prstGeom>
            <a:noFill/>
          </p:spPr>
          <p:txBody>
            <a:bodyPr wrap="square" rtlCol="0">
              <a:spAutoFit/>
            </a:bodyPr>
            <a:lstStyle/>
            <a:p>
              <a:r>
                <a:rPr lang="en-US" altLang="zh-CN" sz="600" b="1"/>
                <a:t>(a)</a:t>
              </a:r>
            </a:p>
          </p:txBody>
        </p:sp>
        <p:sp>
          <p:nvSpPr>
            <p:cNvPr id="260" name="文本框 259"/>
            <p:cNvSpPr txBox="1"/>
            <p:nvPr/>
          </p:nvSpPr>
          <p:spPr>
            <a:xfrm>
              <a:off x="6092188" y="2437129"/>
              <a:ext cx="495295" cy="362095"/>
            </a:xfrm>
            <a:prstGeom prst="rect">
              <a:avLst/>
            </a:prstGeom>
            <a:noFill/>
          </p:spPr>
          <p:txBody>
            <a:bodyPr wrap="square" rtlCol="0">
              <a:spAutoFit/>
            </a:bodyPr>
            <a:lstStyle/>
            <a:p>
              <a:r>
                <a:rPr lang="en-US" altLang="zh-CN" sz="600" b="1"/>
                <a:t>(b)</a:t>
              </a:r>
            </a:p>
          </p:txBody>
        </p:sp>
        <p:sp>
          <p:nvSpPr>
            <p:cNvPr id="261" name="文本框 260"/>
            <p:cNvSpPr txBox="1"/>
            <p:nvPr/>
          </p:nvSpPr>
          <p:spPr>
            <a:xfrm>
              <a:off x="6091555" y="3693161"/>
              <a:ext cx="495928" cy="362095"/>
            </a:xfrm>
            <a:prstGeom prst="rect">
              <a:avLst/>
            </a:prstGeom>
            <a:noFill/>
          </p:spPr>
          <p:txBody>
            <a:bodyPr wrap="square" rtlCol="0">
              <a:spAutoFit/>
            </a:bodyPr>
            <a:lstStyle/>
            <a:p>
              <a:r>
                <a:rPr lang="en-US" altLang="zh-CN" sz="600" b="1" dirty="0"/>
                <a:t>(c)</a:t>
              </a:r>
            </a:p>
          </p:txBody>
        </p:sp>
        <p:sp>
          <p:nvSpPr>
            <p:cNvPr id="262" name="文本框 261"/>
            <p:cNvSpPr txBox="1"/>
            <p:nvPr/>
          </p:nvSpPr>
          <p:spPr>
            <a:xfrm>
              <a:off x="6130291" y="5092701"/>
              <a:ext cx="554444" cy="362095"/>
            </a:xfrm>
            <a:prstGeom prst="rect">
              <a:avLst/>
            </a:prstGeom>
            <a:noFill/>
          </p:spPr>
          <p:txBody>
            <a:bodyPr wrap="square" rtlCol="0">
              <a:spAutoFit/>
            </a:bodyPr>
            <a:lstStyle/>
            <a:p>
              <a:r>
                <a:rPr lang="en-US" altLang="zh-CN" sz="600" b="1"/>
                <a:t>(d)</a:t>
              </a:r>
            </a:p>
          </p:txBody>
        </p:sp>
        <p:sp>
          <p:nvSpPr>
            <p:cNvPr id="263" name="文本框 262"/>
            <p:cNvSpPr txBox="1"/>
            <p:nvPr/>
          </p:nvSpPr>
          <p:spPr>
            <a:xfrm>
              <a:off x="6133464" y="6343650"/>
              <a:ext cx="455294" cy="362095"/>
            </a:xfrm>
            <a:prstGeom prst="rect">
              <a:avLst/>
            </a:prstGeom>
            <a:noFill/>
          </p:spPr>
          <p:txBody>
            <a:bodyPr wrap="square" rtlCol="0">
              <a:spAutoFit/>
            </a:bodyPr>
            <a:lstStyle/>
            <a:p>
              <a:r>
                <a:rPr lang="en-US" altLang="zh-CN" sz="600" b="1"/>
                <a:t>(e)</a:t>
              </a:r>
            </a:p>
          </p:txBody>
        </p:sp>
        <p:sp>
          <p:nvSpPr>
            <p:cNvPr id="264" name="文本框 263"/>
            <p:cNvSpPr txBox="1"/>
            <p:nvPr/>
          </p:nvSpPr>
          <p:spPr>
            <a:xfrm>
              <a:off x="11441430" y="212727"/>
              <a:ext cx="1055370" cy="543143"/>
            </a:xfrm>
            <a:prstGeom prst="rect">
              <a:avLst/>
            </a:prstGeom>
            <a:noFill/>
          </p:spPr>
          <p:txBody>
            <a:bodyPr wrap="square" rtlCol="0">
              <a:spAutoFit/>
            </a:bodyPr>
            <a:lstStyle/>
            <a:p>
              <a:r>
                <a:rPr lang="en-US" altLang="zh-CN" sz="600" b="1"/>
                <a:t>0.50</a:t>
              </a:r>
            </a:p>
            <a:p>
              <a:r>
                <a:rPr lang="en-US" altLang="zh-CN" sz="600" b="1"/>
                <a:t>0.25</a:t>
              </a:r>
            </a:p>
          </p:txBody>
        </p:sp>
        <p:sp>
          <p:nvSpPr>
            <p:cNvPr id="265" name="文本框 264"/>
            <p:cNvSpPr txBox="1"/>
            <p:nvPr/>
          </p:nvSpPr>
          <p:spPr>
            <a:xfrm>
              <a:off x="8502650" y="1612264"/>
              <a:ext cx="1363345" cy="368300"/>
            </a:xfrm>
            <a:prstGeom prst="rect">
              <a:avLst/>
            </a:prstGeom>
            <a:noFill/>
          </p:spPr>
          <p:txBody>
            <a:bodyPr wrap="square" rtlCol="0">
              <a:spAutoFit/>
            </a:bodyPr>
            <a:lstStyle/>
            <a:p>
              <a:r>
                <a:rPr lang="en-US" altLang="zh-CN" sz="600" b="1"/>
                <a:t>1 harmonic</a:t>
              </a:r>
            </a:p>
          </p:txBody>
        </p:sp>
        <p:sp>
          <p:nvSpPr>
            <p:cNvPr id="266" name="文本框 265"/>
            <p:cNvSpPr txBox="1"/>
            <p:nvPr/>
          </p:nvSpPr>
          <p:spPr>
            <a:xfrm>
              <a:off x="8507095" y="2528569"/>
              <a:ext cx="1363345" cy="368300"/>
            </a:xfrm>
            <a:prstGeom prst="rect">
              <a:avLst/>
            </a:prstGeom>
            <a:noFill/>
          </p:spPr>
          <p:txBody>
            <a:bodyPr wrap="square" rtlCol="0">
              <a:spAutoFit/>
            </a:bodyPr>
            <a:lstStyle/>
            <a:p>
              <a:r>
                <a:rPr lang="en-US" altLang="zh-CN" sz="600" b="1"/>
                <a:t>2 harmonics</a:t>
              </a:r>
            </a:p>
          </p:txBody>
        </p:sp>
        <p:sp>
          <p:nvSpPr>
            <p:cNvPr id="267" name="文本框 266"/>
            <p:cNvSpPr txBox="1"/>
            <p:nvPr/>
          </p:nvSpPr>
          <p:spPr>
            <a:xfrm>
              <a:off x="8502650" y="3931285"/>
              <a:ext cx="1363345" cy="368300"/>
            </a:xfrm>
            <a:prstGeom prst="rect">
              <a:avLst/>
            </a:prstGeom>
            <a:noFill/>
          </p:spPr>
          <p:txBody>
            <a:bodyPr wrap="square" rtlCol="0">
              <a:spAutoFit/>
            </a:bodyPr>
            <a:lstStyle/>
            <a:p>
              <a:r>
                <a:rPr lang="en-US" altLang="zh-CN" sz="600" b="1"/>
                <a:t>4 harmonics</a:t>
              </a:r>
            </a:p>
          </p:txBody>
        </p:sp>
        <p:sp>
          <p:nvSpPr>
            <p:cNvPr id="268" name="文本框 267"/>
            <p:cNvSpPr txBox="1"/>
            <p:nvPr/>
          </p:nvSpPr>
          <p:spPr>
            <a:xfrm>
              <a:off x="8502650" y="5274310"/>
              <a:ext cx="1363345" cy="368300"/>
            </a:xfrm>
            <a:prstGeom prst="rect">
              <a:avLst/>
            </a:prstGeom>
            <a:noFill/>
          </p:spPr>
          <p:txBody>
            <a:bodyPr wrap="square" rtlCol="0">
              <a:spAutoFit/>
            </a:bodyPr>
            <a:lstStyle/>
            <a:p>
              <a:r>
                <a:rPr lang="en-US" altLang="zh-CN" sz="600" b="1"/>
                <a:t>8 harmonics</a:t>
              </a:r>
            </a:p>
          </p:txBody>
        </p:sp>
        <p:sp>
          <p:nvSpPr>
            <p:cNvPr id="269" name="文本框 268"/>
            <p:cNvSpPr txBox="1"/>
            <p:nvPr/>
          </p:nvSpPr>
          <p:spPr>
            <a:xfrm>
              <a:off x="7561580" y="6546215"/>
              <a:ext cx="2309495" cy="368300"/>
            </a:xfrm>
            <a:prstGeom prst="rect">
              <a:avLst/>
            </a:prstGeom>
            <a:noFill/>
          </p:spPr>
          <p:txBody>
            <a:bodyPr wrap="square" rtlCol="0">
              <a:spAutoFit/>
            </a:bodyPr>
            <a:lstStyle/>
            <a:p>
              <a:r>
                <a:rPr lang="en-US" altLang="zh-CN" sz="600" b="1">
                  <a:sym typeface="+mn-ea"/>
                </a:rPr>
                <a:t>Harmonic number</a:t>
              </a:r>
              <a:endParaRPr lang="en-US" altLang="zh-CN" sz="600" b="1"/>
            </a:p>
          </p:txBody>
        </p:sp>
        <p:cxnSp>
          <p:nvCxnSpPr>
            <p:cNvPr id="270" name="直接箭头连接符 269"/>
            <p:cNvCxnSpPr/>
            <p:nvPr/>
          </p:nvCxnSpPr>
          <p:spPr>
            <a:xfrm flipV="1">
              <a:off x="9438005" y="6730365"/>
              <a:ext cx="468630" cy="6985"/>
            </a:xfrm>
            <a:prstGeom prst="straightConnector1">
              <a:avLst/>
            </a:prstGeom>
            <a:ln w="1905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有限带宽信号</a:t>
            </a:r>
          </a:p>
        </p:txBody>
      </p:sp>
      <p:sp>
        <p:nvSpPr>
          <p:cNvPr id="3" name="内容占位符 2"/>
          <p:cNvSpPr>
            <a:spLocks noGrp="1"/>
          </p:cNvSpPr>
          <p:nvPr>
            <p:ph idx="1"/>
          </p:nvPr>
        </p:nvSpPr>
        <p:spPr>
          <a:xfrm>
            <a:off x="629266" y="1398901"/>
            <a:ext cx="4316808" cy="4896073"/>
          </a:xfrm>
        </p:spPr>
        <p:txBody>
          <a:bodyPr>
            <a:noAutofit/>
          </a:bodyPr>
          <a:lstStyle/>
          <a:p>
            <a:pPr>
              <a:lnSpc>
                <a:spcPct val="110000"/>
              </a:lnSpc>
            </a:pPr>
            <a:r>
              <a:rPr lang="zh-CN" altLang="en-US" sz="2000" dirty="0">
                <a:latin typeface="宋体" panose="02010600030101010101" pitchFamily="2" charset="-122"/>
              </a:rPr>
              <a:t>频谱（</a:t>
            </a:r>
            <a:r>
              <a:rPr lang="en-US" altLang="zh-CN" sz="2000" dirty="0">
                <a:latin typeface="Times New Roman" panose="02020603050405020304" pitchFamily="18" charset="0"/>
                <a:cs typeface="Times New Roman" panose="02020603050405020304" pitchFamily="18" charset="0"/>
              </a:rPr>
              <a:t>spectrum</a:t>
            </a:r>
            <a:r>
              <a:rPr lang="zh-CN" altLang="en-US" sz="2000" dirty="0">
                <a:latin typeface="宋体" panose="02010600030101010101" pitchFamily="2" charset="-122"/>
              </a:rPr>
              <a:t>）是一个信号所包含的频率的范围</a:t>
            </a:r>
          </a:p>
          <a:p>
            <a:pPr lvl="1">
              <a:lnSpc>
                <a:spcPct val="110000"/>
              </a:lnSpc>
            </a:pPr>
            <a:r>
              <a:rPr lang="zh-CN" altLang="en-US" sz="2000" dirty="0">
                <a:latin typeface="宋体" panose="02010600030101010101" pitchFamily="2" charset="-122"/>
              </a:rPr>
              <a:t>图</a:t>
            </a:r>
            <a:r>
              <a:rPr lang="en-US" altLang="zh-CN" sz="2000" dirty="0">
                <a:latin typeface="Times New Roman" panose="02020603050405020304" pitchFamily="18" charset="0"/>
                <a:cs typeface="Times New Roman" panose="02020603050405020304" pitchFamily="18" charset="0"/>
              </a:rPr>
              <a:t>2-1 (e) </a:t>
            </a:r>
            <a:r>
              <a:rPr lang="zh-CN" altLang="en-US" sz="2000" dirty="0">
                <a:latin typeface="宋体" panose="02010600030101010101" pitchFamily="2" charset="-122"/>
              </a:rPr>
              <a:t>中信号的频谱从</a:t>
            </a:r>
            <a:r>
              <a:rPr lang="en-US" altLang="zh-CN" sz="2000" dirty="0">
                <a:latin typeface="Times New Roman" panose="02020603050405020304" pitchFamily="18" charset="0"/>
                <a:cs typeface="Times New Roman" panose="02020603050405020304" pitchFamily="18" charset="0"/>
              </a:rPr>
              <a:t>f</a:t>
            </a:r>
            <a:r>
              <a:rPr lang="zh-CN" altLang="en-US" sz="2000" dirty="0">
                <a:latin typeface="宋体" panose="02010600030101010101" pitchFamily="2" charset="-122"/>
              </a:rPr>
              <a:t>到</a:t>
            </a:r>
            <a:r>
              <a:rPr lang="en-US" altLang="zh-CN" sz="2000" dirty="0">
                <a:latin typeface="Times New Roman" panose="02020603050405020304" pitchFamily="18" charset="0"/>
                <a:cs typeface="Times New Roman" panose="02020603050405020304" pitchFamily="18" charset="0"/>
              </a:rPr>
              <a:t>8f</a:t>
            </a:r>
            <a:endParaRPr lang="en-US" altLang="zh-CN" sz="2000" dirty="0">
              <a:latin typeface="宋体" panose="02010600030101010101" pitchFamily="2" charset="-122"/>
            </a:endParaRPr>
          </a:p>
          <a:p>
            <a:pPr>
              <a:lnSpc>
                <a:spcPct val="110000"/>
              </a:lnSpc>
            </a:pPr>
            <a:r>
              <a:rPr lang="zh-CN" altLang="en-US" sz="2000" dirty="0">
                <a:latin typeface="宋体" panose="02010600030101010101" pitchFamily="2" charset="-122"/>
              </a:rPr>
              <a:t>信号的绝对带宽等于频谱的宽度</a:t>
            </a:r>
          </a:p>
          <a:p>
            <a:pPr lvl="1">
              <a:lnSpc>
                <a:spcPct val="110000"/>
              </a:lnSpc>
            </a:pPr>
            <a:r>
              <a:rPr lang="zh-CN" altLang="en-US" sz="2000" dirty="0">
                <a:latin typeface="Times New Roman" panose="02020603050405020304" pitchFamily="18" charset="0"/>
                <a:cs typeface="Times New Roman" panose="02020603050405020304" pitchFamily="18" charset="0"/>
              </a:rPr>
              <a:t>图</a:t>
            </a:r>
            <a:r>
              <a:rPr lang="en-US" altLang="zh-CN" sz="2000" dirty="0">
                <a:latin typeface="Times New Roman" panose="02020603050405020304" pitchFamily="18" charset="0"/>
                <a:cs typeface="Times New Roman" panose="02020603050405020304" pitchFamily="18" charset="0"/>
              </a:rPr>
              <a:t>2-1 (e) </a:t>
            </a:r>
            <a:r>
              <a:rPr lang="zh-CN" altLang="en-US" sz="2000" dirty="0">
                <a:latin typeface="Times New Roman" panose="02020603050405020304" pitchFamily="18" charset="0"/>
                <a:cs typeface="Times New Roman" panose="02020603050405020304" pitchFamily="18" charset="0"/>
              </a:rPr>
              <a:t>中信号的带宽为</a:t>
            </a:r>
            <a:endParaRPr lang="en-US" altLang="zh-CN" sz="2000" dirty="0">
              <a:latin typeface="Times New Roman" panose="02020603050405020304" pitchFamily="18" charset="0"/>
              <a:cs typeface="Times New Roman" panose="02020603050405020304" pitchFamily="18" charset="0"/>
            </a:endParaRPr>
          </a:p>
          <a:p>
            <a:pPr marL="457200" lvl="1" indent="0">
              <a:lnSpc>
                <a:spcPct val="110000"/>
              </a:lnSpc>
              <a:buNone/>
            </a:pP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8f – f = 7f</a:t>
            </a:r>
          </a:p>
          <a:p>
            <a:pPr>
              <a:lnSpc>
                <a:spcPct val="110000"/>
              </a:lnSpc>
            </a:pPr>
            <a:r>
              <a:rPr lang="zh-CN" altLang="en-US" sz="2000" dirty="0">
                <a:latin typeface="宋体" panose="02010600030101010101" pitchFamily="2" charset="-122"/>
              </a:rPr>
              <a:t>许多信号的带宽是无限的，然而信号的主要能量集中在相对窄的频带内，这个频带被称为有效带宽，或带宽（</a:t>
            </a:r>
            <a:r>
              <a:rPr lang="en-US" altLang="zh-CN" sz="2000" dirty="0">
                <a:latin typeface="Times New Roman" panose="02020603050405020304" pitchFamily="18" charset="0"/>
                <a:cs typeface="Times New Roman" panose="02020603050405020304" pitchFamily="18" charset="0"/>
              </a:rPr>
              <a:t>bandwidth</a:t>
            </a:r>
            <a:r>
              <a:rPr lang="zh-CN" altLang="en-US" sz="2000" dirty="0">
                <a:latin typeface="宋体" panose="02010600030101010101" pitchFamily="2" charset="-122"/>
              </a:rPr>
              <a:t>）</a:t>
            </a:r>
          </a:p>
          <a:p>
            <a:pPr>
              <a:lnSpc>
                <a:spcPct val="110000"/>
              </a:lnSpc>
            </a:pPr>
            <a:r>
              <a:rPr lang="zh-CN" altLang="en-US" sz="2000" dirty="0">
                <a:latin typeface="宋体" panose="02010600030101010101" pitchFamily="2" charset="-122"/>
              </a:rPr>
              <a:t>信号的信息承载能力与带宽有直接关系，带宽越宽，信息承载能力越强</a:t>
            </a:r>
            <a:endParaRPr lang="zh-CN" altLang="en-US" sz="2000" dirty="0"/>
          </a:p>
          <a:p>
            <a:endParaRPr kumimoji="1" lang="zh-CN" altLang="en-US" sz="2000"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19</a:t>
            </a:fld>
            <a:endParaRPr kumimoji="1" lang="zh-CN" altLang="en-US" dirty="0"/>
          </a:p>
        </p:txBody>
      </p:sp>
      <p:sp>
        <p:nvSpPr>
          <p:cNvPr id="5" name="文本框 4"/>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4895993" y="2188575"/>
            <a:ext cx="7305368" cy="3514046"/>
            <a:chOff x="107315" y="24130"/>
            <a:chExt cx="12389485" cy="6890385"/>
          </a:xfrm>
        </p:grpSpPr>
        <p:cxnSp>
          <p:nvCxnSpPr>
            <p:cNvPr id="13" name="直接连接符 12"/>
            <p:cNvCxnSpPr/>
            <p:nvPr/>
          </p:nvCxnSpPr>
          <p:spPr>
            <a:xfrm flipH="1">
              <a:off x="409575" y="236410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11760" y="1511934"/>
              <a:ext cx="241300" cy="368300"/>
            </a:xfrm>
            <a:prstGeom prst="rect">
              <a:avLst/>
            </a:prstGeom>
            <a:noFill/>
            <a:ln w="28575">
              <a:noFill/>
            </a:ln>
          </p:spPr>
          <p:txBody>
            <a:bodyPr wrap="square" rtlCol="0">
              <a:spAutoFit/>
            </a:bodyPr>
            <a:lstStyle/>
            <a:p>
              <a:r>
                <a:rPr lang="en-US" altLang="zh-CN" sz="600" b="1"/>
                <a:t>1</a:t>
              </a:r>
            </a:p>
          </p:txBody>
        </p:sp>
        <p:sp>
          <p:nvSpPr>
            <p:cNvPr id="15" name="文本框 14"/>
            <p:cNvSpPr txBox="1"/>
            <p:nvPr/>
          </p:nvSpPr>
          <p:spPr>
            <a:xfrm>
              <a:off x="111760" y="2169160"/>
              <a:ext cx="241300" cy="368300"/>
            </a:xfrm>
            <a:prstGeom prst="rect">
              <a:avLst/>
            </a:prstGeom>
            <a:noFill/>
            <a:ln w="28575">
              <a:noFill/>
            </a:ln>
          </p:spPr>
          <p:txBody>
            <a:bodyPr wrap="square" rtlCol="0">
              <a:spAutoFit/>
            </a:bodyPr>
            <a:lstStyle/>
            <a:p>
              <a:r>
                <a:rPr lang="en-US" altLang="zh-CN" sz="600" b="1"/>
                <a:t>0</a:t>
              </a:r>
            </a:p>
          </p:txBody>
        </p:sp>
        <p:cxnSp>
          <p:nvCxnSpPr>
            <p:cNvPr id="16" name="直接连接符 15"/>
            <p:cNvCxnSpPr/>
            <p:nvPr/>
          </p:nvCxnSpPr>
          <p:spPr>
            <a:xfrm>
              <a:off x="409575" y="16440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129665" y="16522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1122680" y="236410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122680" y="16440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842770" y="16522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1833245" y="236410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833245" y="16440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2553335" y="16522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2546350" y="236410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2546350" y="16440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266440" y="16522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3261995" y="236410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261995" y="16440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3982085" y="16522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3975100" y="236410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3975100" y="16440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4695190" y="16522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4685665" y="236410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685665" y="16440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405755" y="16522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5398770" y="236410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5398770" y="16440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6118860" y="16522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39" name="任意多边形 73"/>
            <p:cNvSpPr/>
            <p:nvPr/>
          </p:nvSpPr>
          <p:spPr>
            <a:xfrm>
              <a:off x="395605" y="1980565"/>
              <a:ext cx="5721985" cy="309880"/>
            </a:xfrm>
            <a:custGeom>
              <a:avLst/>
              <a:gdLst>
                <a:gd name="connisteX0" fmla="*/ 0 w 5721985"/>
                <a:gd name="connsiteY0" fmla="*/ 249555 h 310056"/>
                <a:gd name="connisteX1" fmla="*/ 739775 w 5721985"/>
                <a:gd name="connsiteY1" fmla="*/ 59055 h 310056"/>
                <a:gd name="connisteX2" fmla="*/ 1443355 w 5721985"/>
                <a:gd name="connsiteY2" fmla="*/ 0 h 310056"/>
                <a:gd name="connisteX3" fmla="*/ 2139315 w 5721985"/>
                <a:gd name="connsiteY3" fmla="*/ 59055 h 310056"/>
                <a:gd name="connisteX4" fmla="*/ 2857500 w 5721985"/>
                <a:gd name="connsiteY4" fmla="*/ 183515 h 310056"/>
                <a:gd name="connisteX5" fmla="*/ 3589655 w 5721985"/>
                <a:gd name="connsiteY5" fmla="*/ 271145 h 310056"/>
                <a:gd name="connisteX6" fmla="*/ 4271645 w 5721985"/>
                <a:gd name="connsiteY6" fmla="*/ 307975 h 310056"/>
                <a:gd name="connisteX7" fmla="*/ 4996815 w 5721985"/>
                <a:gd name="connsiteY7" fmla="*/ 227330 h 310056"/>
                <a:gd name="connisteX8" fmla="*/ 5721985 w 5721985"/>
                <a:gd name="connsiteY8" fmla="*/ 102870 h 31005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l" t="t" r="r" b="b"/>
              <a:pathLst>
                <a:path w="5721985" h="310057">
                  <a:moveTo>
                    <a:pt x="0" y="249555"/>
                  </a:moveTo>
                  <a:cubicBezTo>
                    <a:pt x="133985" y="212725"/>
                    <a:pt x="450850" y="109220"/>
                    <a:pt x="739775" y="59055"/>
                  </a:cubicBezTo>
                  <a:cubicBezTo>
                    <a:pt x="1028700" y="8890"/>
                    <a:pt x="1163320" y="0"/>
                    <a:pt x="1443355" y="0"/>
                  </a:cubicBezTo>
                  <a:cubicBezTo>
                    <a:pt x="1723390" y="0"/>
                    <a:pt x="1856740" y="22225"/>
                    <a:pt x="2139315" y="59055"/>
                  </a:cubicBezTo>
                  <a:cubicBezTo>
                    <a:pt x="2421890" y="95885"/>
                    <a:pt x="2567305" y="140970"/>
                    <a:pt x="2857500" y="183515"/>
                  </a:cubicBezTo>
                  <a:cubicBezTo>
                    <a:pt x="3147695" y="226060"/>
                    <a:pt x="3307080" y="246380"/>
                    <a:pt x="3589655" y="271145"/>
                  </a:cubicBezTo>
                  <a:cubicBezTo>
                    <a:pt x="3872230" y="295910"/>
                    <a:pt x="3990340" y="316865"/>
                    <a:pt x="4271645" y="307975"/>
                  </a:cubicBezTo>
                  <a:cubicBezTo>
                    <a:pt x="4552950" y="299085"/>
                    <a:pt x="4706620" y="268605"/>
                    <a:pt x="4996815" y="227330"/>
                  </a:cubicBezTo>
                  <a:cubicBezTo>
                    <a:pt x="5287010" y="186055"/>
                    <a:pt x="5591175" y="126365"/>
                    <a:pt x="5721985" y="102870"/>
                  </a:cubicBezTo>
                </a:path>
              </a:pathLst>
            </a:cu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p>
          </p:txBody>
        </p:sp>
        <p:cxnSp>
          <p:nvCxnSpPr>
            <p:cNvPr id="40" name="直接连接符 39"/>
            <p:cNvCxnSpPr/>
            <p:nvPr/>
          </p:nvCxnSpPr>
          <p:spPr>
            <a:xfrm flipH="1">
              <a:off x="409575" y="112077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111760" y="212726"/>
              <a:ext cx="241300" cy="368300"/>
            </a:xfrm>
            <a:prstGeom prst="rect">
              <a:avLst/>
            </a:prstGeom>
            <a:noFill/>
            <a:ln w="28575">
              <a:noFill/>
            </a:ln>
          </p:spPr>
          <p:txBody>
            <a:bodyPr wrap="square" rtlCol="0">
              <a:spAutoFit/>
            </a:bodyPr>
            <a:lstStyle/>
            <a:p>
              <a:r>
                <a:rPr lang="en-US" altLang="zh-CN" sz="600" b="1"/>
                <a:t>1</a:t>
              </a:r>
            </a:p>
          </p:txBody>
        </p:sp>
        <p:sp>
          <p:nvSpPr>
            <p:cNvPr id="42" name="文本框 41"/>
            <p:cNvSpPr txBox="1"/>
            <p:nvPr/>
          </p:nvSpPr>
          <p:spPr>
            <a:xfrm>
              <a:off x="111760" y="925830"/>
              <a:ext cx="241300" cy="368300"/>
            </a:xfrm>
            <a:prstGeom prst="rect">
              <a:avLst/>
            </a:prstGeom>
            <a:noFill/>
            <a:ln w="28575">
              <a:noFill/>
            </a:ln>
          </p:spPr>
          <p:txBody>
            <a:bodyPr wrap="square" rtlCol="0">
              <a:spAutoFit/>
            </a:bodyPr>
            <a:lstStyle/>
            <a:p>
              <a:r>
                <a:rPr lang="en-US" altLang="zh-CN" sz="600" b="1"/>
                <a:t>0</a:t>
              </a:r>
            </a:p>
          </p:txBody>
        </p:sp>
        <p:cxnSp>
          <p:nvCxnSpPr>
            <p:cNvPr id="43" name="直接连接符 42"/>
            <p:cNvCxnSpPr/>
            <p:nvPr/>
          </p:nvCxnSpPr>
          <p:spPr>
            <a:xfrm>
              <a:off x="409575" y="40068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129665" y="40894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1122680" y="112077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122680" y="40068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1833245" y="112077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2553335" y="40894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546350" y="112077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2546350" y="40068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3266440" y="40894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261995" y="112077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3261995" y="40068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3982085" y="40894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975100" y="112077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3975100" y="40068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4695190" y="40894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4685665" y="112077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4685665" y="40068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5405755" y="40894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5398770" y="112077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5398770" y="40068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6118860" y="40894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1132205" y="40894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1842770" y="40894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695190" y="40894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5917564" y="1082040"/>
              <a:ext cx="241300" cy="368300"/>
            </a:xfrm>
            <a:prstGeom prst="rect">
              <a:avLst/>
            </a:prstGeom>
            <a:noFill/>
            <a:ln w="28575">
              <a:noFill/>
            </a:ln>
          </p:spPr>
          <p:txBody>
            <a:bodyPr wrap="square" rtlCol="0">
              <a:spAutoFit/>
            </a:bodyPr>
            <a:lstStyle/>
            <a:p>
              <a:r>
                <a:rPr lang="en-US" altLang="zh-CN" sz="600" b="1"/>
                <a:t>T</a:t>
              </a:r>
            </a:p>
          </p:txBody>
        </p:sp>
        <p:sp>
          <p:nvSpPr>
            <p:cNvPr id="68" name="文本框 67"/>
            <p:cNvSpPr txBox="1"/>
            <p:nvPr/>
          </p:nvSpPr>
          <p:spPr>
            <a:xfrm>
              <a:off x="648970" y="40641"/>
              <a:ext cx="241300" cy="368300"/>
            </a:xfrm>
            <a:prstGeom prst="rect">
              <a:avLst/>
            </a:prstGeom>
            <a:noFill/>
            <a:ln w="28575">
              <a:noFill/>
            </a:ln>
          </p:spPr>
          <p:txBody>
            <a:bodyPr wrap="square" rtlCol="0">
              <a:spAutoFit/>
            </a:bodyPr>
            <a:lstStyle/>
            <a:p>
              <a:r>
                <a:rPr lang="en-US" altLang="zh-CN" sz="600" b="1"/>
                <a:t>0</a:t>
              </a:r>
            </a:p>
          </p:txBody>
        </p:sp>
        <p:sp>
          <p:nvSpPr>
            <p:cNvPr id="69" name="文本框 68"/>
            <p:cNvSpPr txBox="1"/>
            <p:nvPr/>
          </p:nvSpPr>
          <p:spPr>
            <a:xfrm>
              <a:off x="1362074" y="32385"/>
              <a:ext cx="241300" cy="368300"/>
            </a:xfrm>
            <a:prstGeom prst="rect">
              <a:avLst/>
            </a:prstGeom>
            <a:noFill/>
            <a:ln w="28575">
              <a:noFill/>
            </a:ln>
          </p:spPr>
          <p:txBody>
            <a:bodyPr wrap="square" rtlCol="0">
              <a:spAutoFit/>
            </a:bodyPr>
            <a:lstStyle/>
            <a:p>
              <a:r>
                <a:rPr lang="en-US" altLang="zh-CN" sz="600" b="1"/>
                <a:t>1</a:t>
              </a:r>
            </a:p>
          </p:txBody>
        </p:sp>
        <p:sp>
          <p:nvSpPr>
            <p:cNvPr id="70" name="文本框 69"/>
            <p:cNvSpPr txBox="1"/>
            <p:nvPr/>
          </p:nvSpPr>
          <p:spPr>
            <a:xfrm>
              <a:off x="2072641" y="40641"/>
              <a:ext cx="241300" cy="368300"/>
            </a:xfrm>
            <a:prstGeom prst="rect">
              <a:avLst/>
            </a:prstGeom>
            <a:noFill/>
            <a:ln w="28575">
              <a:noFill/>
            </a:ln>
          </p:spPr>
          <p:txBody>
            <a:bodyPr wrap="square" rtlCol="0">
              <a:spAutoFit/>
            </a:bodyPr>
            <a:lstStyle/>
            <a:p>
              <a:r>
                <a:rPr lang="en-US" altLang="zh-CN" sz="600" b="1"/>
                <a:t>1</a:t>
              </a:r>
            </a:p>
          </p:txBody>
        </p:sp>
        <p:sp>
          <p:nvSpPr>
            <p:cNvPr id="71" name="文本框 70"/>
            <p:cNvSpPr txBox="1"/>
            <p:nvPr/>
          </p:nvSpPr>
          <p:spPr>
            <a:xfrm>
              <a:off x="2790825" y="32385"/>
              <a:ext cx="241300" cy="368300"/>
            </a:xfrm>
            <a:prstGeom prst="rect">
              <a:avLst/>
            </a:prstGeom>
            <a:noFill/>
            <a:ln w="28575">
              <a:noFill/>
            </a:ln>
          </p:spPr>
          <p:txBody>
            <a:bodyPr wrap="square" rtlCol="0">
              <a:spAutoFit/>
            </a:bodyPr>
            <a:lstStyle/>
            <a:p>
              <a:r>
                <a:rPr lang="en-US" altLang="zh-CN" sz="600" b="1"/>
                <a:t>0</a:t>
              </a:r>
            </a:p>
          </p:txBody>
        </p:sp>
        <p:sp>
          <p:nvSpPr>
            <p:cNvPr id="72" name="文本框 71"/>
            <p:cNvSpPr txBox="1"/>
            <p:nvPr/>
          </p:nvSpPr>
          <p:spPr>
            <a:xfrm>
              <a:off x="3503930" y="24130"/>
              <a:ext cx="241300" cy="368300"/>
            </a:xfrm>
            <a:prstGeom prst="rect">
              <a:avLst/>
            </a:prstGeom>
            <a:noFill/>
            <a:ln w="28575">
              <a:noFill/>
            </a:ln>
          </p:spPr>
          <p:txBody>
            <a:bodyPr wrap="square" rtlCol="0">
              <a:spAutoFit/>
            </a:bodyPr>
            <a:lstStyle/>
            <a:p>
              <a:r>
                <a:rPr lang="en-US" altLang="zh-CN" sz="600" b="1"/>
                <a:t>0</a:t>
              </a:r>
            </a:p>
          </p:txBody>
        </p:sp>
        <p:sp>
          <p:nvSpPr>
            <p:cNvPr id="73" name="文本框 72"/>
            <p:cNvSpPr txBox="1"/>
            <p:nvPr/>
          </p:nvSpPr>
          <p:spPr>
            <a:xfrm>
              <a:off x="4214494" y="32385"/>
              <a:ext cx="241300" cy="368300"/>
            </a:xfrm>
            <a:prstGeom prst="rect">
              <a:avLst/>
            </a:prstGeom>
            <a:noFill/>
            <a:ln w="28575">
              <a:noFill/>
            </a:ln>
          </p:spPr>
          <p:txBody>
            <a:bodyPr wrap="square" rtlCol="0">
              <a:spAutoFit/>
            </a:bodyPr>
            <a:lstStyle/>
            <a:p>
              <a:r>
                <a:rPr lang="en-US" altLang="zh-CN" sz="600" b="1"/>
                <a:t>0</a:t>
              </a:r>
            </a:p>
          </p:txBody>
        </p:sp>
        <p:sp>
          <p:nvSpPr>
            <p:cNvPr id="74" name="文本框 73"/>
            <p:cNvSpPr txBox="1"/>
            <p:nvPr/>
          </p:nvSpPr>
          <p:spPr>
            <a:xfrm>
              <a:off x="4934584" y="40641"/>
              <a:ext cx="241300" cy="368300"/>
            </a:xfrm>
            <a:prstGeom prst="rect">
              <a:avLst/>
            </a:prstGeom>
            <a:noFill/>
            <a:ln w="28575">
              <a:noFill/>
            </a:ln>
          </p:spPr>
          <p:txBody>
            <a:bodyPr wrap="square" rtlCol="0">
              <a:spAutoFit/>
            </a:bodyPr>
            <a:lstStyle/>
            <a:p>
              <a:r>
                <a:rPr lang="en-US" altLang="zh-CN" sz="600" b="1"/>
                <a:t>1</a:t>
              </a:r>
            </a:p>
          </p:txBody>
        </p:sp>
        <p:sp>
          <p:nvSpPr>
            <p:cNvPr id="75" name="文本框 74"/>
            <p:cNvSpPr txBox="1"/>
            <p:nvPr/>
          </p:nvSpPr>
          <p:spPr>
            <a:xfrm>
              <a:off x="5645149" y="48894"/>
              <a:ext cx="241300" cy="368300"/>
            </a:xfrm>
            <a:prstGeom prst="rect">
              <a:avLst/>
            </a:prstGeom>
            <a:noFill/>
            <a:ln w="28575">
              <a:noFill/>
            </a:ln>
          </p:spPr>
          <p:txBody>
            <a:bodyPr wrap="square" rtlCol="0">
              <a:spAutoFit/>
            </a:bodyPr>
            <a:lstStyle/>
            <a:p>
              <a:r>
                <a:rPr lang="en-US" altLang="zh-CN" sz="600" b="1"/>
                <a:t>0</a:t>
              </a:r>
            </a:p>
          </p:txBody>
        </p:sp>
        <p:sp>
          <p:nvSpPr>
            <p:cNvPr id="76" name="文本框 75"/>
            <p:cNvSpPr txBox="1"/>
            <p:nvPr/>
          </p:nvSpPr>
          <p:spPr>
            <a:xfrm>
              <a:off x="2734309" y="1129031"/>
              <a:ext cx="885825" cy="368300"/>
            </a:xfrm>
            <a:prstGeom prst="rect">
              <a:avLst/>
            </a:prstGeom>
            <a:noFill/>
            <a:ln w="28575">
              <a:noFill/>
            </a:ln>
          </p:spPr>
          <p:txBody>
            <a:bodyPr wrap="square" rtlCol="0">
              <a:spAutoFit/>
            </a:bodyPr>
            <a:lstStyle/>
            <a:p>
              <a:r>
                <a:rPr lang="en-US" altLang="zh-CN" sz="600" b="1"/>
                <a:t>Time</a:t>
              </a:r>
            </a:p>
          </p:txBody>
        </p:sp>
        <p:cxnSp>
          <p:nvCxnSpPr>
            <p:cNvPr id="77" name="直接箭头连接符 76"/>
            <p:cNvCxnSpPr/>
            <p:nvPr/>
          </p:nvCxnSpPr>
          <p:spPr>
            <a:xfrm flipV="1">
              <a:off x="3311525" y="1313180"/>
              <a:ext cx="468630" cy="6985"/>
            </a:xfrm>
            <a:prstGeom prst="straightConnector1">
              <a:avLst/>
            </a:prstGeom>
            <a:ln w="28575">
              <a:solidFill>
                <a:schemeClr val="accent5">
                  <a:lumMod val="75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405130" y="361696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107315" y="2708910"/>
              <a:ext cx="241300" cy="368300"/>
            </a:xfrm>
            <a:prstGeom prst="rect">
              <a:avLst/>
            </a:prstGeom>
            <a:noFill/>
            <a:ln w="28575">
              <a:noFill/>
            </a:ln>
          </p:spPr>
          <p:txBody>
            <a:bodyPr wrap="square" rtlCol="0">
              <a:spAutoFit/>
            </a:bodyPr>
            <a:lstStyle/>
            <a:p>
              <a:r>
                <a:rPr lang="en-US" altLang="zh-CN" sz="600" b="1"/>
                <a:t>1</a:t>
              </a:r>
            </a:p>
          </p:txBody>
        </p:sp>
        <p:sp>
          <p:nvSpPr>
            <p:cNvPr id="80" name="文本框 79"/>
            <p:cNvSpPr txBox="1"/>
            <p:nvPr/>
          </p:nvSpPr>
          <p:spPr>
            <a:xfrm>
              <a:off x="107315" y="3422015"/>
              <a:ext cx="241300" cy="368300"/>
            </a:xfrm>
            <a:prstGeom prst="rect">
              <a:avLst/>
            </a:prstGeom>
            <a:noFill/>
            <a:ln w="28575">
              <a:noFill/>
            </a:ln>
          </p:spPr>
          <p:txBody>
            <a:bodyPr wrap="square" rtlCol="0">
              <a:spAutoFit/>
            </a:bodyPr>
            <a:lstStyle/>
            <a:p>
              <a:r>
                <a:rPr lang="en-US" altLang="zh-CN" sz="600" b="1"/>
                <a:t>0</a:t>
              </a:r>
            </a:p>
          </p:txBody>
        </p:sp>
        <p:cxnSp>
          <p:nvCxnSpPr>
            <p:cNvPr id="81" name="直接连接符 80"/>
            <p:cNvCxnSpPr/>
            <p:nvPr/>
          </p:nvCxnSpPr>
          <p:spPr>
            <a:xfrm>
              <a:off x="405130" y="28968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1125220" y="290512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1118235" y="361696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1118235" y="28968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1838325" y="290512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1828800" y="361696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1828800" y="28968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2548890" y="290512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2541905" y="361696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2541905" y="28968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3261995" y="290512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3257550" y="361696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3257550" y="28968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3977640" y="290512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3970655" y="361696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3970655" y="28968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4690745" y="290512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4681220" y="361696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4681220" y="28968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5401310" y="290512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5394325" y="361696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5394325" y="289687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6114415" y="290512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04" name="任意多边形 184"/>
            <p:cNvSpPr/>
            <p:nvPr/>
          </p:nvSpPr>
          <p:spPr>
            <a:xfrm>
              <a:off x="410210" y="2936240"/>
              <a:ext cx="5685155" cy="939165"/>
            </a:xfrm>
            <a:custGeom>
              <a:avLst/>
              <a:gdLst>
                <a:gd name="connisteX0" fmla="*/ 0 w 5685155"/>
                <a:gd name="connsiteY0" fmla="*/ 668346 h 939275"/>
                <a:gd name="connisteX1" fmla="*/ 688340 w 5685155"/>
                <a:gd name="connsiteY1" fmla="*/ 448636 h 939275"/>
                <a:gd name="connisteX2" fmla="*/ 1428750 w 5685155"/>
                <a:gd name="connsiteY2" fmla="*/ 16201 h 939275"/>
                <a:gd name="connisteX3" fmla="*/ 2124710 w 5685155"/>
                <a:gd name="connsiteY3" fmla="*/ 206701 h 939275"/>
                <a:gd name="connisteX4" fmla="*/ 2937510 w 5685155"/>
                <a:gd name="connsiteY4" fmla="*/ 917266 h 939275"/>
                <a:gd name="connisteX5" fmla="*/ 3553460 w 5685155"/>
                <a:gd name="connsiteY5" fmla="*/ 660726 h 939275"/>
                <a:gd name="connisteX6" fmla="*/ 4278630 w 5685155"/>
                <a:gd name="connsiteY6" fmla="*/ 235911 h 939275"/>
                <a:gd name="connisteX7" fmla="*/ 4974590 w 5685155"/>
                <a:gd name="connsiteY7" fmla="*/ 411806 h 939275"/>
                <a:gd name="connisteX8" fmla="*/ 5685155 w 5685155"/>
                <a:gd name="connsiteY8" fmla="*/ 668346 h 93927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l" t="t" r="r" b="b"/>
              <a:pathLst>
                <a:path w="5685155" h="939276">
                  <a:moveTo>
                    <a:pt x="0" y="668347"/>
                  </a:moveTo>
                  <a:cubicBezTo>
                    <a:pt x="122555" y="632787"/>
                    <a:pt x="402590" y="578812"/>
                    <a:pt x="688340" y="448637"/>
                  </a:cubicBezTo>
                  <a:cubicBezTo>
                    <a:pt x="974090" y="318462"/>
                    <a:pt x="1141730" y="64462"/>
                    <a:pt x="1428750" y="16202"/>
                  </a:cubicBezTo>
                  <a:cubicBezTo>
                    <a:pt x="1715770" y="-32058"/>
                    <a:pt x="1823085" y="26362"/>
                    <a:pt x="2124710" y="206702"/>
                  </a:cubicBezTo>
                  <a:cubicBezTo>
                    <a:pt x="2426335" y="387042"/>
                    <a:pt x="2651760" y="826462"/>
                    <a:pt x="2937510" y="917267"/>
                  </a:cubicBezTo>
                  <a:cubicBezTo>
                    <a:pt x="3223260" y="1008072"/>
                    <a:pt x="3285490" y="797252"/>
                    <a:pt x="3553460" y="660727"/>
                  </a:cubicBezTo>
                  <a:cubicBezTo>
                    <a:pt x="3821430" y="524202"/>
                    <a:pt x="3994150" y="285442"/>
                    <a:pt x="4278630" y="235912"/>
                  </a:cubicBezTo>
                  <a:cubicBezTo>
                    <a:pt x="4563110" y="186382"/>
                    <a:pt x="4693285" y="325447"/>
                    <a:pt x="4974590" y="411807"/>
                  </a:cubicBezTo>
                  <a:cubicBezTo>
                    <a:pt x="5255895" y="498167"/>
                    <a:pt x="5556885" y="620722"/>
                    <a:pt x="5685155" y="668347"/>
                  </a:cubicBezTo>
                </a:path>
              </a:pathLst>
            </a:cu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p>
          </p:txBody>
        </p:sp>
        <p:cxnSp>
          <p:nvCxnSpPr>
            <p:cNvPr id="105" name="直接连接符 104"/>
            <p:cNvCxnSpPr/>
            <p:nvPr/>
          </p:nvCxnSpPr>
          <p:spPr>
            <a:xfrm flipH="1">
              <a:off x="421005" y="500443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文本框 105"/>
            <p:cNvSpPr txBox="1"/>
            <p:nvPr/>
          </p:nvSpPr>
          <p:spPr>
            <a:xfrm>
              <a:off x="123191" y="4005579"/>
              <a:ext cx="241300" cy="368300"/>
            </a:xfrm>
            <a:prstGeom prst="rect">
              <a:avLst/>
            </a:prstGeom>
            <a:noFill/>
            <a:ln w="28575">
              <a:noFill/>
            </a:ln>
          </p:spPr>
          <p:txBody>
            <a:bodyPr wrap="square" rtlCol="0">
              <a:spAutoFit/>
            </a:bodyPr>
            <a:lstStyle/>
            <a:p>
              <a:r>
                <a:rPr lang="en-US" altLang="zh-CN" sz="600" b="1"/>
                <a:t>1</a:t>
              </a:r>
            </a:p>
          </p:txBody>
        </p:sp>
        <p:sp>
          <p:nvSpPr>
            <p:cNvPr id="107" name="文本框 106"/>
            <p:cNvSpPr txBox="1"/>
            <p:nvPr/>
          </p:nvSpPr>
          <p:spPr>
            <a:xfrm>
              <a:off x="123191" y="4809490"/>
              <a:ext cx="241300" cy="368300"/>
            </a:xfrm>
            <a:prstGeom prst="rect">
              <a:avLst/>
            </a:prstGeom>
            <a:noFill/>
            <a:ln w="28575">
              <a:noFill/>
            </a:ln>
          </p:spPr>
          <p:txBody>
            <a:bodyPr wrap="square" rtlCol="0">
              <a:spAutoFit/>
            </a:bodyPr>
            <a:lstStyle/>
            <a:p>
              <a:r>
                <a:rPr lang="en-US" altLang="zh-CN" sz="600" b="1"/>
                <a:t>0</a:t>
              </a:r>
            </a:p>
          </p:txBody>
        </p:sp>
        <p:cxnSp>
          <p:nvCxnSpPr>
            <p:cNvPr id="108" name="直接连接符 107"/>
            <p:cNvCxnSpPr/>
            <p:nvPr/>
          </p:nvCxnSpPr>
          <p:spPr>
            <a:xfrm>
              <a:off x="421005" y="428434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1141095" y="429260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1134110" y="500443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1134110" y="428434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1854200" y="429260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1844675" y="500443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1844675" y="428434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2564765" y="429260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2557780" y="500443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2557780" y="428434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3277870" y="429260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3273425" y="500443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3273425" y="428434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3993515" y="429260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3986530" y="500443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3986530" y="428434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4706620" y="429260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4697095" y="500443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4697095" y="428434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5417185" y="429260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flipH="1">
              <a:off x="5410200" y="5004435"/>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5410200" y="428434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a:off x="6130290" y="429260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416560" y="636905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32" name="文本框 131"/>
            <p:cNvSpPr txBox="1"/>
            <p:nvPr/>
          </p:nvSpPr>
          <p:spPr>
            <a:xfrm>
              <a:off x="118746" y="5461000"/>
              <a:ext cx="241300" cy="368300"/>
            </a:xfrm>
            <a:prstGeom prst="rect">
              <a:avLst/>
            </a:prstGeom>
            <a:noFill/>
            <a:ln w="28575">
              <a:noFill/>
            </a:ln>
          </p:spPr>
          <p:txBody>
            <a:bodyPr wrap="square" rtlCol="0">
              <a:spAutoFit/>
            </a:bodyPr>
            <a:lstStyle/>
            <a:p>
              <a:r>
                <a:rPr lang="en-US" altLang="zh-CN" sz="600" b="1"/>
                <a:t>1</a:t>
              </a:r>
            </a:p>
          </p:txBody>
        </p:sp>
        <p:sp>
          <p:nvSpPr>
            <p:cNvPr id="133" name="文本框 132"/>
            <p:cNvSpPr txBox="1"/>
            <p:nvPr/>
          </p:nvSpPr>
          <p:spPr>
            <a:xfrm>
              <a:off x="118746" y="6174106"/>
              <a:ext cx="241300" cy="368300"/>
            </a:xfrm>
            <a:prstGeom prst="rect">
              <a:avLst/>
            </a:prstGeom>
            <a:noFill/>
            <a:ln w="28575">
              <a:noFill/>
            </a:ln>
          </p:spPr>
          <p:txBody>
            <a:bodyPr wrap="square" rtlCol="0">
              <a:spAutoFit/>
            </a:bodyPr>
            <a:lstStyle/>
            <a:p>
              <a:r>
                <a:rPr lang="en-US" altLang="zh-CN" sz="600" b="1"/>
                <a:t>0</a:t>
              </a:r>
            </a:p>
          </p:txBody>
        </p:sp>
        <p:cxnSp>
          <p:nvCxnSpPr>
            <p:cNvPr id="134" name="直接连接符 133"/>
            <p:cNvCxnSpPr/>
            <p:nvPr/>
          </p:nvCxnSpPr>
          <p:spPr>
            <a:xfrm>
              <a:off x="416560" y="564896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1136650" y="56572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129665" y="636905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1129665" y="564896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1849755" y="56572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flipH="1">
              <a:off x="1840230" y="636905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1840230" y="564896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a:off x="2560320" y="56572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flipH="1">
              <a:off x="2553335" y="636905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2553335" y="564896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3273425" y="56572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flipH="1">
              <a:off x="3268980" y="636905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a:off x="3268980" y="564896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3989070" y="56572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flipH="1">
              <a:off x="3982085" y="636905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a:off x="3982085" y="564896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4702175" y="56572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flipH="1">
              <a:off x="4692650" y="636905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a:off x="4692650" y="564896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a:off x="5412740" y="56572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flipH="1">
              <a:off x="5405755" y="6369050"/>
              <a:ext cx="72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5405755" y="5648960"/>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6125845" y="5657215"/>
              <a:ext cx="0" cy="72000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57" name="任意多边形 240"/>
            <p:cNvSpPr/>
            <p:nvPr/>
          </p:nvSpPr>
          <p:spPr>
            <a:xfrm>
              <a:off x="417195" y="4293235"/>
              <a:ext cx="5762625" cy="919480"/>
            </a:xfrm>
            <a:custGeom>
              <a:avLst/>
              <a:gdLst>
                <a:gd name="connisteX0" fmla="*/ 0 w 5762393"/>
                <a:gd name="connsiteY0" fmla="*/ 821716 h 919701"/>
                <a:gd name="connisteX1" fmla="*/ 725170 w 5762393"/>
                <a:gd name="connsiteY1" fmla="*/ 396901 h 919701"/>
                <a:gd name="connisteX2" fmla="*/ 1436370 w 5762393"/>
                <a:gd name="connsiteY2" fmla="*/ 1296 h 919701"/>
                <a:gd name="connisteX3" fmla="*/ 2139315 w 5762393"/>
                <a:gd name="connsiteY3" fmla="*/ 308636 h 919701"/>
                <a:gd name="connisteX4" fmla="*/ 2667000 w 5762393"/>
                <a:gd name="connsiteY4" fmla="*/ 784886 h 919701"/>
                <a:gd name="connisteX5" fmla="*/ 2952750 w 5762393"/>
                <a:gd name="connsiteY5" fmla="*/ 608991 h 919701"/>
                <a:gd name="connisteX6" fmla="*/ 3582670 w 5762393"/>
                <a:gd name="connsiteY6" fmla="*/ 792506 h 919701"/>
                <a:gd name="connisteX7" fmla="*/ 4286250 w 5762393"/>
                <a:gd name="connsiteY7" fmla="*/ 374676 h 919701"/>
                <a:gd name="connisteX8" fmla="*/ 4608830 w 5762393"/>
                <a:gd name="connsiteY8" fmla="*/ 140361 h 919701"/>
                <a:gd name="connisteX9" fmla="*/ 5004435 w 5762393"/>
                <a:gd name="connsiteY9" fmla="*/ 316256 h 919701"/>
                <a:gd name="connisteX10" fmla="*/ 5692775 w 5762393"/>
                <a:gd name="connsiteY10" fmla="*/ 858546 h 919701"/>
                <a:gd name="connisteX11" fmla="*/ 5708015 w 5762393"/>
                <a:gd name="connsiteY11" fmla="*/ 887756 h 91970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Lst>
              <a:rect l="l" t="t" r="r" b="b"/>
              <a:pathLst>
                <a:path w="5762394" h="919702">
                  <a:moveTo>
                    <a:pt x="0" y="821717"/>
                  </a:moveTo>
                  <a:cubicBezTo>
                    <a:pt x="130810" y="744882"/>
                    <a:pt x="438150" y="560732"/>
                    <a:pt x="725170" y="396902"/>
                  </a:cubicBezTo>
                  <a:cubicBezTo>
                    <a:pt x="1012190" y="233072"/>
                    <a:pt x="1153795" y="19077"/>
                    <a:pt x="1436370" y="1297"/>
                  </a:cubicBezTo>
                  <a:cubicBezTo>
                    <a:pt x="1718945" y="-16483"/>
                    <a:pt x="1892935" y="151792"/>
                    <a:pt x="2139315" y="308637"/>
                  </a:cubicBezTo>
                  <a:cubicBezTo>
                    <a:pt x="2385695" y="465482"/>
                    <a:pt x="2504440" y="724562"/>
                    <a:pt x="2667000" y="784887"/>
                  </a:cubicBezTo>
                  <a:cubicBezTo>
                    <a:pt x="2829560" y="845212"/>
                    <a:pt x="2769870" y="607722"/>
                    <a:pt x="2952750" y="608992"/>
                  </a:cubicBezTo>
                  <a:cubicBezTo>
                    <a:pt x="3135630" y="610262"/>
                    <a:pt x="3315970" y="839497"/>
                    <a:pt x="3582670" y="792507"/>
                  </a:cubicBezTo>
                  <a:cubicBezTo>
                    <a:pt x="3849370" y="745517"/>
                    <a:pt x="4081145" y="504852"/>
                    <a:pt x="4286250" y="374677"/>
                  </a:cubicBezTo>
                  <a:cubicBezTo>
                    <a:pt x="4491355" y="244502"/>
                    <a:pt x="4465320" y="151792"/>
                    <a:pt x="4608830" y="140362"/>
                  </a:cubicBezTo>
                  <a:cubicBezTo>
                    <a:pt x="4752340" y="128932"/>
                    <a:pt x="4787900" y="172747"/>
                    <a:pt x="5004435" y="316257"/>
                  </a:cubicBezTo>
                  <a:cubicBezTo>
                    <a:pt x="5220970" y="459767"/>
                    <a:pt x="5551805" y="744247"/>
                    <a:pt x="5692775" y="858547"/>
                  </a:cubicBezTo>
                  <a:cubicBezTo>
                    <a:pt x="5833745" y="972847"/>
                    <a:pt x="5718810" y="892837"/>
                    <a:pt x="5708015" y="887757"/>
                  </a:cubicBezTo>
                </a:path>
              </a:pathLst>
            </a:cu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p>
          </p:txBody>
        </p:sp>
        <p:sp>
          <p:nvSpPr>
            <p:cNvPr id="158" name="任意多边形 244"/>
            <p:cNvSpPr/>
            <p:nvPr/>
          </p:nvSpPr>
          <p:spPr>
            <a:xfrm>
              <a:off x="410210" y="5643880"/>
              <a:ext cx="5707380" cy="853440"/>
            </a:xfrm>
            <a:custGeom>
              <a:avLst/>
              <a:gdLst>
                <a:gd name="connisteX0" fmla="*/ 0 w 5707380"/>
                <a:gd name="connsiteY0" fmla="*/ 623520 h 853470"/>
                <a:gd name="connisteX1" fmla="*/ 395605 w 5707380"/>
                <a:gd name="connsiteY1" fmla="*/ 799415 h 853470"/>
                <a:gd name="connisteX2" fmla="*/ 725170 w 5707380"/>
                <a:gd name="connsiteY2" fmla="*/ 389205 h 853470"/>
                <a:gd name="connisteX3" fmla="*/ 974090 w 5707380"/>
                <a:gd name="connsiteY3" fmla="*/ 15825 h 853470"/>
                <a:gd name="connisteX4" fmla="*/ 1428750 w 5707380"/>
                <a:gd name="connsiteY4" fmla="*/ 132665 h 853470"/>
                <a:gd name="connisteX5" fmla="*/ 1897380 w 5707380"/>
                <a:gd name="connsiteY5" fmla="*/ 15825 h 853470"/>
                <a:gd name="connisteX6" fmla="*/ 2146300 w 5707380"/>
                <a:gd name="connsiteY6" fmla="*/ 169495 h 853470"/>
                <a:gd name="connisteX7" fmla="*/ 2681605 w 5707380"/>
                <a:gd name="connsiteY7" fmla="*/ 792430 h 853470"/>
                <a:gd name="connisteX8" fmla="*/ 2922905 w 5707380"/>
                <a:gd name="connsiteY8" fmla="*/ 660350 h 853470"/>
                <a:gd name="connisteX9" fmla="*/ 3406775 w 5707380"/>
                <a:gd name="connsiteY9" fmla="*/ 807035 h 853470"/>
                <a:gd name="connisteX10" fmla="*/ 3655695 w 5707380"/>
                <a:gd name="connsiteY10" fmla="*/ 645745 h 853470"/>
                <a:gd name="connisteX11" fmla="*/ 4102735 w 5707380"/>
                <a:gd name="connsiteY11" fmla="*/ 770205 h 853470"/>
                <a:gd name="connisteX12" fmla="*/ 4293235 w 5707380"/>
                <a:gd name="connsiteY12" fmla="*/ 579705 h 853470"/>
                <a:gd name="connisteX13" fmla="*/ 4578985 w 5707380"/>
                <a:gd name="connsiteY13" fmla="*/ 8205 h 853470"/>
                <a:gd name="connisteX14" fmla="*/ 4996815 w 5707380"/>
                <a:gd name="connsiteY14" fmla="*/ 323165 h 853470"/>
                <a:gd name="connisteX15" fmla="*/ 5509260 w 5707380"/>
                <a:gd name="connsiteY15" fmla="*/ 836245 h 853470"/>
                <a:gd name="connisteX16" fmla="*/ 5707380 w 5707380"/>
                <a:gd name="connsiteY16" fmla="*/ 689560 h 85347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Lst>
              <a:rect l="l" t="t" r="r" b="b"/>
              <a:pathLst>
                <a:path w="5707380" h="853471">
                  <a:moveTo>
                    <a:pt x="0" y="623521"/>
                  </a:moveTo>
                  <a:cubicBezTo>
                    <a:pt x="72390" y="666701"/>
                    <a:pt x="250825" y="846406"/>
                    <a:pt x="395605" y="799416"/>
                  </a:cubicBezTo>
                  <a:cubicBezTo>
                    <a:pt x="540385" y="752426"/>
                    <a:pt x="609600" y="546051"/>
                    <a:pt x="725170" y="389206"/>
                  </a:cubicBezTo>
                  <a:cubicBezTo>
                    <a:pt x="840740" y="232361"/>
                    <a:pt x="833120" y="67261"/>
                    <a:pt x="974090" y="15826"/>
                  </a:cubicBezTo>
                  <a:cubicBezTo>
                    <a:pt x="1115060" y="-35609"/>
                    <a:pt x="1243965" y="132666"/>
                    <a:pt x="1428750" y="132666"/>
                  </a:cubicBezTo>
                  <a:cubicBezTo>
                    <a:pt x="1613535" y="132666"/>
                    <a:pt x="1753870" y="8206"/>
                    <a:pt x="1897380" y="15826"/>
                  </a:cubicBezTo>
                  <a:cubicBezTo>
                    <a:pt x="2040890" y="23446"/>
                    <a:pt x="1989455" y="13921"/>
                    <a:pt x="2146300" y="169496"/>
                  </a:cubicBezTo>
                  <a:cubicBezTo>
                    <a:pt x="2303145" y="325071"/>
                    <a:pt x="2526030" y="694006"/>
                    <a:pt x="2681605" y="792431"/>
                  </a:cubicBezTo>
                  <a:cubicBezTo>
                    <a:pt x="2837180" y="890856"/>
                    <a:pt x="2778125" y="657176"/>
                    <a:pt x="2922905" y="660351"/>
                  </a:cubicBezTo>
                  <a:cubicBezTo>
                    <a:pt x="3067685" y="663526"/>
                    <a:pt x="3260090" y="810211"/>
                    <a:pt x="3406775" y="807036"/>
                  </a:cubicBezTo>
                  <a:cubicBezTo>
                    <a:pt x="3553460" y="803861"/>
                    <a:pt x="3516630" y="653366"/>
                    <a:pt x="3655695" y="645746"/>
                  </a:cubicBezTo>
                  <a:cubicBezTo>
                    <a:pt x="3794760" y="638126"/>
                    <a:pt x="3975100" y="783541"/>
                    <a:pt x="4102735" y="770206"/>
                  </a:cubicBezTo>
                  <a:cubicBezTo>
                    <a:pt x="4230370" y="756871"/>
                    <a:pt x="4197985" y="732106"/>
                    <a:pt x="4293235" y="579706"/>
                  </a:cubicBezTo>
                  <a:cubicBezTo>
                    <a:pt x="4388485" y="427306"/>
                    <a:pt x="4438015" y="59641"/>
                    <a:pt x="4578985" y="8206"/>
                  </a:cubicBezTo>
                  <a:cubicBezTo>
                    <a:pt x="4719955" y="-43229"/>
                    <a:pt x="4810760" y="157431"/>
                    <a:pt x="4996815" y="323166"/>
                  </a:cubicBezTo>
                  <a:cubicBezTo>
                    <a:pt x="5182870" y="488901"/>
                    <a:pt x="5367020" y="763221"/>
                    <a:pt x="5509260" y="836246"/>
                  </a:cubicBezTo>
                  <a:cubicBezTo>
                    <a:pt x="5651500" y="909271"/>
                    <a:pt x="5678170" y="728931"/>
                    <a:pt x="5707380" y="689561"/>
                  </a:cubicBezTo>
                </a:path>
              </a:pathLst>
            </a:cu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p>
          </p:txBody>
        </p:sp>
        <p:sp>
          <p:nvSpPr>
            <p:cNvPr id="159" name="文本框 158"/>
            <p:cNvSpPr txBox="1"/>
            <p:nvPr/>
          </p:nvSpPr>
          <p:spPr>
            <a:xfrm>
              <a:off x="2734309" y="6542406"/>
              <a:ext cx="885825" cy="368300"/>
            </a:xfrm>
            <a:prstGeom prst="rect">
              <a:avLst/>
            </a:prstGeom>
            <a:noFill/>
            <a:ln w="28575">
              <a:noFill/>
            </a:ln>
          </p:spPr>
          <p:txBody>
            <a:bodyPr wrap="square" rtlCol="0">
              <a:spAutoFit/>
            </a:bodyPr>
            <a:lstStyle/>
            <a:p>
              <a:r>
                <a:rPr lang="en-US" altLang="zh-CN" sz="600" b="1"/>
                <a:t>Time</a:t>
              </a:r>
            </a:p>
          </p:txBody>
        </p:sp>
        <p:cxnSp>
          <p:nvCxnSpPr>
            <p:cNvPr id="160" name="直接箭头连接符 159"/>
            <p:cNvCxnSpPr/>
            <p:nvPr/>
          </p:nvCxnSpPr>
          <p:spPr>
            <a:xfrm flipV="1">
              <a:off x="3311525" y="6726555"/>
              <a:ext cx="468630" cy="6985"/>
            </a:xfrm>
            <a:prstGeom prst="straightConnector1">
              <a:avLst/>
            </a:prstGeom>
            <a:ln w="28575">
              <a:solidFill>
                <a:schemeClr val="accent5">
                  <a:lumMod val="75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flipH="1">
              <a:off x="6638925" y="110744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flipH="1">
              <a:off x="6638925" y="708025"/>
              <a:ext cx="3175" cy="3994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flipH="1">
              <a:off x="7352030" y="110744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a:off x="7023735" y="387350"/>
              <a:ext cx="0" cy="72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flipH="1">
              <a:off x="8062595" y="110744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a:xfrm>
              <a:off x="7350125" y="743585"/>
              <a:ext cx="0" cy="36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a:off x="7802880" y="823595"/>
              <a:ext cx="0" cy="28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flipH="1">
              <a:off x="8775700" y="110744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a:off x="7795895" y="815340"/>
              <a:ext cx="0" cy="28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flipH="1">
              <a:off x="9491345" y="110744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p:nvPr/>
          </p:nvCxnSpPr>
          <p:spPr>
            <a:xfrm>
              <a:off x="8095615" y="872490"/>
              <a:ext cx="0" cy="216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p:nvPr/>
          </p:nvCxnSpPr>
          <p:spPr>
            <a:xfrm>
              <a:off x="8447405" y="788035"/>
              <a:ext cx="0" cy="32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p:nvPr/>
          </p:nvCxnSpPr>
          <p:spPr>
            <a:xfrm flipH="1">
              <a:off x="10204450" y="110744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a:off x="8440420" y="779780"/>
              <a:ext cx="0" cy="32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flipH="1">
              <a:off x="10454005" y="110744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a:off x="8773160" y="944245"/>
              <a:ext cx="0" cy="14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a:off x="10081895" y="911225"/>
              <a:ext cx="0" cy="18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p:nvPr/>
          </p:nvCxnSpPr>
          <p:spPr>
            <a:xfrm flipH="1">
              <a:off x="11167110" y="110744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9639935" y="917575"/>
              <a:ext cx="0" cy="18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a:off x="11532870" y="911225"/>
              <a:ext cx="0" cy="19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1" name="文本框 180"/>
            <p:cNvSpPr txBox="1"/>
            <p:nvPr/>
          </p:nvSpPr>
          <p:spPr>
            <a:xfrm>
              <a:off x="6468111" y="1061085"/>
              <a:ext cx="241300" cy="368300"/>
            </a:xfrm>
            <a:prstGeom prst="rect">
              <a:avLst/>
            </a:prstGeom>
            <a:noFill/>
          </p:spPr>
          <p:txBody>
            <a:bodyPr wrap="square" rtlCol="0">
              <a:spAutoFit/>
            </a:bodyPr>
            <a:lstStyle/>
            <a:p>
              <a:r>
                <a:rPr lang="en-US" altLang="zh-CN" sz="600" b="1" dirty="0"/>
                <a:t>1</a:t>
              </a:r>
            </a:p>
          </p:txBody>
        </p:sp>
        <p:sp>
          <p:nvSpPr>
            <p:cNvPr id="182" name="文本框 181"/>
            <p:cNvSpPr txBox="1"/>
            <p:nvPr/>
          </p:nvSpPr>
          <p:spPr>
            <a:xfrm>
              <a:off x="6878320" y="1061085"/>
              <a:ext cx="241300" cy="368300"/>
            </a:xfrm>
            <a:prstGeom prst="rect">
              <a:avLst/>
            </a:prstGeom>
            <a:noFill/>
          </p:spPr>
          <p:txBody>
            <a:bodyPr wrap="square" rtlCol="0">
              <a:spAutoFit/>
            </a:bodyPr>
            <a:lstStyle/>
            <a:p>
              <a:r>
                <a:rPr lang="en-US" altLang="zh-CN" sz="600" b="1"/>
                <a:t>2</a:t>
              </a:r>
            </a:p>
          </p:txBody>
        </p:sp>
        <p:sp>
          <p:nvSpPr>
            <p:cNvPr id="183" name="文本框 182"/>
            <p:cNvSpPr txBox="1"/>
            <p:nvPr/>
          </p:nvSpPr>
          <p:spPr>
            <a:xfrm>
              <a:off x="7229476" y="1061085"/>
              <a:ext cx="241300" cy="368300"/>
            </a:xfrm>
            <a:prstGeom prst="rect">
              <a:avLst/>
            </a:prstGeom>
            <a:noFill/>
          </p:spPr>
          <p:txBody>
            <a:bodyPr wrap="square" rtlCol="0">
              <a:spAutoFit/>
            </a:bodyPr>
            <a:lstStyle/>
            <a:p>
              <a:r>
                <a:rPr lang="en-US" altLang="zh-CN" sz="600" b="1"/>
                <a:t>3</a:t>
              </a:r>
            </a:p>
          </p:txBody>
        </p:sp>
        <p:sp>
          <p:nvSpPr>
            <p:cNvPr id="184" name="文本框 183"/>
            <p:cNvSpPr txBox="1"/>
            <p:nvPr/>
          </p:nvSpPr>
          <p:spPr>
            <a:xfrm>
              <a:off x="7639685" y="1061085"/>
              <a:ext cx="241300" cy="368300"/>
            </a:xfrm>
            <a:prstGeom prst="rect">
              <a:avLst/>
            </a:prstGeom>
            <a:noFill/>
          </p:spPr>
          <p:txBody>
            <a:bodyPr wrap="square" rtlCol="0">
              <a:spAutoFit/>
            </a:bodyPr>
            <a:lstStyle/>
            <a:p>
              <a:r>
                <a:rPr lang="en-US" altLang="zh-CN" sz="600" b="1"/>
                <a:t>4</a:t>
              </a:r>
            </a:p>
          </p:txBody>
        </p:sp>
        <p:sp>
          <p:nvSpPr>
            <p:cNvPr id="185" name="文本框 184"/>
            <p:cNvSpPr txBox="1"/>
            <p:nvPr/>
          </p:nvSpPr>
          <p:spPr>
            <a:xfrm>
              <a:off x="7962264" y="1061085"/>
              <a:ext cx="241300" cy="368300"/>
            </a:xfrm>
            <a:prstGeom prst="rect">
              <a:avLst/>
            </a:prstGeom>
            <a:noFill/>
          </p:spPr>
          <p:txBody>
            <a:bodyPr wrap="square" rtlCol="0">
              <a:spAutoFit/>
            </a:bodyPr>
            <a:lstStyle/>
            <a:p>
              <a:r>
                <a:rPr lang="en-US" altLang="zh-CN" sz="600" b="1"/>
                <a:t>5</a:t>
              </a:r>
            </a:p>
          </p:txBody>
        </p:sp>
        <p:sp>
          <p:nvSpPr>
            <p:cNvPr id="186" name="文本框 185"/>
            <p:cNvSpPr txBox="1"/>
            <p:nvPr/>
          </p:nvSpPr>
          <p:spPr>
            <a:xfrm>
              <a:off x="8302625" y="1061085"/>
              <a:ext cx="241300" cy="368300"/>
            </a:xfrm>
            <a:prstGeom prst="rect">
              <a:avLst/>
            </a:prstGeom>
            <a:noFill/>
          </p:spPr>
          <p:txBody>
            <a:bodyPr wrap="square" rtlCol="0">
              <a:spAutoFit/>
            </a:bodyPr>
            <a:lstStyle/>
            <a:p>
              <a:r>
                <a:rPr lang="en-US" altLang="zh-CN" sz="600" b="1"/>
                <a:t>6</a:t>
              </a:r>
            </a:p>
          </p:txBody>
        </p:sp>
        <p:sp>
          <p:nvSpPr>
            <p:cNvPr id="187" name="文本框 186"/>
            <p:cNvSpPr txBox="1"/>
            <p:nvPr/>
          </p:nvSpPr>
          <p:spPr>
            <a:xfrm>
              <a:off x="8653780" y="1061085"/>
              <a:ext cx="241300" cy="368300"/>
            </a:xfrm>
            <a:prstGeom prst="rect">
              <a:avLst/>
            </a:prstGeom>
            <a:noFill/>
          </p:spPr>
          <p:txBody>
            <a:bodyPr wrap="square" rtlCol="0">
              <a:spAutoFit/>
            </a:bodyPr>
            <a:lstStyle/>
            <a:p>
              <a:r>
                <a:rPr lang="en-US" altLang="zh-CN" sz="600" b="1"/>
                <a:t>7</a:t>
              </a:r>
            </a:p>
          </p:txBody>
        </p:sp>
        <p:sp>
          <p:nvSpPr>
            <p:cNvPr id="188" name="文本框 187"/>
            <p:cNvSpPr txBox="1"/>
            <p:nvPr/>
          </p:nvSpPr>
          <p:spPr>
            <a:xfrm>
              <a:off x="9063990" y="1061085"/>
              <a:ext cx="241300" cy="368300"/>
            </a:xfrm>
            <a:prstGeom prst="rect">
              <a:avLst/>
            </a:prstGeom>
            <a:noFill/>
          </p:spPr>
          <p:txBody>
            <a:bodyPr wrap="square" rtlCol="0">
              <a:spAutoFit/>
            </a:bodyPr>
            <a:lstStyle/>
            <a:p>
              <a:r>
                <a:rPr lang="en-US" altLang="zh-CN" sz="600" b="1"/>
                <a:t>8</a:t>
              </a:r>
            </a:p>
          </p:txBody>
        </p:sp>
        <p:sp>
          <p:nvSpPr>
            <p:cNvPr id="189" name="文本框 188"/>
            <p:cNvSpPr txBox="1"/>
            <p:nvPr/>
          </p:nvSpPr>
          <p:spPr>
            <a:xfrm>
              <a:off x="11682729" y="1061084"/>
              <a:ext cx="453390" cy="543143"/>
            </a:xfrm>
            <a:prstGeom prst="rect">
              <a:avLst/>
            </a:prstGeom>
            <a:noFill/>
          </p:spPr>
          <p:txBody>
            <a:bodyPr wrap="square" rtlCol="0">
              <a:spAutoFit/>
            </a:bodyPr>
            <a:lstStyle/>
            <a:p>
              <a:r>
                <a:rPr lang="en-US" altLang="zh-CN" sz="600" b="1"/>
                <a:t>15</a:t>
              </a:r>
            </a:p>
          </p:txBody>
        </p:sp>
        <p:sp>
          <p:nvSpPr>
            <p:cNvPr id="190" name="文本框 189"/>
            <p:cNvSpPr txBox="1"/>
            <p:nvPr/>
          </p:nvSpPr>
          <p:spPr>
            <a:xfrm>
              <a:off x="9519284" y="1061085"/>
              <a:ext cx="241300" cy="368300"/>
            </a:xfrm>
            <a:prstGeom prst="rect">
              <a:avLst/>
            </a:prstGeom>
            <a:noFill/>
          </p:spPr>
          <p:txBody>
            <a:bodyPr wrap="square" rtlCol="0">
              <a:spAutoFit/>
            </a:bodyPr>
            <a:lstStyle/>
            <a:p>
              <a:r>
                <a:rPr lang="en-US" altLang="zh-CN" sz="600" b="1"/>
                <a:t>9</a:t>
              </a:r>
            </a:p>
          </p:txBody>
        </p:sp>
        <p:sp>
          <p:nvSpPr>
            <p:cNvPr id="191" name="文本框 190"/>
            <p:cNvSpPr txBox="1"/>
            <p:nvPr/>
          </p:nvSpPr>
          <p:spPr>
            <a:xfrm>
              <a:off x="9870440" y="1061085"/>
              <a:ext cx="520701" cy="368300"/>
            </a:xfrm>
            <a:prstGeom prst="rect">
              <a:avLst/>
            </a:prstGeom>
            <a:noFill/>
          </p:spPr>
          <p:txBody>
            <a:bodyPr wrap="square" rtlCol="0">
              <a:spAutoFit/>
            </a:bodyPr>
            <a:lstStyle/>
            <a:p>
              <a:r>
                <a:rPr lang="en-US" altLang="zh-CN" sz="600" b="1"/>
                <a:t>10</a:t>
              </a:r>
            </a:p>
          </p:txBody>
        </p:sp>
        <p:sp>
          <p:nvSpPr>
            <p:cNvPr id="192" name="文本框 191"/>
            <p:cNvSpPr txBox="1"/>
            <p:nvPr/>
          </p:nvSpPr>
          <p:spPr>
            <a:xfrm>
              <a:off x="10280649" y="1061084"/>
              <a:ext cx="475615" cy="362095"/>
            </a:xfrm>
            <a:prstGeom prst="rect">
              <a:avLst/>
            </a:prstGeom>
            <a:noFill/>
          </p:spPr>
          <p:txBody>
            <a:bodyPr wrap="square" rtlCol="0">
              <a:spAutoFit/>
            </a:bodyPr>
            <a:lstStyle/>
            <a:p>
              <a:r>
                <a:rPr lang="en-US" altLang="zh-CN" sz="600" b="1"/>
                <a:t>11</a:t>
              </a:r>
            </a:p>
          </p:txBody>
        </p:sp>
        <p:sp>
          <p:nvSpPr>
            <p:cNvPr id="193" name="文本框 192"/>
            <p:cNvSpPr txBox="1"/>
            <p:nvPr/>
          </p:nvSpPr>
          <p:spPr>
            <a:xfrm>
              <a:off x="10603229" y="1061084"/>
              <a:ext cx="487590" cy="362095"/>
            </a:xfrm>
            <a:prstGeom prst="rect">
              <a:avLst/>
            </a:prstGeom>
            <a:noFill/>
          </p:spPr>
          <p:txBody>
            <a:bodyPr wrap="square" rtlCol="0">
              <a:spAutoFit/>
            </a:bodyPr>
            <a:lstStyle/>
            <a:p>
              <a:r>
                <a:rPr lang="en-US" altLang="zh-CN" sz="600" b="1"/>
                <a:t>12</a:t>
              </a:r>
            </a:p>
          </p:txBody>
        </p:sp>
        <p:sp>
          <p:nvSpPr>
            <p:cNvPr id="194" name="文本框 193"/>
            <p:cNvSpPr txBox="1"/>
            <p:nvPr/>
          </p:nvSpPr>
          <p:spPr>
            <a:xfrm>
              <a:off x="10943591" y="1061084"/>
              <a:ext cx="497839" cy="362095"/>
            </a:xfrm>
            <a:prstGeom prst="rect">
              <a:avLst/>
            </a:prstGeom>
            <a:noFill/>
          </p:spPr>
          <p:txBody>
            <a:bodyPr wrap="square" rtlCol="0">
              <a:spAutoFit/>
            </a:bodyPr>
            <a:lstStyle/>
            <a:p>
              <a:r>
                <a:rPr lang="en-US" altLang="zh-CN" sz="600" b="1"/>
                <a:t>13</a:t>
              </a:r>
            </a:p>
          </p:txBody>
        </p:sp>
        <p:sp>
          <p:nvSpPr>
            <p:cNvPr id="195" name="文本框 194"/>
            <p:cNvSpPr txBox="1"/>
            <p:nvPr/>
          </p:nvSpPr>
          <p:spPr>
            <a:xfrm>
              <a:off x="11294745" y="1061084"/>
              <a:ext cx="476248" cy="362095"/>
            </a:xfrm>
            <a:prstGeom prst="rect">
              <a:avLst/>
            </a:prstGeom>
            <a:noFill/>
          </p:spPr>
          <p:txBody>
            <a:bodyPr wrap="square" rtlCol="0">
              <a:spAutoFit/>
            </a:bodyPr>
            <a:lstStyle/>
            <a:p>
              <a:r>
                <a:rPr lang="en-US" altLang="zh-CN" sz="600" b="1"/>
                <a:t>14</a:t>
              </a:r>
            </a:p>
          </p:txBody>
        </p:sp>
        <p:cxnSp>
          <p:nvCxnSpPr>
            <p:cNvPr id="196" name="直接连接符 195"/>
            <p:cNvCxnSpPr/>
            <p:nvPr/>
          </p:nvCxnSpPr>
          <p:spPr>
            <a:xfrm>
              <a:off x="10518140" y="927735"/>
              <a:ext cx="0" cy="18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10814050" y="923925"/>
              <a:ext cx="0" cy="18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p:nvPr/>
          </p:nvCxnSpPr>
          <p:spPr>
            <a:xfrm>
              <a:off x="11174095" y="917575"/>
              <a:ext cx="0" cy="18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p:nvPr/>
          </p:nvCxnSpPr>
          <p:spPr>
            <a:xfrm>
              <a:off x="11887200" y="999490"/>
              <a:ext cx="0" cy="10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直接连接符 199"/>
            <p:cNvCxnSpPr/>
            <p:nvPr/>
          </p:nvCxnSpPr>
          <p:spPr>
            <a:xfrm flipH="1">
              <a:off x="6637020" y="235331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接连接符 200"/>
            <p:cNvCxnSpPr/>
            <p:nvPr/>
          </p:nvCxnSpPr>
          <p:spPr>
            <a:xfrm flipH="1">
              <a:off x="6637020" y="1953895"/>
              <a:ext cx="3175" cy="3994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直接连接符 201"/>
            <p:cNvCxnSpPr/>
            <p:nvPr/>
          </p:nvCxnSpPr>
          <p:spPr>
            <a:xfrm flipH="1">
              <a:off x="7350125" y="235331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直接连接符 202"/>
            <p:cNvCxnSpPr/>
            <p:nvPr/>
          </p:nvCxnSpPr>
          <p:spPr>
            <a:xfrm flipH="1">
              <a:off x="8060690" y="235331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接连接符 203"/>
            <p:cNvCxnSpPr/>
            <p:nvPr/>
          </p:nvCxnSpPr>
          <p:spPr>
            <a:xfrm flipH="1">
              <a:off x="8773795" y="235331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a:xfrm flipH="1">
              <a:off x="9489440" y="235331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直接连接符 205"/>
            <p:cNvCxnSpPr/>
            <p:nvPr/>
          </p:nvCxnSpPr>
          <p:spPr>
            <a:xfrm flipH="1">
              <a:off x="10202545" y="235331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直接连接符 206"/>
            <p:cNvCxnSpPr/>
            <p:nvPr/>
          </p:nvCxnSpPr>
          <p:spPr>
            <a:xfrm flipH="1">
              <a:off x="10452100" y="235331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直接连接符 207"/>
            <p:cNvCxnSpPr/>
            <p:nvPr/>
          </p:nvCxnSpPr>
          <p:spPr>
            <a:xfrm flipH="1">
              <a:off x="11165205" y="235331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文本框 208"/>
            <p:cNvSpPr txBox="1"/>
            <p:nvPr/>
          </p:nvSpPr>
          <p:spPr>
            <a:xfrm>
              <a:off x="6466205" y="2306954"/>
              <a:ext cx="241300" cy="368300"/>
            </a:xfrm>
            <a:prstGeom prst="rect">
              <a:avLst/>
            </a:prstGeom>
            <a:noFill/>
          </p:spPr>
          <p:txBody>
            <a:bodyPr wrap="square" rtlCol="0">
              <a:spAutoFit/>
            </a:bodyPr>
            <a:lstStyle/>
            <a:p>
              <a:r>
                <a:rPr lang="en-US" altLang="zh-CN" sz="600" b="1"/>
                <a:t>1</a:t>
              </a:r>
            </a:p>
          </p:txBody>
        </p:sp>
        <p:cxnSp>
          <p:nvCxnSpPr>
            <p:cNvPr id="210" name="直接连接符 209"/>
            <p:cNvCxnSpPr/>
            <p:nvPr/>
          </p:nvCxnSpPr>
          <p:spPr>
            <a:xfrm flipH="1">
              <a:off x="6663690" y="361696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直接连接符 210"/>
            <p:cNvCxnSpPr/>
            <p:nvPr/>
          </p:nvCxnSpPr>
          <p:spPr>
            <a:xfrm flipH="1">
              <a:off x="6663690" y="3217545"/>
              <a:ext cx="3175" cy="3994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直接连接符 211"/>
            <p:cNvCxnSpPr/>
            <p:nvPr/>
          </p:nvCxnSpPr>
          <p:spPr>
            <a:xfrm>
              <a:off x="7048500" y="2896870"/>
              <a:ext cx="0" cy="72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3" name="文本框 212"/>
            <p:cNvSpPr txBox="1"/>
            <p:nvPr/>
          </p:nvSpPr>
          <p:spPr>
            <a:xfrm>
              <a:off x="6507480" y="3562985"/>
              <a:ext cx="241300" cy="368300"/>
            </a:xfrm>
            <a:prstGeom prst="rect">
              <a:avLst/>
            </a:prstGeom>
            <a:noFill/>
          </p:spPr>
          <p:txBody>
            <a:bodyPr wrap="square" rtlCol="0">
              <a:spAutoFit/>
            </a:bodyPr>
            <a:lstStyle/>
            <a:p>
              <a:r>
                <a:rPr lang="en-US" altLang="zh-CN" sz="600" b="1"/>
                <a:t>1</a:t>
              </a:r>
            </a:p>
          </p:txBody>
        </p:sp>
        <p:sp>
          <p:nvSpPr>
            <p:cNvPr id="214" name="文本框 213"/>
            <p:cNvSpPr txBox="1"/>
            <p:nvPr/>
          </p:nvSpPr>
          <p:spPr>
            <a:xfrm>
              <a:off x="6903085" y="3570604"/>
              <a:ext cx="241300" cy="368300"/>
            </a:xfrm>
            <a:prstGeom prst="rect">
              <a:avLst/>
            </a:prstGeom>
            <a:noFill/>
          </p:spPr>
          <p:txBody>
            <a:bodyPr wrap="square" rtlCol="0">
              <a:spAutoFit/>
            </a:bodyPr>
            <a:lstStyle/>
            <a:p>
              <a:r>
                <a:rPr lang="en-US" altLang="zh-CN" sz="600" b="1"/>
                <a:t>2</a:t>
              </a:r>
            </a:p>
          </p:txBody>
        </p:sp>
        <p:cxnSp>
          <p:nvCxnSpPr>
            <p:cNvPr id="215" name="直接连接符 214"/>
            <p:cNvCxnSpPr/>
            <p:nvPr/>
          </p:nvCxnSpPr>
          <p:spPr>
            <a:xfrm flipH="1">
              <a:off x="7359015" y="361696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直接连接符 215"/>
            <p:cNvCxnSpPr/>
            <p:nvPr/>
          </p:nvCxnSpPr>
          <p:spPr>
            <a:xfrm flipH="1">
              <a:off x="8069580" y="361696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直接连接符 216"/>
            <p:cNvCxnSpPr/>
            <p:nvPr/>
          </p:nvCxnSpPr>
          <p:spPr>
            <a:xfrm flipH="1">
              <a:off x="8782685" y="361696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p:nvPr/>
          </p:nvCxnSpPr>
          <p:spPr>
            <a:xfrm flipH="1">
              <a:off x="9498330" y="361696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直接连接符 218"/>
            <p:cNvCxnSpPr/>
            <p:nvPr/>
          </p:nvCxnSpPr>
          <p:spPr>
            <a:xfrm flipH="1">
              <a:off x="10211435" y="361696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直接连接符 219"/>
            <p:cNvCxnSpPr/>
            <p:nvPr/>
          </p:nvCxnSpPr>
          <p:spPr>
            <a:xfrm flipH="1">
              <a:off x="10460990" y="361696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p:nvPr/>
          </p:nvCxnSpPr>
          <p:spPr>
            <a:xfrm flipH="1">
              <a:off x="11174095" y="361696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直接连接符 221"/>
            <p:cNvCxnSpPr/>
            <p:nvPr/>
          </p:nvCxnSpPr>
          <p:spPr>
            <a:xfrm flipH="1">
              <a:off x="6636385" y="501269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直接连接符 222"/>
            <p:cNvCxnSpPr/>
            <p:nvPr/>
          </p:nvCxnSpPr>
          <p:spPr>
            <a:xfrm flipH="1">
              <a:off x="6636385" y="4613275"/>
              <a:ext cx="3175" cy="3994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接连接符 223"/>
            <p:cNvCxnSpPr/>
            <p:nvPr/>
          </p:nvCxnSpPr>
          <p:spPr>
            <a:xfrm flipH="1">
              <a:off x="7349490" y="501269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直接连接符 224"/>
            <p:cNvCxnSpPr/>
            <p:nvPr/>
          </p:nvCxnSpPr>
          <p:spPr>
            <a:xfrm>
              <a:off x="7021195" y="4292600"/>
              <a:ext cx="0" cy="72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直接连接符 225"/>
            <p:cNvCxnSpPr/>
            <p:nvPr/>
          </p:nvCxnSpPr>
          <p:spPr>
            <a:xfrm>
              <a:off x="7347585" y="4648835"/>
              <a:ext cx="0" cy="36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接连接符 226"/>
            <p:cNvCxnSpPr/>
            <p:nvPr/>
          </p:nvCxnSpPr>
          <p:spPr>
            <a:xfrm>
              <a:off x="7800340" y="4728845"/>
              <a:ext cx="0" cy="28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直接连接符 227"/>
            <p:cNvCxnSpPr/>
            <p:nvPr/>
          </p:nvCxnSpPr>
          <p:spPr>
            <a:xfrm>
              <a:off x="7793355" y="4720590"/>
              <a:ext cx="0" cy="28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9" name="文本框 228"/>
            <p:cNvSpPr txBox="1"/>
            <p:nvPr/>
          </p:nvSpPr>
          <p:spPr>
            <a:xfrm>
              <a:off x="6465570" y="4966336"/>
              <a:ext cx="241300" cy="368300"/>
            </a:xfrm>
            <a:prstGeom prst="rect">
              <a:avLst/>
            </a:prstGeom>
            <a:noFill/>
          </p:spPr>
          <p:txBody>
            <a:bodyPr wrap="square" rtlCol="0">
              <a:spAutoFit/>
            </a:bodyPr>
            <a:lstStyle/>
            <a:p>
              <a:r>
                <a:rPr lang="en-US" altLang="zh-CN" sz="600" b="1"/>
                <a:t>1</a:t>
              </a:r>
            </a:p>
          </p:txBody>
        </p:sp>
        <p:sp>
          <p:nvSpPr>
            <p:cNvPr id="230" name="文本框 229"/>
            <p:cNvSpPr txBox="1"/>
            <p:nvPr/>
          </p:nvSpPr>
          <p:spPr>
            <a:xfrm>
              <a:off x="6875781" y="4966336"/>
              <a:ext cx="241300" cy="368300"/>
            </a:xfrm>
            <a:prstGeom prst="rect">
              <a:avLst/>
            </a:prstGeom>
            <a:noFill/>
          </p:spPr>
          <p:txBody>
            <a:bodyPr wrap="square" rtlCol="0">
              <a:spAutoFit/>
            </a:bodyPr>
            <a:lstStyle/>
            <a:p>
              <a:r>
                <a:rPr lang="en-US" altLang="zh-CN" sz="600" b="1"/>
                <a:t>2</a:t>
              </a:r>
            </a:p>
          </p:txBody>
        </p:sp>
        <p:sp>
          <p:nvSpPr>
            <p:cNvPr id="231" name="文本框 230"/>
            <p:cNvSpPr txBox="1"/>
            <p:nvPr/>
          </p:nvSpPr>
          <p:spPr>
            <a:xfrm>
              <a:off x="7226934" y="4966336"/>
              <a:ext cx="241300" cy="368300"/>
            </a:xfrm>
            <a:prstGeom prst="rect">
              <a:avLst/>
            </a:prstGeom>
            <a:noFill/>
          </p:spPr>
          <p:txBody>
            <a:bodyPr wrap="square" rtlCol="0">
              <a:spAutoFit/>
            </a:bodyPr>
            <a:lstStyle/>
            <a:p>
              <a:r>
                <a:rPr lang="en-US" altLang="zh-CN" sz="600" b="1"/>
                <a:t>3</a:t>
              </a:r>
            </a:p>
          </p:txBody>
        </p:sp>
        <p:sp>
          <p:nvSpPr>
            <p:cNvPr id="232" name="文本框 231"/>
            <p:cNvSpPr txBox="1"/>
            <p:nvPr/>
          </p:nvSpPr>
          <p:spPr>
            <a:xfrm>
              <a:off x="7637145" y="4966336"/>
              <a:ext cx="241300" cy="368300"/>
            </a:xfrm>
            <a:prstGeom prst="rect">
              <a:avLst/>
            </a:prstGeom>
            <a:noFill/>
          </p:spPr>
          <p:txBody>
            <a:bodyPr wrap="square" rtlCol="0">
              <a:spAutoFit/>
            </a:bodyPr>
            <a:lstStyle/>
            <a:p>
              <a:r>
                <a:rPr lang="en-US" altLang="zh-CN" sz="600" b="1"/>
                <a:t>4</a:t>
              </a:r>
            </a:p>
          </p:txBody>
        </p:sp>
        <p:cxnSp>
          <p:nvCxnSpPr>
            <p:cNvPr id="233" name="直接连接符 232"/>
            <p:cNvCxnSpPr/>
            <p:nvPr/>
          </p:nvCxnSpPr>
          <p:spPr>
            <a:xfrm flipH="1">
              <a:off x="8056245" y="501269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直接连接符 233"/>
            <p:cNvCxnSpPr/>
            <p:nvPr/>
          </p:nvCxnSpPr>
          <p:spPr>
            <a:xfrm flipH="1">
              <a:off x="8769350" y="501269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直接连接符 234"/>
            <p:cNvCxnSpPr/>
            <p:nvPr/>
          </p:nvCxnSpPr>
          <p:spPr>
            <a:xfrm flipH="1">
              <a:off x="9484995" y="501269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接连接符 235"/>
            <p:cNvCxnSpPr/>
            <p:nvPr/>
          </p:nvCxnSpPr>
          <p:spPr>
            <a:xfrm flipH="1">
              <a:off x="10198100" y="501269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直接连接符 236"/>
            <p:cNvCxnSpPr/>
            <p:nvPr/>
          </p:nvCxnSpPr>
          <p:spPr>
            <a:xfrm flipH="1">
              <a:off x="10447655" y="501269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直接连接符 237"/>
            <p:cNvCxnSpPr/>
            <p:nvPr/>
          </p:nvCxnSpPr>
          <p:spPr>
            <a:xfrm flipH="1">
              <a:off x="11160760" y="501269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接连接符 238"/>
            <p:cNvCxnSpPr/>
            <p:nvPr/>
          </p:nvCxnSpPr>
          <p:spPr>
            <a:xfrm flipH="1">
              <a:off x="6638925" y="636270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直接连接符 239"/>
            <p:cNvCxnSpPr/>
            <p:nvPr/>
          </p:nvCxnSpPr>
          <p:spPr>
            <a:xfrm flipH="1">
              <a:off x="6638925" y="5963285"/>
              <a:ext cx="3175" cy="3994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直接连接符 240"/>
            <p:cNvCxnSpPr/>
            <p:nvPr/>
          </p:nvCxnSpPr>
          <p:spPr>
            <a:xfrm flipH="1">
              <a:off x="7352030" y="636270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直接连接符 241"/>
            <p:cNvCxnSpPr/>
            <p:nvPr/>
          </p:nvCxnSpPr>
          <p:spPr>
            <a:xfrm>
              <a:off x="7023735" y="5642610"/>
              <a:ext cx="0" cy="72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直接连接符 242"/>
            <p:cNvCxnSpPr/>
            <p:nvPr/>
          </p:nvCxnSpPr>
          <p:spPr>
            <a:xfrm flipH="1">
              <a:off x="8062595" y="636270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直接连接符 243"/>
            <p:cNvCxnSpPr/>
            <p:nvPr/>
          </p:nvCxnSpPr>
          <p:spPr>
            <a:xfrm>
              <a:off x="7350125" y="5998845"/>
              <a:ext cx="0" cy="36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直接连接符 244"/>
            <p:cNvCxnSpPr/>
            <p:nvPr/>
          </p:nvCxnSpPr>
          <p:spPr>
            <a:xfrm>
              <a:off x="7802880" y="6078855"/>
              <a:ext cx="0" cy="28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直接连接符 245"/>
            <p:cNvCxnSpPr/>
            <p:nvPr/>
          </p:nvCxnSpPr>
          <p:spPr>
            <a:xfrm flipH="1">
              <a:off x="8775700" y="636270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直接连接符 246"/>
            <p:cNvCxnSpPr/>
            <p:nvPr/>
          </p:nvCxnSpPr>
          <p:spPr>
            <a:xfrm>
              <a:off x="7795895" y="6070600"/>
              <a:ext cx="0" cy="28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接连接符 247"/>
            <p:cNvCxnSpPr/>
            <p:nvPr/>
          </p:nvCxnSpPr>
          <p:spPr>
            <a:xfrm>
              <a:off x="8095615" y="6127750"/>
              <a:ext cx="0" cy="216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直接连接符 248"/>
            <p:cNvCxnSpPr/>
            <p:nvPr/>
          </p:nvCxnSpPr>
          <p:spPr>
            <a:xfrm>
              <a:off x="8447405" y="6043295"/>
              <a:ext cx="0" cy="32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直接连接符 249"/>
            <p:cNvCxnSpPr/>
            <p:nvPr/>
          </p:nvCxnSpPr>
          <p:spPr>
            <a:xfrm>
              <a:off x="8440420" y="6035040"/>
              <a:ext cx="0" cy="32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直接连接符 250"/>
            <p:cNvCxnSpPr/>
            <p:nvPr/>
          </p:nvCxnSpPr>
          <p:spPr>
            <a:xfrm>
              <a:off x="8773160" y="6199505"/>
              <a:ext cx="0" cy="14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2" name="文本框 251"/>
            <p:cNvSpPr txBox="1"/>
            <p:nvPr/>
          </p:nvSpPr>
          <p:spPr>
            <a:xfrm>
              <a:off x="6878320" y="6316344"/>
              <a:ext cx="241300" cy="368300"/>
            </a:xfrm>
            <a:prstGeom prst="rect">
              <a:avLst/>
            </a:prstGeom>
            <a:noFill/>
          </p:spPr>
          <p:txBody>
            <a:bodyPr wrap="square" rtlCol="0">
              <a:spAutoFit/>
            </a:bodyPr>
            <a:lstStyle/>
            <a:p>
              <a:r>
                <a:rPr lang="en-US" altLang="zh-CN" sz="600" b="1"/>
                <a:t>2</a:t>
              </a:r>
            </a:p>
          </p:txBody>
        </p:sp>
        <p:sp>
          <p:nvSpPr>
            <p:cNvPr id="253" name="文本框 252"/>
            <p:cNvSpPr txBox="1"/>
            <p:nvPr/>
          </p:nvSpPr>
          <p:spPr>
            <a:xfrm>
              <a:off x="7229476" y="6316344"/>
              <a:ext cx="241300" cy="368300"/>
            </a:xfrm>
            <a:prstGeom prst="rect">
              <a:avLst/>
            </a:prstGeom>
            <a:noFill/>
          </p:spPr>
          <p:txBody>
            <a:bodyPr wrap="square" rtlCol="0">
              <a:spAutoFit/>
            </a:bodyPr>
            <a:lstStyle/>
            <a:p>
              <a:r>
                <a:rPr lang="en-US" altLang="zh-CN" sz="600" b="1"/>
                <a:t>3</a:t>
              </a:r>
            </a:p>
          </p:txBody>
        </p:sp>
        <p:sp>
          <p:nvSpPr>
            <p:cNvPr id="254" name="文本框 253"/>
            <p:cNvSpPr txBox="1"/>
            <p:nvPr/>
          </p:nvSpPr>
          <p:spPr>
            <a:xfrm>
              <a:off x="7639685" y="6316344"/>
              <a:ext cx="241300" cy="368300"/>
            </a:xfrm>
            <a:prstGeom prst="rect">
              <a:avLst/>
            </a:prstGeom>
            <a:noFill/>
          </p:spPr>
          <p:txBody>
            <a:bodyPr wrap="square" rtlCol="0">
              <a:spAutoFit/>
            </a:bodyPr>
            <a:lstStyle/>
            <a:p>
              <a:r>
                <a:rPr lang="en-US" altLang="zh-CN" sz="600" b="1"/>
                <a:t>4</a:t>
              </a:r>
            </a:p>
          </p:txBody>
        </p:sp>
        <p:sp>
          <p:nvSpPr>
            <p:cNvPr id="255" name="文本框 254"/>
            <p:cNvSpPr txBox="1"/>
            <p:nvPr/>
          </p:nvSpPr>
          <p:spPr>
            <a:xfrm>
              <a:off x="7962264" y="6316344"/>
              <a:ext cx="241300" cy="368300"/>
            </a:xfrm>
            <a:prstGeom prst="rect">
              <a:avLst/>
            </a:prstGeom>
            <a:noFill/>
          </p:spPr>
          <p:txBody>
            <a:bodyPr wrap="square" rtlCol="0">
              <a:spAutoFit/>
            </a:bodyPr>
            <a:lstStyle/>
            <a:p>
              <a:r>
                <a:rPr lang="en-US" altLang="zh-CN" sz="600" b="1"/>
                <a:t>5</a:t>
              </a:r>
            </a:p>
          </p:txBody>
        </p:sp>
        <p:sp>
          <p:nvSpPr>
            <p:cNvPr id="256" name="文本框 255"/>
            <p:cNvSpPr txBox="1"/>
            <p:nvPr/>
          </p:nvSpPr>
          <p:spPr>
            <a:xfrm>
              <a:off x="8302625" y="6316344"/>
              <a:ext cx="241300" cy="368300"/>
            </a:xfrm>
            <a:prstGeom prst="rect">
              <a:avLst/>
            </a:prstGeom>
            <a:noFill/>
          </p:spPr>
          <p:txBody>
            <a:bodyPr wrap="square" rtlCol="0">
              <a:spAutoFit/>
            </a:bodyPr>
            <a:lstStyle/>
            <a:p>
              <a:r>
                <a:rPr lang="en-US" altLang="zh-CN" sz="600" b="1"/>
                <a:t>6</a:t>
              </a:r>
            </a:p>
          </p:txBody>
        </p:sp>
        <p:sp>
          <p:nvSpPr>
            <p:cNvPr id="257" name="文本框 256"/>
            <p:cNvSpPr txBox="1"/>
            <p:nvPr/>
          </p:nvSpPr>
          <p:spPr>
            <a:xfrm>
              <a:off x="8653780" y="6316344"/>
              <a:ext cx="241300" cy="368300"/>
            </a:xfrm>
            <a:prstGeom prst="rect">
              <a:avLst/>
            </a:prstGeom>
            <a:noFill/>
          </p:spPr>
          <p:txBody>
            <a:bodyPr wrap="square" rtlCol="0">
              <a:spAutoFit/>
            </a:bodyPr>
            <a:lstStyle/>
            <a:p>
              <a:r>
                <a:rPr lang="en-US" altLang="zh-CN" sz="600" b="1"/>
                <a:t>7</a:t>
              </a:r>
            </a:p>
          </p:txBody>
        </p:sp>
        <p:sp>
          <p:nvSpPr>
            <p:cNvPr id="258" name="文本框 257"/>
            <p:cNvSpPr txBox="1"/>
            <p:nvPr/>
          </p:nvSpPr>
          <p:spPr>
            <a:xfrm>
              <a:off x="9063990" y="6316344"/>
              <a:ext cx="241300" cy="368300"/>
            </a:xfrm>
            <a:prstGeom prst="rect">
              <a:avLst/>
            </a:prstGeom>
            <a:noFill/>
          </p:spPr>
          <p:txBody>
            <a:bodyPr wrap="square" rtlCol="0">
              <a:spAutoFit/>
            </a:bodyPr>
            <a:lstStyle/>
            <a:p>
              <a:r>
                <a:rPr lang="en-US" altLang="zh-CN" sz="600" b="1"/>
                <a:t>8</a:t>
              </a:r>
            </a:p>
          </p:txBody>
        </p:sp>
        <p:cxnSp>
          <p:nvCxnSpPr>
            <p:cNvPr id="259" name="直接连接符 258"/>
            <p:cNvCxnSpPr/>
            <p:nvPr/>
          </p:nvCxnSpPr>
          <p:spPr>
            <a:xfrm flipH="1">
              <a:off x="9492615" y="636397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直接连接符 259"/>
            <p:cNvCxnSpPr/>
            <p:nvPr/>
          </p:nvCxnSpPr>
          <p:spPr>
            <a:xfrm flipH="1">
              <a:off x="10205720" y="636397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1" name="直接连接符 260"/>
            <p:cNvCxnSpPr/>
            <p:nvPr/>
          </p:nvCxnSpPr>
          <p:spPr>
            <a:xfrm flipH="1">
              <a:off x="10455275" y="636397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直接连接符 261"/>
            <p:cNvCxnSpPr/>
            <p:nvPr/>
          </p:nvCxnSpPr>
          <p:spPr>
            <a:xfrm flipH="1">
              <a:off x="11168380" y="636397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文本框 262"/>
            <p:cNvSpPr txBox="1"/>
            <p:nvPr/>
          </p:nvSpPr>
          <p:spPr>
            <a:xfrm>
              <a:off x="6544946" y="6316344"/>
              <a:ext cx="241300" cy="368300"/>
            </a:xfrm>
            <a:prstGeom prst="rect">
              <a:avLst/>
            </a:prstGeom>
            <a:noFill/>
          </p:spPr>
          <p:txBody>
            <a:bodyPr wrap="square" rtlCol="0">
              <a:spAutoFit/>
            </a:bodyPr>
            <a:lstStyle/>
            <a:p>
              <a:r>
                <a:rPr lang="en-US" altLang="zh-CN" sz="600" b="1"/>
                <a:t>1</a:t>
              </a:r>
            </a:p>
          </p:txBody>
        </p:sp>
        <p:sp>
          <p:nvSpPr>
            <p:cNvPr id="264" name="文本框 263"/>
            <p:cNvSpPr txBox="1"/>
            <p:nvPr/>
          </p:nvSpPr>
          <p:spPr>
            <a:xfrm>
              <a:off x="6038213" y="1313180"/>
              <a:ext cx="495300" cy="362095"/>
            </a:xfrm>
            <a:prstGeom prst="rect">
              <a:avLst/>
            </a:prstGeom>
            <a:noFill/>
          </p:spPr>
          <p:txBody>
            <a:bodyPr wrap="square" rtlCol="0">
              <a:spAutoFit/>
            </a:bodyPr>
            <a:lstStyle/>
            <a:p>
              <a:r>
                <a:rPr lang="en-US" altLang="zh-CN" sz="600" b="1"/>
                <a:t>(a)</a:t>
              </a:r>
            </a:p>
          </p:txBody>
        </p:sp>
        <p:sp>
          <p:nvSpPr>
            <p:cNvPr id="265" name="文本框 264"/>
            <p:cNvSpPr txBox="1"/>
            <p:nvPr/>
          </p:nvSpPr>
          <p:spPr>
            <a:xfrm>
              <a:off x="6092188" y="2437129"/>
              <a:ext cx="495295" cy="362095"/>
            </a:xfrm>
            <a:prstGeom prst="rect">
              <a:avLst/>
            </a:prstGeom>
            <a:noFill/>
          </p:spPr>
          <p:txBody>
            <a:bodyPr wrap="square" rtlCol="0">
              <a:spAutoFit/>
            </a:bodyPr>
            <a:lstStyle/>
            <a:p>
              <a:r>
                <a:rPr lang="en-US" altLang="zh-CN" sz="600" b="1"/>
                <a:t>(b)</a:t>
              </a:r>
            </a:p>
          </p:txBody>
        </p:sp>
        <p:sp>
          <p:nvSpPr>
            <p:cNvPr id="266" name="文本框 265"/>
            <p:cNvSpPr txBox="1"/>
            <p:nvPr/>
          </p:nvSpPr>
          <p:spPr>
            <a:xfrm>
              <a:off x="6091555" y="3693161"/>
              <a:ext cx="495928" cy="362095"/>
            </a:xfrm>
            <a:prstGeom prst="rect">
              <a:avLst/>
            </a:prstGeom>
            <a:noFill/>
          </p:spPr>
          <p:txBody>
            <a:bodyPr wrap="square" rtlCol="0">
              <a:spAutoFit/>
            </a:bodyPr>
            <a:lstStyle/>
            <a:p>
              <a:r>
                <a:rPr lang="en-US" altLang="zh-CN" sz="600" b="1" dirty="0"/>
                <a:t>(c)</a:t>
              </a:r>
            </a:p>
          </p:txBody>
        </p:sp>
        <p:sp>
          <p:nvSpPr>
            <p:cNvPr id="267" name="文本框 266"/>
            <p:cNvSpPr txBox="1"/>
            <p:nvPr/>
          </p:nvSpPr>
          <p:spPr>
            <a:xfrm>
              <a:off x="6130291" y="5092701"/>
              <a:ext cx="554444" cy="362095"/>
            </a:xfrm>
            <a:prstGeom prst="rect">
              <a:avLst/>
            </a:prstGeom>
            <a:noFill/>
          </p:spPr>
          <p:txBody>
            <a:bodyPr wrap="square" rtlCol="0">
              <a:spAutoFit/>
            </a:bodyPr>
            <a:lstStyle/>
            <a:p>
              <a:r>
                <a:rPr lang="en-US" altLang="zh-CN" sz="600" b="1"/>
                <a:t>(d)</a:t>
              </a:r>
            </a:p>
          </p:txBody>
        </p:sp>
        <p:sp>
          <p:nvSpPr>
            <p:cNvPr id="268" name="文本框 267"/>
            <p:cNvSpPr txBox="1"/>
            <p:nvPr/>
          </p:nvSpPr>
          <p:spPr>
            <a:xfrm>
              <a:off x="6133464" y="6343650"/>
              <a:ext cx="455294" cy="362095"/>
            </a:xfrm>
            <a:prstGeom prst="rect">
              <a:avLst/>
            </a:prstGeom>
            <a:noFill/>
          </p:spPr>
          <p:txBody>
            <a:bodyPr wrap="square" rtlCol="0">
              <a:spAutoFit/>
            </a:bodyPr>
            <a:lstStyle/>
            <a:p>
              <a:r>
                <a:rPr lang="en-US" altLang="zh-CN" sz="600" b="1"/>
                <a:t>(e)</a:t>
              </a:r>
            </a:p>
          </p:txBody>
        </p:sp>
        <p:sp>
          <p:nvSpPr>
            <p:cNvPr id="269" name="文本框 268"/>
            <p:cNvSpPr txBox="1"/>
            <p:nvPr/>
          </p:nvSpPr>
          <p:spPr>
            <a:xfrm>
              <a:off x="11441430" y="212727"/>
              <a:ext cx="1055370" cy="543143"/>
            </a:xfrm>
            <a:prstGeom prst="rect">
              <a:avLst/>
            </a:prstGeom>
            <a:noFill/>
          </p:spPr>
          <p:txBody>
            <a:bodyPr wrap="square" rtlCol="0">
              <a:spAutoFit/>
            </a:bodyPr>
            <a:lstStyle/>
            <a:p>
              <a:r>
                <a:rPr lang="en-US" altLang="zh-CN" sz="600" b="1"/>
                <a:t>0.50</a:t>
              </a:r>
            </a:p>
            <a:p>
              <a:r>
                <a:rPr lang="en-US" altLang="zh-CN" sz="600" b="1"/>
                <a:t>0.25</a:t>
              </a:r>
            </a:p>
          </p:txBody>
        </p:sp>
        <p:sp>
          <p:nvSpPr>
            <p:cNvPr id="270" name="文本框 269"/>
            <p:cNvSpPr txBox="1"/>
            <p:nvPr/>
          </p:nvSpPr>
          <p:spPr>
            <a:xfrm>
              <a:off x="8502650" y="1612264"/>
              <a:ext cx="1363345" cy="368300"/>
            </a:xfrm>
            <a:prstGeom prst="rect">
              <a:avLst/>
            </a:prstGeom>
            <a:noFill/>
          </p:spPr>
          <p:txBody>
            <a:bodyPr wrap="square" rtlCol="0">
              <a:spAutoFit/>
            </a:bodyPr>
            <a:lstStyle/>
            <a:p>
              <a:r>
                <a:rPr lang="en-US" altLang="zh-CN" sz="600" b="1"/>
                <a:t>1 harmonic</a:t>
              </a:r>
            </a:p>
          </p:txBody>
        </p:sp>
        <p:sp>
          <p:nvSpPr>
            <p:cNvPr id="271" name="文本框 270"/>
            <p:cNvSpPr txBox="1"/>
            <p:nvPr/>
          </p:nvSpPr>
          <p:spPr>
            <a:xfrm>
              <a:off x="8507095" y="2528569"/>
              <a:ext cx="1363345" cy="368300"/>
            </a:xfrm>
            <a:prstGeom prst="rect">
              <a:avLst/>
            </a:prstGeom>
            <a:noFill/>
          </p:spPr>
          <p:txBody>
            <a:bodyPr wrap="square" rtlCol="0">
              <a:spAutoFit/>
            </a:bodyPr>
            <a:lstStyle/>
            <a:p>
              <a:r>
                <a:rPr lang="en-US" altLang="zh-CN" sz="600" b="1"/>
                <a:t>2 harmonics</a:t>
              </a:r>
            </a:p>
          </p:txBody>
        </p:sp>
        <p:sp>
          <p:nvSpPr>
            <p:cNvPr id="272" name="文本框 271"/>
            <p:cNvSpPr txBox="1"/>
            <p:nvPr/>
          </p:nvSpPr>
          <p:spPr>
            <a:xfrm>
              <a:off x="8502650" y="3931285"/>
              <a:ext cx="1363345" cy="368300"/>
            </a:xfrm>
            <a:prstGeom prst="rect">
              <a:avLst/>
            </a:prstGeom>
            <a:noFill/>
          </p:spPr>
          <p:txBody>
            <a:bodyPr wrap="square" rtlCol="0">
              <a:spAutoFit/>
            </a:bodyPr>
            <a:lstStyle/>
            <a:p>
              <a:r>
                <a:rPr lang="en-US" altLang="zh-CN" sz="600" b="1"/>
                <a:t>4 harmonics</a:t>
              </a:r>
            </a:p>
          </p:txBody>
        </p:sp>
        <p:sp>
          <p:nvSpPr>
            <p:cNvPr id="273" name="文本框 272"/>
            <p:cNvSpPr txBox="1"/>
            <p:nvPr/>
          </p:nvSpPr>
          <p:spPr>
            <a:xfrm>
              <a:off x="8502650" y="5274310"/>
              <a:ext cx="1363345" cy="368300"/>
            </a:xfrm>
            <a:prstGeom prst="rect">
              <a:avLst/>
            </a:prstGeom>
            <a:noFill/>
          </p:spPr>
          <p:txBody>
            <a:bodyPr wrap="square" rtlCol="0">
              <a:spAutoFit/>
            </a:bodyPr>
            <a:lstStyle/>
            <a:p>
              <a:r>
                <a:rPr lang="en-US" altLang="zh-CN" sz="600" b="1"/>
                <a:t>8 harmonics</a:t>
              </a:r>
            </a:p>
          </p:txBody>
        </p:sp>
        <p:sp>
          <p:nvSpPr>
            <p:cNvPr id="274" name="文本框 273"/>
            <p:cNvSpPr txBox="1"/>
            <p:nvPr/>
          </p:nvSpPr>
          <p:spPr>
            <a:xfrm>
              <a:off x="7561580" y="6546215"/>
              <a:ext cx="2309495" cy="368300"/>
            </a:xfrm>
            <a:prstGeom prst="rect">
              <a:avLst/>
            </a:prstGeom>
            <a:noFill/>
          </p:spPr>
          <p:txBody>
            <a:bodyPr wrap="square" rtlCol="0">
              <a:spAutoFit/>
            </a:bodyPr>
            <a:lstStyle/>
            <a:p>
              <a:r>
                <a:rPr lang="en-US" altLang="zh-CN" sz="600" b="1">
                  <a:sym typeface="+mn-ea"/>
                </a:rPr>
                <a:t>Harmonic number</a:t>
              </a:r>
              <a:endParaRPr lang="en-US" altLang="zh-CN" sz="600" b="1"/>
            </a:p>
          </p:txBody>
        </p:sp>
        <p:cxnSp>
          <p:nvCxnSpPr>
            <p:cNvPr id="275" name="直接箭头连接符 274"/>
            <p:cNvCxnSpPr/>
            <p:nvPr/>
          </p:nvCxnSpPr>
          <p:spPr>
            <a:xfrm flipV="1">
              <a:off x="9438005" y="6730365"/>
              <a:ext cx="468630" cy="6985"/>
            </a:xfrm>
            <a:prstGeom prst="straightConnector1">
              <a:avLst/>
            </a:prstGeom>
            <a:ln w="1905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本章目标</a:t>
            </a:r>
          </a:p>
        </p:txBody>
      </p:sp>
      <p:sp>
        <p:nvSpPr>
          <p:cNvPr id="3" name="内容占位符 2"/>
          <p:cNvSpPr>
            <a:spLocks noGrp="1"/>
          </p:cNvSpPr>
          <p:nvPr>
            <p:ph idx="1"/>
          </p:nvPr>
        </p:nvSpPr>
        <p:spPr>
          <a:xfrm>
            <a:off x="838200" y="1769656"/>
            <a:ext cx="10515600" cy="3170834"/>
          </a:xfrm>
        </p:spPr>
        <p:txBody>
          <a:bodyPr>
            <a:normAutofit/>
          </a:bodyPr>
          <a:lstStyle/>
          <a:p>
            <a:r>
              <a:rPr lang="zh-CN" altLang="en-US" dirty="0"/>
              <a:t>理解物理层基本概念、功能和基本特性</a:t>
            </a:r>
            <a:endParaRPr lang="en-US" altLang="zh-CN" dirty="0"/>
          </a:p>
          <a:p>
            <a:r>
              <a:rPr lang="zh-CN" altLang="en-US" dirty="0"/>
              <a:t>掌握数据通信的基本术语、不同传输方式的特点和传输性能的刻画与度量</a:t>
            </a:r>
            <a:endParaRPr lang="en-US" altLang="zh-CN" dirty="0"/>
          </a:p>
          <a:p>
            <a:r>
              <a:rPr lang="zh-CN" altLang="en-US" dirty="0"/>
              <a:t>理解不同传输介质的特点</a:t>
            </a:r>
            <a:endParaRPr lang="en-US" altLang="zh-CN" dirty="0"/>
          </a:p>
          <a:p>
            <a:r>
              <a:rPr lang="zh-CN" altLang="en-US" dirty="0"/>
              <a:t>理解无线与卫星通信的特点和属性</a:t>
            </a:r>
            <a:endParaRPr lang="en-US" altLang="zh-CN" dirty="0"/>
          </a:p>
          <a:p>
            <a:r>
              <a:rPr lang="zh-CN" altLang="en-US" dirty="0"/>
              <a:t>掌握不同多路复用技术的基本原理和特点</a:t>
            </a:r>
            <a:endParaRPr lang="en-US" altLang="zh-CN"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2</a:t>
            </a:fld>
            <a:endParaRPr kumimoji="1"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有限带宽信号</a:t>
            </a:r>
          </a:p>
        </p:txBody>
      </p:sp>
      <p:sp>
        <p:nvSpPr>
          <p:cNvPr id="3" name="内容占位符 2"/>
          <p:cNvSpPr>
            <a:spLocks noGrp="1"/>
          </p:cNvSpPr>
          <p:nvPr>
            <p:ph idx="1"/>
          </p:nvPr>
        </p:nvSpPr>
        <p:spPr>
          <a:xfrm>
            <a:off x="838200" y="1510758"/>
            <a:ext cx="10515600" cy="5093242"/>
          </a:xfrm>
        </p:spPr>
        <p:txBody>
          <a:bodyPr>
            <a:normAutofit fontScale="85000" lnSpcReduction="20000"/>
          </a:bodyPr>
          <a:lstStyle/>
          <a:p>
            <a:pPr>
              <a:lnSpc>
                <a:spcPct val="130000"/>
              </a:lnSpc>
            </a:pPr>
            <a:r>
              <a:rPr lang="zh-CN" altLang="en-US" dirty="0">
                <a:sym typeface="Symbol" panose="05050102010706020507" pitchFamily="2" charset="2"/>
              </a:rPr>
              <a:t>信号在信道上传输时的特性</a:t>
            </a:r>
          </a:p>
          <a:p>
            <a:pPr lvl="1">
              <a:lnSpc>
                <a:spcPct val="130000"/>
              </a:lnSpc>
            </a:pPr>
            <a:r>
              <a:rPr lang="zh-CN" altLang="en-US" dirty="0">
                <a:sym typeface="Symbol" panose="05050102010706020507" pitchFamily="2" charset="2"/>
              </a:rPr>
              <a:t>对不同傅立叶分量的衰减不同，引起输出失真</a:t>
            </a:r>
          </a:p>
          <a:p>
            <a:pPr lvl="1">
              <a:lnSpc>
                <a:spcPct val="130000"/>
              </a:lnSpc>
            </a:pPr>
            <a:r>
              <a:rPr lang="zh-CN" altLang="en-US" dirty="0">
                <a:sym typeface="Symbol" panose="05050102010706020507" pitchFamily="2" charset="2"/>
              </a:rPr>
              <a:t>信道有截止频率</a:t>
            </a:r>
            <a:r>
              <a:rPr lang="en-US" altLang="zh-CN" dirty="0">
                <a:sym typeface="Symbol" panose="05050102010706020507" pitchFamily="2" charset="2"/>
              </a:rPr>
              <a:t>f</a:t>
            </a:r>
            <a:r>
              <a:rPr lang="en-US" altLang="zh-CN" baseline="-25000" dirty="0">
                <a:sym typeface="Symbol" panose="05050102010706020507" pitchFamily="2" charset="2"/>
              </a:rPr>
              <a:t>c</a:t>
            </a:r>
            <a:r>
              <a:rPr lang="en-US" altLang="zh-CN" dirty="0">
                <a:sym typeface="Symbol" panose="05050102010706020507" pitchFamily="2" charset="2"/>
              </a:rPr>
              <a:t>, 0 ~ f</a:t>
            </a:r>
            <a:r>
              <a:rPr lang="en-US" altLang="zh-CN" baseline="-25000" dirty="0">
                <a:sym typeface="Symbol" panose="05050102010706020507" pitchFamily="2" charset="2"/>
              </a:rPr>
              <a:t>c</a:t>
            </a:r>
            <a:r>
              <a:rPr lang="zh-CN" altLang="en-US" dirty="0">
                <a:sym typeface="Symbol" panose="05050102010706020507" pitchFamily="2" charset="2"/>
              </a:rPr>
              <a:t>的振幅衰减较弱， </a:t>
            </a:r>
            <a:r>
              <a:rPr lang="en-US" altLang="zh-CN" dirty="0">
                <a:sym typeface="Symbol" panose="05050102010706020507" pitchFamily="2" charset="2"/>
              </a:rPr>
              <a:t>f</a:t>
            </a:r>
            <a:r>
              <a:rPr lang="en-US" altLang="zh-CN" baseline="-25000" dirty="0">
                <a:sym typeface="Symbol" panose="05050102010706020507" pitchFamily="2" charset="2"/>
              </a:rPr>
              <a:t>c</a:t>
            </a:r>
            <a:r>
              <a:rPr lang="zh-CN" altLang="en-US" dirty="0">
                <a:sym typeface="Symbol" panose="05050102010706020507" pitchFamily="2" charset="2"/>
              </a:rPr>
              <a:t>以上的振幅衰减厉害，这主要由信道的物理特性决定， </a:t>
            </a:r>
            <a:r>
              <a:rPr lang="en-US" altLang="en-US" dirty="0">
                <a:sym typeface="Symbol" panose="05050102010706020507" pitchFamily="2" charset="2"/>
              </a:rPr>
              <a:t>0 ~ </a:t>
            </a:r>
            <a:r>
              <a:rPr lang="en-US" altLang="zh-CN" dirty="0">
                <a:sym typeface="Symbol" panose="05050102010706020507" pitchFamily="2" charset="2"/>
              </a:rPr>
              <a:t>f</a:t>
            </a:r>
            <a:r>
              <a:rPr lang="en-US" altLang="zh-CN" baseline="-25000" dirty="0">
                <a:sym typeface="Symbol" panose="05050102010706020507" pitchFamily="2" charset="2"/>
              </a:rPr>
              <a:t>c</a:t>
            </a:r>
            <a:r>
              <a:rPr lang="zh-CN" altLang="en-US" dirty="0">
                <a:sym typeface="Symbol" panose="05050102010706020507" pitchFamily="2" charset="2"/>
              </a:rPr>
              <a:t>是信道的有限带宽</a:t>
            </a:r>
          </a:p>
          <a:p>
            <a:pPr lvl="1">
              <a:lnSpc>
                <a:spcPct val="130000"/>
              </a:lnSpc>
            </a:pPr>
            <a:r>
              <a:rPr lang="zh-CN" altLang="en-US" dirty="0">
                <a:sym typeface="Symbol" panose="05050102010706020507" pitchFamily="2" charset="2"/>
              </a:rPr>
              <a:t>实际使用时，可以接入滤波器，限制用户的带宽</a:t>
            </a:r>
          </a:p>
          <a:p>
            <a:pPr lvl="1">
              <a:lnSpc>
                <a:spcPct val="130000"/>
              </a:lnSpc>
            </a:pPr>
            <a:r>
              <a:rPr lang="zh-CN" altLang="en-US" dirty="0">
                <a:sym typeface="Symbol" panose="05050102010706020507" pitchFamily="2" charset="2"/>
              </a:rPr>
              <a:t>通过信道的谐波次数越多，信号越逼真</a:t>
            </a:r>
            <a:endParaRPr lang="en-US" altLang="zh-CN" dirty="0">
              <a:sym typeface="Symbol" panose="05050102010706020507" pitchFamily="2" charset="2"/>
            </a:endParaRPr>
          </a:p>
          <a:p>
            <a:pPr>
              <a:lnSpc>
                <a:spcPct val="130000"/>
              </a:lnSpc>
            </a:pPr>
            <a:r>
              <a:rPr lang="zh-CN" altLang="en-US" dirty="0"/>
              <a:t>波特率（</a:t>
            </a:r>
            <a:r>
              <a:rPr lang="en-US" altLang="zh-CN" dirty="0"/>
              <a:t>baud</a:t>
            </a:r>
            <a:r>
              <a:rPr lang="zh-CN" altLang="en-US" dirty="0"/>
              <a:t>）和比特率（</a:t>
            </a:r>
            <a:r>
              <a:rPr lang="en-US" altLang="zh-CN" dirty="0"/>
              <a:t>bit</a:t>
            </a:r>
            <a:r>
              <a:rPr lang="zh-CN" altLang="en-US" dirty="0"/>
              <a:t>）的关系</a:t>
            </a:r>
          </a:p>
          <a:p>
            <a:pPr lvl="1">
              <a:lnSpc>
                <a:spcPct val="130000"/>
              </a:lnSpc>
            </a:pPr>
            <a:r>
              <a:rPr lang="zh-CN" altLang="en-US" dirty="0"/>
              <a:t>波特率：每秒钟信号变化的次数，也称调制速率</a:t>
            </a:r>
          </a:p>
          <a:p>
            <a:pPr lvl="1">
              <a:lnSpc>
                <a:spcPct val="130000"/>
              </a:lnSpc>
            </a:pPr>
            <a:r>
              <a:rPr lang="zh-CN" altLang="en-US" dirty="0"/>
              <a:t>比特率：每秒钟传送的二进制位数</a:t>
            </a:r>
          </a:p>
          <a:p>
            <a:pPr lvl="1">
              <a:lnSpc>
                <a:spcPct val="130000"/>
              </a:lnSpc>
            </a:pPr>
            <a:r>
              <a:rPr lang="zh-CN" altLang="en-US" dirty="0"/>
              <a:t>波特率与比特率的关系取决于信号值与比特位的关系</a:t>
            </a:r>
          </a:p>
          <a:p>
            <a:pPr lvl="2">
              <a:lnSpc>
                <a:spcPct val="130000"/>
              </a:lnSpc>
            </a:pPr>
            <a:r>
              <a:rPr lang="zh-CN" altLang="en-US" sz="2400" dirty="0"/>
              <a:t>例：每个信号值可表示</a:t>
            </a:r>
            <a:r>
              <a:rPr lang="en-US" altLang="zh-CN" sz="2400" dirty="0"/>
              <a:t>3</a:t>
            </a:r>
            <a:r>
              <a:rPr lang="zh-CN" altLang="en-US" sz="2400" dirty="0"/>
              <a:t>位，则比特率是波特率的</a:t>
            </a:r>
            <a:r>
              <a:rPr lang="en-US" altLang="zh-CN" sz="2400" dirty="0"/>
              <a:t>3</a:t>
            </a:r>
            <a:r>
              <a:rPr lang="zh-CN" altLang="en-US" sz="2400" dirty="0"/>
              <a:t>倍；每个信号值可表示</a:t>
            </a:r>
            <a:r>
              <a:rPr lang="en-US" altLang="zh-CN" sz="2400" dirty="0"/>
              <a:t>1</a:t>
            </a:r>
            <a:r>
              <a:rPr lang="zh-CN" altLang="en-US" sz="2400" dirty="0"/>
              <a:t>位，则比特率和波特率相同</a:t>
            </a:r>
          </a:p>
          <a:p>
            <a:pPr lvl="1"/>
            <a:endParaRPr lang="zh-CN" altLang="en-US" dirty="0"/>
          </a:p>
          <a:p>
            <a:endParaRPr kumimoji="1"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20</a:t>
            </a:fld>
            <a:endParaRPr kumimoji="1"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信道的最大数据传输速率</a:t>
            </a:r>
            <a:endParaRPr kumimoji="1" lang="zh-CN" altLang="en-US" dirty="0"/>
          </a:p>
        </p:txBody>
      </p:sp>
      <p:sp>
        <p:nvSpPr>
          <p:cNvPr id="3" name="内容占位符 2"/>
          <p:cNvSpPr>
            <a:spLocks noGrp="1"/>
          </p:cNvSpPr>
          <p:nvPr>
            <p:ph idx="1"/>
          </p:nvPr>
        </p:nvSpPr>
        <p:spPr/>
        <p:txBody>
          <a:bodyPr/>
          <a:lstStyle/>
          <a:p>
            <a:pPr>
              <a:lnSpc>
                <a:spcPct val="120000"/>
              </a:lnSpc>
            </a:pPr>
            <a:r>
              <a:rPr lang="en-US" altLang="zh-CN" dirty="0"/>
              <a:t>1924</a:t>
            </a:r>
            <a:r>
              <a:rPr lang="zh-CN" altLang="en-US" dirty="0"/>
              <a:t>年，奈魁斯特</a:t>
            </a:r>
            <a:r>
              <a:rPr lang="en-US" altLang="zh-CN" dirty="0"/>
              <a:t>(H. Nyquist)</a:t>
            </a:r>
            <a:r>
              <a:rPr lang="zh-CN" altLang="en-US" dirty="0"/>
              <a:t>推导出无噪声有限带宽信道的最大数据传输率公式</a:t>
            </a:r>
          </a:p>
          <a:p>
            <a:pPr>
              <a:lnSpc>
                <a:spcPct val="120000"/>
              </a:lnSpc>
            </a:pPr>
            <a:r>
              <a:rPr lang="zh-CN" altLang="en-US" dirty="0"/>
              <a:t>奈魁斯特定理</a:t>
            </a:r>
            <a:endParaRPr lang="en-US" altLang="zh-CN" dirty="0"/>
          </a:p>
          <a:p>
            <a:pPr lvl="1">
              <a:lnSpc>
                <a:spcPct val="120000"/>
              </a:lnSpc>
            </a:pPr>
            <a:r>
              <a:rPr lang="zh-CN" altLang="en-US" dirty="0"/>
              <a:t>最大数据传输率 </a:t>
            </a:r>
            <a:r>
              <a:rPr lang="en-US" altLang="zh-CN" dirty="0"/>
              <a:t>= 2Hlog</a:t>
            </a:r>
            <a:r>
              <a:rPr lang="en-US" altLang="zh-CN" baseline="-25000" dirty="0"/>
              <a:t>2</a:t>
            </a:r>
            <a:r>
              <a:rPr lang="en-US" altLang="zh-CN" dirty="0"/>
              <a:t>V (bps)</a:t>
            </a:r>
          </a:p>
          <a:p>
            <a:pPr lvl="1">
              <a:lnSpc>
                <a:spcPct val="120000"/>
              </a:lnSpc>
            </a:pPr>
            <a:r>
              <a:rPr lang="zh-CN" altLang="en-US" dirty="0"/>
              <a:t>任意信号通过一个带宽为Ｈ的低通滤波器，则每秒采样</a:t>
            </a:r>
            <a:r>
              <a:rPr lang="en-US" altLang="zh-CN" dirty="0"/>
              <a:t>2H</a:t>
            </a:r>
            <a:r>
              <a:rPr lang="zh-CN" altLang="en-US" dirty="0"/>
              <a:t>次就能完整地重现该信号，信号电平分为</a:t>
            </a:r>
            <a:r>
              <a:rPr lang="en-US" altLang="zh-CN" dirty="0"/>
              <a:t>V</a:t>
            </a:r>
            <a:r>
              <a:rPr lang="zh-CN" altLang="en-US" dirty="0"/>
              <a:t>级</a:t>
            </a:r>
          </a:p>
          <a:p>
            <a:endParaRPr kumimoji="1"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21</a:t>
            </a:fld>
            <a:endParaRPr kumimoji="1"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610600" y="6306922"/>
            <a:ext cx="2743200" cy="365125"/>
          </a:xfrm>
        </p:spPr>
        <p:txBody>
          <a:bodyPr/>
          <a:lstStyle/>
          <a:p>
            <a:fld id="{8D4D1E41-7A09-AB4A-A4E1-09765ADA2698}" type="slidenum">
              <a:rPr kumimoji="1" lang="zh-CN" altLang="en-US" smtClean="0"/>
              <a:t>22</a:t>
            </a:fld>
            <a:endParaRPr kumimoji="1" lang="zh-CN" altLang="en-US" dirty="0"/>
          </a:p>
        </p:txBody>
      </p:sp>
      <p:sp>
        <p:nvSpPr>
          <p:cNvPr id="15" name="文本框 14"/>
          <p:cNvSpPr txBox="1"/>
          <p:nvPr/>
        </p:nvSpPr>
        <p:spPr>
          <a:xfrm>
            <a:off x="6666547" y="4113954"/>
            <a:ext cx="5391150" cy="2246769"/>
          </a:xfrm>
          <a:prstGeom prst="rect">
            <a:avLst/>
          </a:prstGeom>
          <a:noFill/>
        </p:spPr>
        <p:txBody>
          <a:bodyPr wrap="square">
            <a:spAutoFit/>
          </a:bodyPr>
          <a:lstStyle/>
          <a:p>
            <a:r>
              <a:rPr lang="zh-CN" altLang="en-US" sz="2000" dirty="0">
                <a:latin typeface="楷体" panose="02010609060101010101" pitchFamily="49" charset="-122"/>
                <a:ea typeface="楷体" panose="02010609060101010101" pitchFamily="49" charset="-122"/>
              </a:rPr>
              <a:t>克劳德</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艾尔伍德</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香农（</a:t>
            </a:r>
            <a:r>
              <a:rPr lang="en-US" altLang="zh-CN" sz="2000" dirty="0">
                <a:latin typeface="楷体" panose="02010609060101010101" pitchFamily="49" charset="-122"/>
                <a:ea typeface="楷体" panose="02010609060101010101" pitchFamily="49" charset="-122"/>
              </a:rPr>
              <a:t>Claude Elwood Shannon </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1916</a:t>
            </a:r>
            <a:r>
              <a:rPr lang="zh-CN" altLang="en-US" sz="2000" dirty="0">
                <a:latin typeface="楷体" panose="02010609060101010101" pitchFamily="49" charset="-122"/>
                <a:ea typeface="楷体" panose="02010609060101010101" pitchFamily="49" charset="-122"/>
              </a:rPr>
              <a:t>年</a:t>
            </a:r>
            <a:r>
              <a:rPr lang="en-US" altLang="zh-CN" sz="2000" dirty="0">
                <a:latin typeface="楷体" panose="02010609060101010101" pitchFamily="49" charset="-122"/>
                <a:ea typeface="楷体" panose="02010609060101010101" pitchFamily="49" charset="-122"/>
              </a:rPr>
              <a:t>4</a:t>
            </a:r>
            <a:r>
              <a:rPr lang="zh-CN" altLang="en-US" sz="2000" dirty="0">
                <a:latin typeface="楷体" panose="02010609060101010101" pitchFamily="49" charset="-122"/>
                <a:ea typeface="楷体" panose="02010609060101010101" pitchFamily="49" charset="-122"/>
              </a:rPr>
              <a:t>月</a:t>
            </a:r>
            <a:r>
              <a:rPr lang="en-US" altLang="zh-CN" sz="2000" dirty="0">
                <a:latin typeface="楷体" panose="02010609060101010101" pitchFamily="49" charset="-122"/>
                <a:ea typeface="楷体" panose="02010609060101010101" pitchFamily="49" charset="-122"/>
              </a:rPr>
              <a:t>30</a:t>
            </a:r>
            <a:r>
              <a:rPr lang="zh-CN" altLang="en-US" sz="2000" dirty="0">
                <a:latin typeface="楷体" panose="02010609060101010101" pitchFamily="49" charset="-122"/>
                <a:ea typeface="楷体" panose="02010609060101010101" pitchFamily="49" charset="-122"/>
              </a:rPr>
              <a:t>日</a:t>
            </a:r>
            <a:r>
              <a:rPr lang="en-US" altLang="zh-CN" sz="2000" dirty="0">
                <a:latin typeface="楷体" panose="02010609060101010101" pitchFamily="49" charset="-122"/>
                <a:ea typeface="楷体" panose="02010609060101010101" pitchFamily="49" charset="-122"/>
              </a:rPr>
              <a:t>—2001</a:t>
            </a:r>
            <a:r>
              <a:rPr lang="zh-CN" altLang="en-US" sz="2000" dirty="0">
                <a:latin typeface="楷体" panose="02010609060101010101" pitchFamily="49" charset="-122"/>
                <a:ea typeface="楷体" panose="02010609060101010101" pitchFamily="49" charset="-122"/>
              </a:rPr>
              <a:t>年</a:t>
            </a:r>
            <a:r>
              <a:rPr lang="en-US" altLang="zh-CN" sz="2000" dirty="0">
                <a:latin typeface="楷体" panose="02010609060101010101" pitchFamily="49" charset="-122"/>
                <a:ea typeface="楷体" panose="02010609060101010101" pitchFamily="49" charset="-122"/>
              </a:rPr>
              <a:t>2</a:t>
            </a:r>
            <a:r>
              <a:rPr lang="zh-CN" altLang="en-US" sz="2000" dirty="0">
                <a:latin typeface="楷体" panose="02010609060101010101" pitchFamily="49" charset="-122"/>
                <a:ea typeface="楷体" panose="02010609060101010101" pitchFamily="49" charset="-122"/>
              </a:rPr>
              <a:t>月</a:t>
            </a:r>
            <a:r>
              <a:rPr lang="en-US" altLang="zh-CN" sz="2000" dirty="0">
                <a:latin typeface="楷体" panose="02010609060101010101" pitchFamily="49" charset="-122"/>
                <a:ea typeface="楷体" panose="02010609060101010101" pitchFamily="49" charset="-122"/>
              </a:rPr>
              <a:t>24</a:t>
            </a:r>
            <a:r>
              <a:rPr lang="zh-CN" altLang="en-US" sz="2000" dirty="0">
                <a:latin typeface="楷体" panose="02010609060101010101" pitchFamily="49" charset="-122"/>
                <a:ea typeface="楷体" panose="02010609060101010101" pitchFamily="49" charset="-122"/>
              </a:rPr>
              <a:t>日）是美国数学家、信息论的创始人。</a:t>
            </a:r>
            <a:r>
              <a:rPr lang="en-US" altLang="zh-CN" sz="2000" dirty="0">
                <a:latin typeface="楷体" panose="02010609060101010101" pitchFamily="49" charset="-122"/>
                <a:ea typeface="楷体" panose="02010609060101010101" pitchFamily="49" charset="-122"/>
              </a:rPr>
              <a:t>1936</a:t>
            </a:r>
            <a:r>
              <a:rPr lang="zh-CN" altLang="en-US" sz="2000" dirty="0">
                <a:latin typeface="楷体" panose="02010609060101010101" pitchFamily="49" charset="-122"/>
                <a:ea typeface="楷体" panose="02010609060101010101" pitchFamily="49" charset="-122"/>
              </a:rPr>
              <a:t>年获得密歇根大学学士学位，</a:t>
            </a:r>
            <a:r>
              <a:rPr lang="en-US" altLang="zh-CN" sz="2000" dirty="0">
                <a:latin typeface="楷体" panose="02010609060101010101" pitchFamily="49" charset="-122"/>
                <a:ea typeface="楷体" panose="02010609060101010101" pitchFamily="49" charset="-122"/>
              </a:rPr>
              <a:t>1940</a:t>
            </a:r>
            <a:r>
              <a:rPr lang="zh-CN" altLang="en-US" sz="2000" dirty="0">
                <a:latin typeface="楷体" panose="02010609060101010101" pitchFamily="49" charset="-122"/>
                <a:ea typeface="楷体" panose="02010609060101010101" pitchFamily="49" charset="-122"/>
              </a:rPr>
              <a:t>年在麻省理工学院获得硕士和博士学位，</a:t>
            </a:r>
            <a:r>
              <a:rPr lang="en-US" altLang="zh-CN" sz="2000" dirty="0">
                <a:latin typeface="楷体" panose="02010609060101010101" pitchFamily="49" charset="-122"/>
                <a:ea typeface="楷体" panose="02010609060101010101" pitchFamily="49" charset="-122"/>
              </a:rPr>
              <a:t>1941</a:t>
            </a:r>
            <a:r>
              <a:rPr lang="zh-CN" altLang="en-US" sz="2000" dirty="0">
                <a:latin typeface="楷体" panose="02010609060101010101" pitchFamily="49" charset="-122"/>
                <a:ea typeface="楷体" panose="02010609060101010101" pitchFamily="49" charset="-122"/>
              </a:rPr>
              <a:t>年进入贝尔实验室工作。香农提出了信息熵的概念，为信息论和数字通信奠定了基础</a:t>
            </a:r>
          </a:p>
        </p:txBody>
      </p:sp>
      <p:pic>
        <p:nvPicPr>
          <p:cNvPr id="11" name="图片 10"/>
          <p:cNvPicPr>
            <a:picLocks noChangeAspect="1"/>
          </p:cNvPicPr>
          <p:nvPr/>
        </p:nvPicPr>
        <p:blipFill>
          <a:blip r:embed="rId3"/>
          <a:stretch>
            <a:fillRect/>
          </a:stretch>
        </p:blipFill>
        <p:spPr>
          <a:xfrm>
            <a:off x="7459579" y="1517517"/>
            <a:ext cx="1885759" cy="2596437"/>
          </a:xfrm>
          <a:prstGeom prst="rect">
            <a:avLst/>
          </a:prstGeom>
        </p:spPr>
      </p:pic>
      <p:pic>
        <p:nvPicPr>
          <p:cNvPr id="17" name="图片 16"/>
          <p:cNvPicPr>
            <a:picLocks noChangeAspect="1"/>
          </p:cNvPicPr>
          <p:nvPr/>
        </p:nvPicPr>
        <p:blipFill rotWithShape="1">
          <a:blip r:embed="rId4"/>
          <a:srcRect t="36584"/>
          <a:stretch>
            <a:fillRect/>
          </a:stretch>
        </p:blipFill>
        <p:spPr>
          <a:xfrm>
            <a:off x="9578405" y="1771734"/>
            <a:ext cx="2104008" cy="191068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3" name="内容占位符 2"/>
          <p:cNvSpPr txBox="1"/>
          <p:nvPr/>
        </p:nvSpPr>
        <p:spPr>
          <a:xfrm>
            <a:off x="1172753" y="320781"/>
            <a:ext cx="10515600" cy="87908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zh-CN" altLang="en-US" sz="4000" dirty="0"/>
              <a:t>信道的最大数据传输速率</a:t>
            </a:r>
            <a:endParaRPr kumimoji="1" lang="zh-CN" altLang="en-US" sz="4000" dirty="0"/>
          </a:p>
        </p:txBody>
      </p:sp>
      <p:sp>
        <p:nvSpPr>
          <p:cNvPr id="16" name="矩形: 圆角 15"/>
          <p:cNvSpPr/>
          <p:nvPr/>
        </p:nvSpPr>
        <p:spPr>
          <a:xfrm>
            <a:off x="6605587" y="1466435"/>
            <a:ext cx="5309893" cy="5059123"/>
          </a:xfrm>
          <a:prstGeom prst="roundRect">
            <a:avLst>
              <a:gd name="adj" fmla="val 6986"/>
            </a:avLst>
          </a:prstGeom>
          <a:noFill/>
          <a:ln w="9525"/>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460486" y="1384547"/>
            <a:ext cx="6121651" cy="5062924"/>
          </a:xfrm>
          <a:prstGeom prst="rect">
            <a:avLst/>
          </a:prstGeom>
          <a:noFill/>
        </p:spPr>
        <p:txBody>
          <a:bodyPr wrap="square">
            <a:spAutoFit/>
          </a:bodyPr>
          <a:lstStyle/>
          <a:p>
            <a:pPr marL="228600" lvl="0" indent="-228600">
              <a:spcBef>
                <a:spcPts val="600"/>
              </a:spcBef>
              <a:buFont typeface="Wingdings" panose="05000000000000000000" pitchFamily="2" charset="2"/>
              <a:buChar char="Ø"/>
            </a:pPr>
            <a:r>
              <a:rPr lang="en-US" altLang="zh-CN" sz="2400" dirty="0">
                <a:solidFill>
                  <a:prstClr val="black"/>
                </a:solidFill>
                <a:latin typeface="微软雅黑" panose="020B0503020204020204" pitchFamily="34" charset="-122"/>
                <a:ea typeface="微软雅黑" panose="020B0503020204020204" pitchFamily="34" charset="-122"/>
              </a:rPr>
              <a:t>1948</a:t>
            </a:r>
            <a:r>
              <a:rPr lang="zh-CN" altLang="en-US" sz="2400" dirty="0">
                <a:solidFill>
                  <a:prstClr val="black"/>
                </a:solidFill>
                <a:latin typeface="微软雅黑" panose="020B0503020204020204" pitchFamily="34" charset="-122"/>
                <a:ea typeface="微软雅黑" panose="020B0503020204020204" pitchFamily="34" charset="-122"/>
              </a:rPr>
              <a:t>年，香农</a:t>
            </a:r>
            <a:r>
              <a:rPr lang="en-US" altLang="zh-CN" sz="2400" dirty="0">
                <a:solidFill>
                  <a:prstClr val="black"/>
                </a:solidFill>
                <a:latin typeface="微软雅黑" panose="020B0503020204020204" pitchFamily="34" charset="-122"/>
                <a:ea typeface="微软雅黑" panose="020B0503020204020204" pitchFamily="34" charset="-122"/>
              </a:rPr>
              <a:t>(C. Shannon)</a:t>
            </a:r>
            <a:r>
              <a:rPr lang="zh-CN" altLang="en-US" sz="2400" dirty="0">
                <a:solidFill>
                  <a:prstClr val="black"/>
                </a:solidFill>
                <a:latin typeface="微软雅黑" panose="020B0503020204020204" pitchFamily="34" charset="-122"/>
                <a:ea typeface="微软雅黑" panose="020B0503020204020204" pitchFamily="34" charset="-122"/>
              </a:rPr>
              <a:t>把奈魁斯特的工作扩大到信道受到随机（热）噪声干扰的情况</a:t>
            </a:r>
          </a:p>
          <a:p>
            <a:pPr marL="228600" lvl="0" indent="-228600">
              <a:spcBef>
                <a:spcPts val="600"/>
              </a:spcBef>
              <a:buFont typeface="Wingdings" panose="05000000000000000000" pitchFamily="2" charset="2"/>
              <a:buChar char="Ø"/>
            </a:pPr>
            <a:r>
              <a:rPr lang="zh-CN" altLang="en-US" sz="2400" dirty="0">
                <a:solidFill>
                  <a:prstClr val="black"/>
                </a:solidFill>
                <a:latin typeface="微软雅黑" panose="020B0503020204020204" pitchFamily="34" charset="-122"/>
                <a:ea typeface="微软雅黑" panose="020B0503020204020204" pitchFamily="34" charset="-122"/>
              </a:rPr>
              <a:t>随机噪声出现的大小用信噪比（信号功率</a:t>
            </a:r>
            <a:r>
              <a:rPr lang="en-US" altLang="zh-CN" sz="2400" dirty="0">
                <a:solidFill>
                  <a:prstClr val="black"/>
                </a:solidFill>
                <a:latin typeface="微软雅黑" panose="020B0503020204020204" pitchFamily="34" charset="-122"/>
                <a:ea typeface="微软雅黑" panose="020B0503020204020204" pitchFamily="34" charset="-122"/>
              </a:rPr>
              <a:t>S</a:t>
            </a:r>
            <a:r>
              <a:rPr lang="zh-CN" altLang="en-US" sz="2400" dirty="0">
                <a:solidFill>
                  <a:prstClr val="black"/>
                </a:solidFill>
                <a:latin typeface="微软雅黑" panose="020B0503020204020204" pitchFamily="34" charset="-122"/>
                <a:ea typeface="微软雅黑" panose="020B0503020204020204" pitchFamily="34" charset="-122"/>
              </a:rPr>
              <a:t>与噪声功率</a:t>
            </a:r>
            <a:r>
              <a:rPr lang="en-US" altLang="zh-CN" sz="2400" dirty="0">
                <a:solidFill>
                  <a:prstClr val="black"/>
                </a:solidFill>
                <a:latin typeface="微软雅黑" panose="020B0503020204020204" pitchFamily="34" charset="-122"/>
                <a:ea typeface="微软雅黑" panose="020B0503020204020204" pitchFamily="34" charset="-122"/>
              </a:rPr>
              <a:t>N</a:t>
            </a:r>
            <a:r>
              <a:rPr lang="zh-CN" altLang="en-US" sz="2400" dirty="0">
                <a:solidFill>
                  <a:prstClr val="black"/>
                </a:solidFill>
                <a:latin typeface="微软雅黑" panose="020B0503020204020204" pitchFamily="34" charset="-122"/>
                <a:ea typeface="微软雅黑" panose="020B0503020204020204" pitchFamily="34" charset="-122"/>
              </a:rPr>
              <a:t>之比）来衡量，</a:t>
            </a:r>
            <a:r>
              <a:rPr lang="en-US" altLang="zh-CN" sz="2400" dirty="0">
                <a:solidFill>
                  <a:prstClr val="black"/>
                </a:solidFill>
                <a:latin typeface="微软雅黑" panose="020B0503020204020204" pitchFamily="34" charset="-122"/>
                <a:ea typeface="微软雅黑" panose="020B0503020204020204" pitchFamily="34" charset="-122"/>
              </a:rPr>
              <a:t>10log</a:t>
            </a:r>
            <a:r>
              <a:rPr lang="en-US" altLang="zh-CN" sz="2400" baseline="-25000" dirty="0">
                <a:solidFill>
                  <a:prstClr val="black"/>
                </a:solidFill>
                <a:latin typeface="微软雅黑" panose="020B0503020204020204" pitchFamily="34" charset="-122"/>
                <a:ea typeface="微软雅黑" panose="020B0503020204020204" pitchFamily="34" charset="-122"/>
              </a:rPr>
              <a:t>10</a:t>
            </a:r>
            <a:r>
              <a:rPr lang="en-US" altLang="zh-CN" sz="2400" dirty="0">
                <a:solidFill>
                  <a:prstClr val="black"/>
                </a:solidFill>
                <a:latin typeface="微软雅黑" panose="020B0503020204020204" pitchFamily="34" charset="-122"/>
                <a:ea typeface="微软雅黑" panose="020B0503020204020204" pitchFamily="34" charset="-122"/>
              </a:rPr>
              <a:t>S/N</a:t>
            </a:r>
            <a:r>
              <a:rPr lang="zh-CN" altLang="en-US" sz="2400" dirty="0">
                <a:solidFill>
                  <a:prstClr val="black"/>
                </a:solidFill>
                <a:latin typeface="微软雅黑" panose="020B0503020204020204" pitchFamily="34" charset="-122"/>
                <a:ea typeface="微软雅黑" panose="020B0503020204020204" pitchFamily="34" charset="-122"/>
              </a:rPr>
              <a:t>，</a:t>
            </a:r>
            <a:r>
              <a:rPr lang="zh-CN" altLang="zh-CN" sz="2400" dirty="0">
                <a:solidFill>
                  <a:prstClr val="black"/>
                </a:solidFill>
                <a:latin typeface="微软雅黑" panose="020B0503020204020204" pitchFamily="34" charset="-122"/>
                <a:ea typeface="微软雅黑" panose="020B0503020204020204" pitchFamily="34" charset="-122"/>
              </a:rPr>
              <a:t>单位：分贝</a:t>
            </a:r>
            <a:endParaRPr lang="zh-CN" altLang="en-US" sz="2400" dirty="0">
              <a:solidFill>
                <a:prstClr val="black"/>
              </a:solidFill>
              <a:latin typeface="微软雅黑" panose="020B0503020204020204" pitchFamily="34" charset="-122"/>
              <a:ea typeface="微软雅黑" panose="020B0503020204020204" pitchFamily="34" charset="-122"/>
            </a:endParaRPr>
          </a:p>
          <a:p>
            <a:pPr marL="685800" lvl="1" indent="-228600">
              <a:spcBef>
                <a:spcPts val="600"/>
              </a:spcBef>
              <a:buFont typeface="Arial" panose="020B0604020202020204" pitchFamily="34" charset="0"/>
              <a:buChar char="•"/>
            </a:pPr>
            <a:r>
              <a:rPr lang="zh-CN" altLang="en-US" sz="2000" dirty="0">
                <a:solidFill>
                  <a:prstClr val="black"/>
                </a:solidFill>
                <a:latin typeface="微软雅黑" panose="020B0503020204020204" pitchFamily="34" charset="-122"/>
                <a:ea typeface="微软雅黑" panose="020B0503020204020204" pitchFamily="34" charset="-122"/>
              </a:rPr>
              <a:t>电话系统的典型信噪比为</a:t>
            </a:r>
            <a:r>
              <a:rPr lang="en-US" altLang="zh-CN" sz="2000" dirty="0">
                <a:solidFill>
                  <a:prstClr val="black"/>
                </a:solidFill>
                <a:latin typeface="微软雅黑" panose="020B0503020204020204" pitchFamily="34" charset="-122"/>
                <a:ea typeface="微软雅黑" panose="020B0503020204020204" pitchFamily="34" charset="-122"/>
              </a:rPr>
              <a:t>30db</a:t>
            </a:r>
          </a:p>
          <a:p>
            <a:pPr marL="228600" lvl="0" indent="-228600">
              <a:spcBef>
                <a:spcPts val="600"/>
              </a:spcBef>
              <a:buFont typeface="Wingdings" panose="05000000000000000000" pitchFamily="2" charset="2"/>
              <a:buChar char="Ø"/>
            </a:pPr>
            <a:r>
              <a:rPr lang="zh-CN" altLang="en-US" sz="2400" dirty="0">
                <a:solidFill>
                  <a:prstClr val="black"/>
                </a:solidFill>
                <a:latin typeface="微软雅黑" panose="020B0503020204020204" pitchFamily="34" charset="-122"/>
                <a:ea typeface="微软雅黑" panose="020B0503020204020204" pitchFamily="34" charset="-122"/>
              </a:rPr>
              <a:t>香农定理</a:t>
            </a:r>
          </a:p>
          <a:p>
            <a:pPr marL="685800" lvl="1" indent="-228600">
              <a:spcBef>
                <a:spcPts val="600"/>
              </a:spcBef>
              <a:buFont typeface="Arial" panose="020B0604020202020204" pitchFamily="34" charset="0"/>
              <a:buChar char="•"/>
            </a:pPr>
            <a:r>
              <a:rPr lang="zh-CN" altLang="en-US" sz="2000" dirty="0">
                <a:solidFill>
                  <a:prstClr val="black"/>
                </a:solidFill>
                <a:latin typeface="微软雅黑" panose="020B0503020204020204" pitchFamily="34" charset="-122"/>
                <a:ea typeface="微软雅黑" panose="020B0503020204020204" pitchFamily="34" charset="-122"/>
              </a:rPr>
              <a:t>带宽为 </a:t>
            </a:r>
            <a:r>
              <a:rPr lang="en-US" altLang="zh-CN" sz="2000" dirty="0">
                <a:solidFill>
                  <a:prstClr val="black"/>
                </a:solidFill>
                <a:latin typeface="微软雅黑" panose="020B0503020204020204" pitchFamily="34" charset="-122"/>
                <a:ea typeface="微软雅黑" panose="020B0503020204020204" pitchFamily="34" charset="-122"/>
              </a:rPr>
              <a:t>H </a:t>
            </a:r>
            <a:r>
              <a:rPr lang="zh-CN" altLang="zh-CN" sz="2000" dirty="0">
                <a:solidFill>
                  <a:prstClr val="black"/>
                </a:solidFill>
                <a:latin typeface="微软雅黑" panose="020B0503020204020204" pitchFamily="34" charset="-122"/>
                <a:ea typeface="微软雅黑" panose="020B0503020204020204" pitchFamily="34" charset="-122"/>
              </a:rPr>
              <a:t>赫兹，信噪比为</a:t>
            </a:r>
            <a:r>
              <a:rPr lang="en-US" altLang="zh-CN" sz="2000" dirty="0">
                <a:solidFill>
                  <a:prstClr val="black"/>
                </a:solidFill>
                <a:latin typeface="微软雅黑" panose="020B0503020204020204" pitchFamily="34" charset="-122"/>
                <a:ea typeface="微软雅黑" panose="020B0503020204020204" pitchFamily="34" charset="-122"/>
              </a:rPr>
              <a:t>S/N</a:t>
            </a:r>
            <a:r>
              <a:rPr lang="zh-CN" altLang="zh-CN" sz="2000" dirty="0">
                <a:solidFill>
                  <a:prstClr val="black"/>
                </a:solidFill>
                <a:latin typeface="微软雅黑" panose="020B0503020204020204" pitchFamily="34" charset="-122"/>
                <a:ea typeface="微软雅黑" panose="020B0503020204020204" pitchFamily="34" charset="-122"/>
              </a:rPr>
              <a:t>的任意信道的最大数据传输率为</a:t>
            </a:r>
            <a:r>
              <a:rPr lang="zh-CN" altLang="en-US" sz="2000" dirty="0">
                <a:solidFill>
                  <a:prstClr val="black"/>
                </a:solidFill>
                <a:latin typeface="微软雅黑" panose="020B0503020204020204" pitchFamily="34" charset="-122"/>
                <a:ea typeface="微软雅黑" panose="020B0503020204020204" pitchFamily="34" charset="-122"/>
              </a:rPr>
              <a:t>：</a:t>
            </a:r>
            <a:r>
              <a:rPr lang="en-US" altLang="zh-CN" sz="2000" dirty="0">
                <a:solidFill>
                  <a:prstClr val="black"/>
                </a:solidFill>
                <a:latin typeface="微软雅黑" panose="020B0503020204020204" pitchFamily="34" charset="-122"/>
                <a:ea typeface="微软雅黑" panose="020B0503020204020204" pitchFamily="34" charset="-122"/>
              </a:rPr>
              <a:t>Hlog</a:t>
            </a:r>
            <a:r>
              <a:rPr lang="en-US" altLang="zh-CN" sz="2000" baseline="-25000" dirty="0">
                <a:solidFill>
                  <a:prstClr val="black"/>
                </a:solidFill>
                <a:latin typeface="微软雅黑" panose="020B0503020204020204" pitchFamily="34" charset="-122"/>
                <a:ea typeface="微软雅黑" panose="020B0503020204020204" pitchFamily="34" charset="-122"/>
              </a:rPr>
              <a:t>2</a:t>
            </a:r>
            <a:r>
              <a:rPr lang="en-US" altLang="zh-CN" sz="2000" dirty="0">
                <a:solidFill>
                  <a:prstClr val="black"/>
                </a:solidFill>
                <a:latin typeface="微软雅黑" panose="020B0503020204020204" pitchFamily="34" charset="-122"/>
                <a:ea typeface="微软雅黑" panose="020B0503020204020204" pitchFamily="34" charset="-122"/>
              </a:rPr>
              <a:t>(1 + S/N) (bps)</a:t>
            </a:r>
          </a:p>
          <a:p>
            <a:pPr marL="685800" lvl="1" indent="-228600">
              <a:spcBef>
                <a:spcPts val="600"/>
              </a:spcBef>
              <a:buFont typeface="Arial" panose="020B0604020202020204" pitchFamily="34" charset="0"/>
              <a:buChar char="•"/>
            </a:pPr>
            <a:r>
              <a:rPr lang="zh-CN" altLang="en-US" sz="2000" dirty="0">
                <a:solidFill>
                  <a:prstClr val="black"/>
                </a:solidFill>
                <a:latin typeface="微软雅黑" panose="020B0503020204020204" pitchFamily="34" charset="-122"/>
                <a:ea typeface="微软雅黑" panose="020B0503020204020204" pitchFamily="34" charset="-122"/>
              </a:rPr>
              <a:t>此式是利用信息论得出的，具有普遍意义</a:t>
            </a:r>
          </a:p>
          <a:p>
            <a:pPr marL="685800" lvl="1" indent="-228600">
              <a:spcBef>
                <a:spcPts val="600"/>
              </a:spcBef>
              <a:buFont typeface="Arial" panose="020B0604020202020204" pitchFamily="34" charset="0"/>
              <a:buChar char="•"/>
            </a:pPr>
            <a:r>
              <a:rPr lang="zh-CN" altLang="en-US" sz="2000" dirty="0">
                <a:solidFill>
                  <a:prstClr val="black"/>
                </a:solidFill>
                <a:latin typeface="微软雅黑" panose="020B0503020204020204" pitchFamily="34" charset="-122"/>
                <a:ea typeface="微软雅黑" panose="020B0503020204020204" pitchFamily="34" charset="-122"/>
              </a:rPr>
              <a:t>与信号电平级数、采样速度无关</a:t>
            </a:r>
          </a:p>
          <a:p>
            <a:pPr marL="685800" lvl="1" indent="-228600">
              <a:spcBef>
                <a:spcPts val="600"/>
              </a:spcBef>
              <a:buFont typeface="Arial" panose="020B0604020202020204" pitchFamily="34" charset="0"/>
              <a:buChar char="•"/>
            </a:pPr>
            <a:r>
              <a:rPr lang="zh-CN" altLang="en-US" sz="2000" dirty="0">
                <a:solidFill>
                  <a:prstClr val="black"/>
                </a:solidFill>
                <a:latin typeface="微软雅黑" panose="020B0503020204020204" pitchFamily="34" charset="-122"/>
                <a:ea typeface="微软雅黑" panose="020B0503020204020204" pitchFamily="34" charset="-122"/>
              </a:rPr>
              <a:t>此式仅是上限，难以达到</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D4D1E41-7A09-AB4A-A4E1-09765ADA2698}" type="slidenum">
              <a:rPr kumimoji="1" lang="zh-CN" altLang="en-US" smtClean="0"/>
              <a:t>23</a:t>
            </a:fld>
            <a:endParaRPr kumimoji="1" lang="zh-CN" altLang="en-US" dirty="0"/>
          </a:p>
        </p:txBody>
      </p:sp>
      <p:sp>
        <p:nvSpPr>
          <p:cNvPr id="6" name="文本框 5"/>
          <p:cNvSpPr txBox="1"/>
          <p:nvPr/>
        </p:nvSpPr>
        <p:spPr>
          <a:xfrm>
            <a:off x="583809" y="1427524"/>
            <a:ext cx="5914822" cy="3554178"/>
          </a:xfrm>
          <a:prstGeom prst="rect">
            <a:avLst/>
          </a:prstGeom>
          <a:noFill/>
        </p:spPr>
        <p:txBody>
          <a:bodyPr wrap="square">
            <a:spAutoFit/>
          </a:bodyPr>
          <a:lstStyle/>
          <a:p>
            <a:pPr marL="457200" indent="-457200">
              <a:lnSpc>
                <a:spcPct val="90000"/>
              </a:lnSpc>
              <a:buFont typeface="Wingdings" panose="05000000000000000000" pitchFamily="2" charset="2"/>
              <a:buChar char="Ø"/>
            </a:pPr>
            <a:r>
              <a:rPr lang="zh-CN" altLang="en-US" sz="2800" dirty="0">
                <a:solidFill>
                  <a:srgbClr val="5B307E"/>
                </a:solidFill>
                <a:latin typeface="微软雅黑" panose="020B0503020204020204" pitchFamily="34" charset="-122"/>
                <a:ea typeface="微软雅黑" panose="020B0503020204020204" pitchFamily="34" charset="-122"/>
              </a:rPr>
              <a:t>信息量</a:t>
            </a:r>
          </a:p>
          <a:p>
            <a:pPr marL="800100" lvl="1" indent="-342900">
              <a:lnSpc>
                <a:spcPts val="32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根据香农理论，一条消息包含信息的多少称为信息量</a:t>
            </a:r>
            <a:endParaRPr lang="en-US" altLang="zh-CN" sz="2400" dirty="0">
              <a:latin typeface="微软雅黑" panose="020B0503020204020204" pitchFamily="34" charset="-122"/>
              <a:ea typeface="微软雅黑" panose="020B0503020204020204" pitchFamily="34" charset="-122"/>
            </a:endParaRPr>
          </a:p>
          <a:p>
            <a:pPr marL="800100" lvl="1" indent="-342900">
              <a:lnSpc>
                <a:spcPts val="3200"/>
              </a:lnSpc>
              <a:spcBef>
                <a:spcPts val="600"/>
              </a:spcBef>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信息量的大小与消息所描述事件的出现概率有关</a:t>
            </a:r>
            <a:endParaRPr lang="en-US" altLang="zh-CN" sz="2400" dirty="0">
              <a:latin typeface="微软雅黑" panose="020B0503020204020204" pitchFamily="34" charset="-122"/>
              <a:ea typeface="微软雅黑" panose="020B0503020204020204" pitchFamily="34" charset="-122"/>
            </a:endParaRPr>
          </a:p>
          <a:p>
            <a:pPr marL="800100" lvl="1" indent="-342900">
              <a:lnSpc>
                <a:spcPts val="3200"/>
              </a:lnSpc>
              <a:spcBef>
                <a:spcPts val="600"/>
              </a:spcBef>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一条消息所荷载的信息量等于它所表示的事件发生的概率</a:t>
            </a:r>
            <a:r>
              <a:rPr lang="en-US" altLang="zh-CN" sz="2400" i="1" dirty="0">
                <a:latin typeface="微软雅黑" panose="020B0503020204020204" pitchFamily="34" charset="-122"/>
                <a:ea typeface="微软雅黑" panose="020B0503020204020204" pitchFamily="34" charset="-122"/>
              </a:rPr>
              <a:t>p</a:t>
            </a:r>
            <a:r>
              <a:rPr lang="zh-CN" altLang="en-US" sz="2400" dirty="0">
                <a:latin typeface="微软雅黑" panose="020B0503020204020204" pitchFamily="34" charset="-122"/>
                <a:ea typeface="微软雅黑" panose="020B0503020204020204" pitchFamily="34" charset="-122"/>
              </a:rPr>
              <a:t>的倒数的对数</a:t>
            </a:r>
          </a:p>
          <a:p>
            <a:pPr eaLnBrk="1" hangingPunct="1">
              <a:lnSpc>
                <a:spcPts val="3200"/>
              </a:lnSpc>
              <a:spcBef>
                <a:spcPts val="600"/>
              </a:spcBef>
            </a:pPr>
            <a:endParaRPr lang="zh-CN" altLang="en-US" sz="2400"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6679809" y="4009321"/>
            <a:ext cx="5343869" cy="1698350"/>
          </a:xfrm>
          <a:prstGeom prst="rect">
            <a:avLst/>
          </a:prstGeom>
          <a:solidFill>
            <a:schemeClr val="accent6">
              <a:lumMod val="40000"/>
              <a:lumOff val="60000"/>
            </a:schemeClr>
          </a:solidFill>
        </p:spPr>
        <p:txBody>
          <a:bodyPr wrap="square">
            <a:spAutoFit/>
          </a:bodyPr>
          <a:lstStyle/>
          <a:p>
            <a:pPr marL="342900" indent="-342900">
              <a:lnSpc>
                <a:spcPts val="3200"/>
              </a:lnSpc>
              <a:buFont typeface="Wingdings" panose="05000000000000000000" pitchFamily="2" charset="2"/>
              <a:buChar char="p"/>
            </a:pPr>
            <a:r>
              <a:rPr lang="zh-CN" altLang="en-US" sz="2200" dirty="0">
                <a:latin typeface="微软雅黑" panose="020B0503020204020204" pitchFamily="34" charset="-122"/>
                <a:ea typeface="微软雅黑" panose="020B0503020204020204" pitchFamily="34" charset="-122"/>
              </a:rPr>
              <a:t>如消息表示的事件是必然事件</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概率为</a:t>
            </a:r>
            <a:r>
              <a:rPr lang="en-US" altLang="zh-CN" sz="2200" dirty="0">
                <a:latin typeface="微软雅黑" panose="020B0503020204020204" pitchFamily="34" charset="-122"/>
                <a:ea typeface="微软雅黑" panose="020B0503020204020204" pitchFamily="34" charset="-122"/>
              </a:rPr>
              <a:t>1)</a:t>
            </a:r>
            <a:r>
              <a:rPr lang="zh-CN" altLang="en-US" sz="2200" dirty="0">
                <a:latin typeface="微软雅黑" panose="020B0503020204020204" pitchFamily="34" charset="-122"/>
                <a:ea typeface="微软雅黑" panose="020B0503020204020204" pitchFamily="34" charset="-122"/>
              </a:rPr>
              <a:t>，则该消息不含有任何信息量</a:t>
            </a:r>
            <a:endParaRPr lang="en-US" altLang="zh-CN" sz="2200" dirty="0">
              <a:latin typeface="微软雅黑" panose="020B0503020204020204" pitchFamily="34" charset="-122"/>
              <a:ea typeface="微软雅黑" panose="020B0503020204020204" pitchFamily="34" charset="-122"/>
            </a:endParaRPr>
          </a:p>
          <a:p>
            <a:pPr marL="342900" indent="-342900">
              <a:lnSpc>
                <a:spcPts val="3200"/>
              </a:lnSpc>
              <a:buFont typeface="Wingdings" panose="05000000000000000000" pitchFamily="2" charset="2"/>
              <a:buChar char="p"/>
            </a:pPr>
            <a:r>
              <a:rPr lang="zh-CN" altLang="en-US" sz="2200" dirty="0">
                <a:latin typeface="微软雅黑" panose="020B0503020204020204" pitchFamily="34" charset="-122"/>
                <a:ea typeface="微软雅黑" panose="020B0503020204020204" pitchFamily="34" charset="-122"/>
              </a:rPr>
              <a:t>如消息表示的事件根本不可能发生</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概率为</a:t>
            </a:r>
            <a:r>
              <a:rPr lang="en-US" altLang="zh-CN" sz="2200" dirty="0">
                <a:latin typeface="微软雅黑" panose="020B0503020204020204" pitchFamily="34" charset="-122"/>
                <a:ea typeface="微软雅黑" panose="020B0503020204020204" pitchFamily="34" charset="-122"/>
              </a:rPr>
              <a:t>0) </a:t>
            </a:r>
            <a:r>
              <a:rPr lang="zh-CN" altLang="en-US" sz="2200" dirty="0">
                <a:latin typeface="微软雅黑" panose="020B0503020204020204" pitchFamily="34" charset="-122"/>
                <a:ea typeface="微软雅黑" panose="020B0503020204020204" pitchFamily="34" charset="-122"/>
              </a:rPr>
              <a:t>，则该消息含有无穷的信息量</a:t>
            </a:r>
          </a:p>
        </p:txBody>
      </p:sp>
      <p:graphicFrame>
        <p:nvGraphicFramePr>
          <p:cNvPr id="23" name="Object 8"/>
          <p:cNvGraphicFramePr>
            <a:graphicFrameLocks noChangeAspect="1"/>
          </p:cNvGraphicFramePr>
          <p:nvPr/>
        </p:nvGraphicFramePr>
        <p:xfrm>
          <a:off x="1591308" y="4702206"/>
          <a:ext cx="2651830" cy="830996"/>
        </p:xfrm>
        <a:graphic>
          <a:graphicData uri="http://schemas.openxmlformats.org/presentationml/2006/ole">
            <mc:AlternateContent xmlns:mc="http://schemas.openxmlformats.org/markup-compatibility/2006">
              <mc:Choice xmlns:v="urn:schemas-microsoft-com:vml" Requires="v">
                <p:oleObj name="Equation" r:id="rId3" imgW="1320165" imgH="419100" progId="Equation.DSMT4">
                  <p:embed/>
                </p:oleObj>
              </mc:Choice>
              <mc:Fallback>
                <p:oleObj name="Equation" r:id="rId3" imgW="1320165" imgH="419100" progId="Equation.DSMT4">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1308" y="4702206"/>
                        <a:ext cx="2651830" cy="830996"/>
                      </a:xfrm>
                      <a:prstGeom prst="rect">
                        <a:avLst/>
                      </a:prstGeom>
                      <a:noFill/>
                      <a:ln>
                        <a:noFill/>
                      </a:ln>
                    </p:spPr>
                  </p:pic>
                </p:oleObj>
              </mc:Fallback>
            </mc:AlternateContent>
          </a:graphicData>
        </a:graphic>
      </p:graphicFrame>
      <p:sp>
        <p:nvSpPr>
          <p:cNvPr id="25" name="文本框 24"/>
          <p:cNvSpPr txBox="1"/>
          <p:nvPr/>
        </p:nvSpPr>
        <p:spPr>
          <a:xfrm>
            <a:off x="691016" y="5674645"/>
            <a:ext cx="6096000" cy="461665"/>
          </a:xfrm>
          <a:prstGeom prst="rect">
            <a:avLst/>
          </a:prstGeom>
          <a:noFill/>
        </p:spPr>
        <p:txBody>
          <a:bodyPr wrap="square">
            <a:spAutoFit/>
          </a:bodyPr>
          <a:lstStyle/>
          <a:p>
            <a:r>
              <a:rPr lang="zh-CN" altLang="en-US" sz="2400" kern="0" dirty="0">
                <a:latin typeface="微软雅黑" panose="020B0503020204020204" pitchFamily="34" charset="-122"/>
                <a:ea typeface="微软雅黑" panose="020B0503020204020204" pitchFamily="34" charset="-122"/>
              </a:rPr>
              <a:t>通常用比特作为信息量的单位</a:t>
            </a:r>
            <a:endParaRPr lang="zh-CN" altLang="en-US" sz="2400" dirty="0">
              <a:latin typeface="微软雅黑" panose="020B0503020204020204" pitchFamily="34" charset="-122"/>
              <a:ea typeface="微软雅黑" panose="020B0503020204020204" pitchFamily="34" charset="-122"/>
            </a:endParaRPr>
          </a:p>
        </p:txBody>
      </p:sp>
      <p:sp>
        <p:nvSpPr>
          <p:cNvPr id="14" name="内容占位符 2"/>
          <p:cNvSpPr txBox="1"/>
          <p:nvPr/>
        </p:nvSpPr>
        <p:spPr>
          <a:xfrm>
            <a:off x="1172753" y="320781"/>
            <a:ext cx="10515600" cy="87908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zh-CN" altLang="en-US" sz="4000" dirty="0"/>
              <a:t>信道的最大数据传输速率</a:t>
            </a:r>
            <a:endParaRPr kumimoji="1" lang="zh-CN" altLang="en-US" sz="4000" dirty="0"/>
          </a:p>
        </p:txBody>
      </p:sp>
      <p:sp>
        <p:nvSpPr>
          <p:cNvPr id="18" name="文本框 17"/>
          <p:cNvSpPr txBox="1"/>
          <p:nvPr/>
        </p:nvSpPr>
        <p:spPr>
          <a:xfrm>
            <a:off x="6679809" y="1495365"/>
            <a:ext cx="5343869" cy="2108719"/>
          </a:xfrm>
          <a:prstGeom prst="rect">
            <a:avLst/>
          </a:prstGeom>
          <a:solidFill>
            <a:schemeClr val="accent6">
              <a:lumMod val="40000"/>
              <a:lumOff val="60000"/>
            </a:schemeClr>
          </a:solidFill>
        </p:spPr>
        <p:txBody>
          <a:bodyPr wrap="square">
            <a:spAutoFit/>
          </a:bodyPr>
          <a:lstStyle>
            <a:defPPr>
              <a:defRPr lang="zh-CN"/>
            </a:defPPr>
            <a:lvl1pPr>
              <a:lnSpc>
                <a:spcPts val="3100"/>
              </a:lnSpc>
              <a:defRPr sz="2000">
                <a:latin typeface="黑体" panose="02010609060101010101" pitchFamily="49" charset="-122"/>
                <a:ea typeface="黑体" panose="02010609060101010101" pitchFamily="49" charset="-122"/>
              </a:defRPr>
            </a:lvl1pPr>
          </a:lstStyle>
          <a:p>
            <a:pPr marL="342900" indent="-342900">
              <a:lnSpc>
                <a:spcPts val="3200"/>
              </a:lnSpc>
              <a:buFont typeface="Wingdings" panose="05000000000000000000" pitchFamily="2" charset="2"/>
              <a:buChar char="ü"/>
            </a:pPr>
            <a:r>
              <a:rPr lang="zh-CN" altLang="en-US" sz="2200" dirty="0">
                <a:latin typeface="微软雅黑" panose="020B0503020204020204" pitchFamily="34" charset="-122"/>
                <a:ea typeface="微软雅黑" panose="020B0503020204020204" pitchFamily="34" charset="-122"/>
              </a:rPr>
              <a:t>得到信息的过程就是获得新知识的过程</a:t>
            </a:r>
            <a:endParaRPr lang="en-US" altLang="zh-CN" sz="2200" dirty="0">
              <a:latin typeface="微软雅黑" panose="020B0503020204020204" pitchFamily="34" charset="-122"/>
              <a:ea typeface="微软雅黑" panose="020B0503020204020204" pitchFamily="34" charset="-122"/>
            </a:endParaRPr>
          </a:p>
          <a:p>
            <a:pPr marL="342900" indent="-342900">
              <a:lnSpc>
                <a:spcPts val="3200"/>
              </a:lnSpc>
              <a:buFont typeface="Wingdings" panose="05000000000000000000" pitchFamily="2" charset="2"/>
              <a:buChar char="ü"/>
            </a:pPr>
            <a:r>
              <a:rPr lang="zh-CN" altLang="en-US" sz="2200" dirty="0">
                <a:latin typeface="微软雅黑" panose="020B0503020204020204" pitchFamily="34" charset="-122"/>
                <a:ea typeface="微软雅黑" panose="020B0503020204020204" pitchFamily="34" charset="-122"/>
              </a:rPr>
              <a:t>概率信息是指一个随机事件发生之后，它所带给人们的新知识，或者说是对原来该事件不定度的解除量；是指事物运动状态和状态变化方式的客观反映</a:t>
            </a:r>
          </a:p>
        </p:txBody>
      </p:sp>
      <p:sp>
        <p:nvSpPr>
          <p:cNvPr id="2" name="对话气泡: 圆角矩形 1"/>
          <p:cNvSpPr/>
          <p:nvPr/>
        </p:nvSpPr>
        <p:spPr>
          <a:xfrm>
            <a:off x="5072396" y="4442998"/>
            <a:ext cx="1050875" cy="830996"/>
          </a:xfrm>
          <a:prstGeom prst="wedgeRoundRectCallout">
            <a:avLst>
              <a:gd name="adj1" fmla="val -110876"/>
              <a:gd name="adj2" fmla="val 31296"/>
              <a:gd name="adj3" fmla="val 16667"/>
            </a:avLst>
          </a:prstGeom>
          <a:ln w="28575">
            <a:solidFill>
              <a:schemeClr val="accent4">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solidFill>
                  <a:schemeClr val="accent2">
                    <a:lumMod val="50000"/>
                  </a:schemeClr>
                </a:solidFill>
                <a:latin typeface="微软雅黑" panose="020B0503020204020204" pitchFamily="34" charset="-122"/>
                <a:ea typeface="微软雅黑" panose="020B0503020204020204" pitchFamily="34" charset="-122"/>
              </a:rPr>
              <a:t>a</a:t>
            </a:r>
            <a:r>
              <a:rPr lang="zh-CN" altLang="en-US" sz="2000" dirty="0">
                <a:solidFill>
                  <a:schemeClr val="accent2">
                    <a:lumMod val="50000"/>
                  </a:schemeClr>
                </a:solidFill>
                <a:latin typeface="微软雅黑" panose="020B0503020204020204" pitchFamily="34" charset="-122"/>
                <a:ea typeface="微软雅黑" panose="020B0503020204020204" pitchFamily="34" charset="-122"/>
              </a:rPr>
              <a:t>表示进制</a:t>
            </a:r>
          </a:p>
        </p:txBody>
      </p:sp>
      <p:sp>
        <p:nvSpPr>
          <p:cNvPr id="15" name="对话气泡: 圆角矩形 14"/>
          <p:cNvSpPr/>
          <p:nvPr/>
        </p:nvSpPr>
        <p:spPr>
          <a:xfrm>
            <a:off x="4838156" y="5905477"/>
            <a:ext cx="3320950" cy="665959"/>
          </a:xfrm>
          <a:prstGeom prst="wedgeRoundRectCallout">
            <a:avLst>
              <a:gd name="adj1" fmla="val -63402"/>
              <a:gd name="adj2" fmla="val -155301"/>
              <a:gd name="adj3" fmla="val 16667"/>
            </a:avLst>
          </a:prstGeom>
          <a:ln w="28575">
            <a:solidFill>
              <a:schemeClr val="accent4">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en-US" altLang="zh-CN" sz="2000" dirty="0">
                <a:solidFill>
                  <a:schemeClr val="accent2">
                    <a:lumMod val="50000"/>
                  </a:schemeClr>
                </a:solidFill>
              </a:rPr>
              <a:t>a=2</a:t>
            </a:r>
            <a:r>
              <a:rPr lang="zh-CN" altLang="en-US" sz="2000" dirty="0">
                <a:solidFill>
                  <a:schemeClr val="accent2">
                    <a:lumMod val="50000"/>
                  </a:schemeClr>
                </a:solidFill>
              </a:rPr>
              <a:t>时，</a:t>
            </a:r>
            <a:r>
              <a:rPr lang="en-US" altLang="zh-CN" sz="2000" dirty="0">
                <a:solidFill>
                  <a:schemeClr val="accent2">
                    <a:lumMod val="50000"/>
                  </a:schemeClr>
                </a:solidFill>
              </a:rPr>
              <a:t>I</a:t>
            </a:r>
            <a:r>
              <a:rPr lang="zh-CN" altLang="en-US" sz="2000" dirty="0">
                <a:solidFill>
                  <a:schemeClr val="accent2">
                    <a:lumMod val="50000"/>
                  </a:schemeClr>
                </a:solidFill>
              </a:rPr>
              <a:t>的单位为比特；</a:t>
            </a:r>
            <a:endParaRPr lang="en-US" altLang="zh-CN" sz="2000" dirty="0">
              <a:solidFill>
                <a:schemeClr val="accent2">
                  <a:lumMod val="50000"/>
                </a:schemeClr>
              </a:solidFill>
            </a:endParaRPr>
          </a:p>
          <a:p>
            <a:r>
              <a:rPr lang="en-US" altLang="zh-CN" sz="2000" dirty="0">
                <a:solidFill>
                  <a:schemeClr val="accent2">
                    <a:lumMod val="50000"/>
                  </a:schemeClr>
                </a:solidFill>
              </a:rPr>
              <a:t>a=</a:t>
            </a:r>
            <a:r>
              <a:rPr lang="zh-CN" altLang="en-US" sz="2000" dirty="0">
                <a:solidFill>
                  <a:schemeClr val="accent2">
                    <a:lumMod val="50000"/>
                  </a:schemeClr>
                </a:solidFill>
              </a:rPr>
              <a:t>自然数</a:t>
            </a:r>
            <a:r>
              <a:rPr lang="en-US" altLang="zh-CN" sz="2000" dirty="0">
                <a:solidFill>
                  <a:schemeClr val="accent2">
                    <a:lumMod val="50000"/>
                  </a:schemeClr>
                </a:solidFill>
              </a:rPr>
              <a:t>e</a:t>
            </a:r>
            <a:r>
              <a:rPr lang="zh-CN" altLang="en-US" sz="2000" dirty="0">
                <a:solidFill>
                  <a:schemeClr val="accent2">
                    <a:lumMod val="50000"/>
                  </a:schemeClr>
                </a:solidFill>
              </a:rPr>
              <a:t>，</a:t>
            </a:r>
            <a:r>
              <a:rPr lang="en-US" altLang="zh-CN" sz="2000" dirty="0">
                <a:solidFill>
                  <a:schemeClr val="accent2">
                    <a:lumMod val="50000"/>
                  </a:schemeClr>
                </a:solidFill>
              </a:rPr>
              <a:t>I</a:t>
            </a:r>
            <a:r>
              <a:rPr lang="zh-CN" altLang="en-US" sz="2000" dirty="0">
                <a:solidFill>
                  <a:schemeClr val="accent2">
                    <a:lumMod val="50000"/>
                  </a:schemeClr>
                </a:solidFill>
              </a:rPr>
              <a:t>的单位为奈特</a:t>
            </a:r>
          </a:p>
        </p:txBody>
      </p:sp>
      <p:sp>
        <p:nvSpPr>
          <p:cNvPr id="17" name="文本框 16"/>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D4D1E41-7A09-AB4A-A4E1-09765ADA2698}" type="slidenum">
              <a:rPr kumimoji="1" lang="zh-CN" altLang="en-US" smtClean="0"/>
              <a:t>24</a:t>
            </a:fld>
            <a:endParaRPr kumimoji="1" lang="zh-CN" altLang="en-US" dirty="0"/>
          </a:p>
        </p:txBody>
      </p:sp>
      <p:sp>
        <p:nvSpPr>
          <p:cNvPr id="16" name="文本框 15"/>
          <p:cNvSpPr txBox="1"/>
          <p:nvPr/>
        </p:nvSpPr>
        <p:spPr>
          <a:xfrm>
            <a:off x="566991" y="1309496"/>
            <a:ext cx="3799655" cy="523220"/>
          </a:xfrm>
          <a:prstGeom prst="rect">
            <a:avLst/>
          </a:prstGeom>
          <a:noFill/>
        </p:spPr>
        <p:txBody>
          <a:bodyPr wrap="square" rtlCol="0">
            <a:spAutoFit/>
          </a:bodyPr>
          <a:lstStyle/>
          <a:p>
            <a:r>
              <a:rPr lang="zh-CN" altLang="en-US" sz="2800" dirty="0">
                <a:solidFill>
                  <a:srgbClr val="C00000"/>
                </a:solidFill>
                <a:latin typeface="微软雅黑" panose="020B0503020204020204" pitchFamily="34" charset="-122"/>
                <a:ea typeface="微软雅黑" panose="020B0503020204020204" pitchFamily="34" charset="-122"/>
              </a:rPr>
              <a:t>举例：二元判断信息量</a:t>
            </a:r>
          </a:p>
        </p:txBody>
      </p:sp>
      <p:sp>
        <p:nvSpPr>
          <p:cNvPr id="12" name="Text Box 4"/>
          <p:cNvSpPr txBox="1">
            <a:spLocks noChangeArrowheads="1"/>
          </p:cNvSpPr>
          <p:nvPr/>
        </p:nvSpPr>
        <p:spPr bwMode="auto">
          <a:xfrm>
            <a:off x="554180" y="1779265"/>
            <a:ext cx="5826419" cy="80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lnSpc>
                <a:spcPts val="2900"/>
              </a:lnSpc>
              <a:spcBef>
                <a:spcPct val="20000"/>
              </a:spcBef>
            </a:pPr>
            <a:r>
              <a:rPr lang="zh-CN" altLang="en-US" sz="2000" dirty="0">
                <a:latin typeface="微软雅黑" panose="020B0503020204020204" pitchFamily="34" charset="-122"/>
                <a:ea typeface="微软雅黑" panose="020B0503020204020204" pitchFamily="34" charset="-122"/>
              </a:rPr>
              <a:t>有</a:t>
            </a:r>
            <a:r>
              <a:rPr lang="en-US" altLang="zh-CN" sz="2000" dirty="0">
                <a:latin typeface="微软雅黑" panose="020B0503020204020204" pitchFamily="34" charset="-122"/>
                <a:ea typeface="微软雅黑" panose="020B0503020204020204" pitchFamily="34" charset="-122"/>
              </a:rPr>
              <a:t>8</a:t>
            </a:r>
            <a:r>
              <a:rPr lang="zh-CN" altLang="en-US" sz="2000" dirty="0">
                <a:latin typeface="微软雅黑" panose="020B0503020204020204" pitchFamily="34" charset="-122"/>
                <a:ea typeface="微软雅黑" panose="020B0503020204020204" pitchFamily="34" charset="-122"/>
              </a:rPr>
              <a:t>只灯泡，只知其中有</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只灯丝已断，用</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节电池来测，问只需测几次就可接除其不定度</a:t>
            </a:r>
          </a:p>
        </p:txBody>
      </p:sp>
      <p:grpSp>
        <p:nvGrpSpPr>
          <p:cNvPr id="15" name="Group 54"/>
          <p:cNvGrpSpPr/>
          <p:nvPr/>
        </p:nvGrpSpPr>
        <p:grpSpPr bwMode="auto">
          <a:xfrm>
            <a:off x="621506" y="2621263"/>
            <a:ext cx="5647047" cy="1295400"/>
            <a:chOff x="432" y="2784"/>
            <a:chExt cx="5184" cy="1392"/>
          </a:xfrm>
        </p:grpSpPr>
        <p:sp>
          <p:nvSpPr>
            <p:cNvPr id="17" name="Freeform 7"/>
            <p:cNvSpPr/>
            <p:nvPr/>
          </p:nvSpPr>
          <p:spPr bwMode="auto">
            <a:xfrm>
              <a:off x="1655" y="3371"/>
              <a:ext cx="55" cy="12"/>
            </a:xfrm>
            <a:custGeom>
              <a:avLst/>
              <a:gdLst>
                <a:gd name="T0" fmla="*/ 0 w 164"/>
                <a:gd name="T1" fmla="*/ 0 h 27"/>
                <a:gd name="T2" fmla="*/ 0 w 164"/>
                <a:gd name="T3" fmla="*/ 0 h 27"/>
                <a:gd name="T4" fmla="*/ 0 w 164"/>
                <a:gd name="T5" fmla="*/ 0 h 27"/>
                <a:gd name="T6" fmla="*/ 0 w 164"/>
                <a:gd name="T7" fmla="*/ 0 h 27"/>
                <a:gd name="T8" fmla="*/ 0 w 164"/>
                <a:gd name="T9" fmla="*/ 0 h 27"/>
                <a:gd name="T10" fmla="*/ 0 w 164"/>
                <a:gd name="T11" fmla="*/ 0 h 27"/>
                <a:gd name="T12" fmla="*/ 0 w 164"/>
                <a:gd name="T13" fmla="*/ 0 h 27"/>
                <a:gd name="T14" fmla="*/ 0 w 164"/>
                <a:gd name="T15" fmla="*/ 0 h 27"/>
                <a:gd name="T16" fmla="*/ 0 w 164"/>
                <a:gd name="T17" fmla="*/ 0 h 27"/>
                <a:gd name="T18" fmla="*/ 0 w 164"/>
                <a:gd name="T19" fmla="*/ 0 h 27"/>
                <a:gd name="T20" fmla="*/ 0 w 164"/>
                <a:gd name="T21" fmla="*/ 0 h 27"/>
                <a:gd name="T22" fmla="*/ 0 w 164"/>
                <a:gd name="T23" fmla="*/ 0 h 27"/>
                <a:gd name="T24" fmla="*/ 0 w 164"/>
                <a:gd name="T25" fmla="*/ 0 h 27"/>
                <a:gd name="T26" fmla="*/ 0 w 164"/>
                <a:gd name="T27" fmla="*/ 0 h 27"/>
                <a:gd name="T28" fmla="*/ 0 w 164"/>
                <a:gd name="T29" fmla="*/ 0 h 27"/>
                <a:gd name="T30" fmla="*/ 0 w 164"/>
                <a:gd name="T31" fmla="*/ 0 h 27"/>
                <a:gd name="T32" fmla="*/ 0 w 164"/>
                <a:gd name="T33" fmla="*/ 0 h 27"/>
                <a:gd name="T34" fmla="*/ 0 w 164"/>
                <a:gd name="T35" fmla="*/ 0 h 27"/>
                <a:gd name="T36" fmla="*/ 0 w 164"/>
                <a:gd name="T37" fmla="*/ 0 h 27"/>
                <a:gd name="T38" fmla="*/ 0 w 164"/>
                <a:gd name="T39" fmla="*/ 0 h 27"/>
                <a:gd name="T40" fmla="*/ 0 w 164"/>
                <a:gd name="T41" fmla="*/ 0 h 27"/>
                <a:gd name="T42" fmla="*/ 0 w 164"/>
                <a:gd name="T43" fmla="*/ 0 h 27"/>
                <a:gd name="T44" fmla="*/ 0 w 164"/>
                <a:gd name="T45" fmla="*/ 0 h 27"/>
                <a:gd name="T46" fmla="*/ 0 w 164"/>
                <a:gd name="T47" fmla="*/ 0 h 27"/>
                <a:gd name="T48" fmla="*/ 0 w 164"/>
                <a:gd name="T49" fmla="*/ 0 h 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64" h="27">
                  <a:moveTo>
                    <a:pt x="0" y="13"/>
                  </a:moveTo>
                  <a:lnTo>
                    <a:pt x="3" y="10"/>
                  </a:lnTo>
                  <a:lnTo>
                    <a:pt x="10" y="7"/>
                  </a:lnTo>
                  <a:lnTo>
                    <a:pt x="23" y="3"/>
                  </a:lnTo>
                  <a:lnTo>
                    <a:pt x="40" y="1"/>
                  </a:lnTo>
                  <a:lnTo>
                    <a:pt x="60" y="0"/>
                  </a:lnTo>
                  <a:lnTo>
                    <a:pt x="82" y="0"/>
                  </a:lnTo>
                  <a:lnTo>
                    <a:pt x="103" y="0"/>
                  </a:lnTo>
                  <a:lnTo>
                    <a:pt x="124" y="1"/>
                  </a:lnTo>
                  <a:lnTo>
                    <a:pt x="141" y="3"/>
                  </a:lnTo>
                  <a:lnTo>
                    <a:pt x="154" y="7"/>
                  </a:lnTo>
                  <a:lnTo>
                    <a:pt x="163" y="10"/>
                  </a:lnTo>
                  <a:lnTo>
                    <a:pt x="164" y="13"/>
                  </a:lnTo>
                  <a:lnTo>
                    <a:pt x="163" y="17"/>
                  </a:lnTo>
                  <a:lnTo>
                    <a:pt x="154" y="21"/>
                  </a:lnTo>
                  <a:lnTo>
                    <a:pt x="141" y="23"/>
                  </a:lnTo>
                  <a:lnTo>
                    <a:pt x="124" y="26"/>
                  </a:lnTo>
                  <a:lnTo>
                    <a:pt x="103" y="27"/>
                  </a:lnTo>
                  <a:lnTo>
                    <a:pt x="82" y="27"/>
                  </a:lnTo>
                  <a:lnTo>
                    <a:pt x="60" y="27"/>
                  </a:lnTo>
                  <a:lnTo>
                    <a:pt x="40" y="26"/>
                  </a:lnTo>
                  <a:lnTo>
                    <a:pt x="23" y="23"/>
                  </a:lnTo>
                  <a:lnTo>
                    <a:pt x="10" y="21"/>
                  </a:lnTo>
                  <a:lnTo>
                    <a:pt x="3" y="17"/>
                  </a:lnTo>
                  <a:lnTo>
                    <a:pt x="0" y="13"/>
                  </a:lnTo>
                  <a:close/>
                </a:path>
              </a:pathLst>
            </a:custGeom>
            <a:solidFill>
              <a:srgbClr val="FFFF00"/>
            </a:solidFill>
            <a:ln w="9525">
              <a:solidFill>
                <a:srgbClr val="002060"/>
              </a:solidFill>
              <a:round/>
            </a:ln>
          </p:spPr>
          <p:txBody>
            <a:bodyPr/>
            <a:lstStyle/>
            <a:p>
              <a:endParaRPr lang="zh-CN" altLang="en-US"/>
            </a:p>
          </p:txBody>
        </p:sp>
        <p:sp>
          <p:nvSpPr>
            <p:cNvPr id="19" name="Freeform 8"/>
            <p:cNvSpPr/>
            <p:nvPr/>
          </p:nvSpPr>
          <p:spPr bwMode="auto">
            <a:xfrm>
              <a:off x="1647" y="3305"/>
              <a:ext cx="71" cy="71"/>
            </a:xfrm>
            <a:custGeom>
              <a:avLst/>
              <a:gdLst>
                <a:gd name="T0" fmla="*/ 0 w 213"/>
                <a:gd name="T1" fmla="*/ 1 h 167"/>
                <a:gd name="T2" fmla="*/ 0 w 213"/>
                <a:gd name="T3" fmla="*/ 1 h 167"/>
                <a:gd name="T4" fmla="*/ 0 w 213"/>
                <a:gd name="T5" fmla="*/ 1 h 167"/>
                <a:gd name="T6" fmla="*/ 0 w 213"/>
                <a:gd name="T7" fmla="*/ 0 h 167"/>
                <a:gd name="T8" fmla="*/ 0 w 213"/>
                <a:gd name="T9" fmla="*/ 0 h 167"/>
                <a:gd name="T10" fmla="*/ 0 w 213"/>
                <a:gd name="T11" fmla="*/ 0 h 167"/>
                <a:gd name="T12" fmla="*/ 0 w 213"/>
                <a:gd name="T13" fmla="*/ 1 h 167"/>
                <a:gd name="T14" fmla="*/ 0 w 213"/>
                <a:gd name="T15" fmla="*/ 1 h 167"/>
                <a:gd name="T16" fmla="*/ 0 w 213"/>
                <a:gd name="T17" fmla="*/ 1 h 1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3" h="167">
                  <a:moveTo>
                    <a:pt x="107" y="167"/>
                  </a:moveTo>
                  <a:lnTo>
                    <a:pt x="186" y="167"/>
                  </a:lnTo>
                  <a:lnTo>
                    <a:pt x="213" y="150"/>
                  </a:lnTo>
                  <a:lnTo>
                    <a:pt x="213" y="0"/>
                  </a:lnTo>
                  <a:lnTo>
                    <a:pt x="107" y="0"/>
                  </a:lnTo>
                  <a:lnTo>
                    <a:pt x="0" y="0"/>
                  </a:lnTo>
                  <a:lnTo>
                    <a:pt x="0" y="150"/>
                  </a:lnTo>
                  <a:lnTo>
                    <a:pt x="28" y="167"/>
                  </a:lnTo>
                  <a:lnTo>
                    <a:pt x="107" y="167"/>
                  </a:lnTo>
                  <a:close/>
                </a:path>
              </a:pathLst>
            </a:custGeom>
            <a:solidFill>
              <a:srgbClr val="9A9A9A"/>
            </a:solidFill>
            <a:ln w="3175">
              <a:solidFill>
                <a:srgbClr val="002060"/>
              </a:solidFill>
              <a:prstDash val="solid"/>
              <a:round/>
            </a:ln>
          </p:spPr>
          <p:txBody>
            <a:bodyPr/>
            <a:lstStyle/>
            <a:p>
              <a:endParaRPr lang="zh-CN" altLang="en-US"/>
            </a:p>
          </p:txBody>
        </p:sp>
        <p:sp>
          <p:nvSpPr>
            <p:cNvPr id="20" name="Freeform 9"/>
            <p:cNvSpPr>
              <a:spLocks noEditPoints="1"/>
            </p:cNvSpPr>
            <p:nvPr/>
          </p:nvSpPr>
          <p:spPr bwMode="auto">
            <a:xfrm>
              <a:off x="1647" y="3324"/>
              <a:ext cx="71" cy="43"/>
            </a:xfrm>
            <a:custGeom>
              <a:avLst/>
              <a:gdLst>
                <a:gd name="T0" fmla="*/ 0 w 213"/>
                <a:gd name="T1" fmla="*/ 0 h 102"/>
                <a:gd name="T2" fmla="*/ 0 w 213"/>
                <a:gd name="T3" fmla="*/ 0 h 102"/>
                <a:gd name="T4" fmla="*/ 0 w 213"/>
                <a:gd name="T5" fmla="*/ 0 h 102"/>
                <a:gd name="T6" fmla="*/ 0 w 213"/>
                <a:gd name="T7" fmla="*/ 0 h 102"/>
                <a:gd name="T8" fmla="*/ 0 w 213"/>
                <a:gd name="T9" fmla="*/ 0 h 102"/>
                <a:gd name="T10" fmla="*/ 0 w 213"/>
                <a:gd name="T11" fmla="*/ 0 h 102"/>
                <a:gd name="T12" fmla="*/ 0 w 213"/>
                <a:gd name="T13" fmla="*/ 0 h 102"/>
                <a:gd name="T14" fmla="*/ 0 w 213"/>
                <a:gd name="T15" fmla="*/ 0 h 102"/>
                <a:gd name="T16" fmla="*/ 0 w 213"/>
                <a:gd name="T17" fmla="*/ 0 h 102"/>
                <a:gd name="T18" fmla="*/ 0 w 213"/>
                <a:gd name="T19" fmla="*/ 0 h 102"/>
                <a:gd name="T20" fmla="*/ 0 w 213"/>
                <a:gd name="T21" fmla="*/ 0 h 102"/>
                <a:gd name="T22" fmla="*/ 0 w 213"/>
                <a:gd name="T23" fmla="*/ 0 h 102"/>
                <a:gd name="T24" fmla="*/ 0 w 213"/>
                <a:gd name="T25" fmla="*/ 0 h 102"/>
                <a:gd name="T26" fmla="*/ 0 w 213"/>
                <a:gd name="T27" fmla="*/ 0 h 1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3" h="102">
                  <a:moveTo>
                    <a:pt x="0" y="45"/>
                  </a:moveTo>
                  <a:lnTo>
                    <a:pt x="0" y="11"/>
                  </a:lnTo>
                  <a:lnTo>
                    <a:pt x="54" y="11"/>
                  </a:lnTo>
                  <a:lnTo>
                    <a:pt x="213" y="0"/>
                  </a:lnTo>
                  <a:lnTo>
                    <a:pt x="213" y="30"/>
                  </a:lnTo>
                  <a:lnTo>
                    <a:pt x="56" y="45"/>
                  </a:lnTo>
                  <a:lnTo>
                    <a:pt x="0" y="45"/>
                  </a:lnTo>
                  <a:close/>
                  <a:moveTo>
                    <a:pt x="0" y="102"/>
                  </a:moveTo>
                  <a:lnTo>
                    <a:pt x="0" y="68"/>
                  </a:lnTo>
                  <a:lnTo>
                    <a:pt x="54" y="68"/>
                  </a:lnTo>
                  <a:lnTo>
                    <a:pt x="213" y="57"/>
                  </a:lnTo>
                  <a:lnTo>
                    <a:pt x="213" y="87"/>
                  </a:lnTo>
                  <a:lnTo>
                    <a:pt x="56" y="102"/>
                  </a:lnTo>
                  <a:lnTo>
                    <a:pt x="0" y="102"/>
                  </a:lnTo>
                  <a:close/>
                </a:path>
              </a:pathLst>
            </a:custGeom>
            <a:solidFill>
              <a:srgbClr val="4D4D4D"/>
            </a:solidFill>
            <a:ln w="3175">
              <a:solidFill>
                <a:srgbClr val="002060"/>
              </a:solidFill>
              <a:prstDash val="solid"/>
              <a:round/>
            </a:ln>
          </p:spPr>
          <p:txBody>
            <a:bodyPr/>
            <a:lstStyle/>
            <a:p>
              <a:endParaRPr lang="zh-CN" altLang="en-US"/>
            </a:p>
          </p:txBody>
        </p:sp>
        <p:sp>
          <p:nvSpPr>
            <p:cNvPr id="21" name="Freeform 10"/>
            <p:cNvSpPr/>
            <p:nvPr/>
          </p:nvSpPr>
          <p:spPr bwMode="auto">
            <a:xfrm>
              <a:off x="1597" y="3072"/>
              <a:ext cx="170" cy="249"/>
            </a:xfrm>
            <a:custGeom>
              <a:avLst/>
              <a:gdLst>
                <a:gd name="T0" fmla="*/ 0 w 511"/>
                <a:gd name="T1" fmla="*/ 0 h 578"/>
                <a:gd name="T2" fmla="*/ 0 w 511"/>
                <a:gd name="T3" fmla="*/ 0 h 578"/>
                <a:gd name="T4" fmla="*/ 0 w 511"/>
                <a:gd name="T5" fmla="*/ 0 h 578"/>
                <a:gd name="T6" fmla="*/ 0 w 511"/>
                <a:gd name="T7" fmla="*/ 0 h 578"/>
                <a:gd name="T8" fmla="*/ 0 w 511"/>
                <a:gd name="T9" fmla="*/ 0 h 578"/>
                <a:gd name="T10" fmla="*/ 0 w 511"/>
                <a:gd name="T11" fmla="*/ 0 h 578"/>
                <a:gd name="T12" fmla="*/ 0 w 511"/>
                <a:gd name="T13" fmla="*/ 0 h 578"/>
                <a:gd name="T14" fmla="*/ 0 w 511"/>
                <a:gd name="T15" fmla="*/ 0 h 578"/>
                <a:gd name="T16" fmla="*/ 0 w 511"/>
                <a:gd name="T17" fmla="*/ 1 h 578"/>
                <a:gd name="T18" fmla="*/ 0 w 511"/>
                <a:gd name="T19" fmla="*/ 1 h 578"/>
                <a:gd name="T20" fmla="*/ 0 w 511"/>
                <a:gd name="T21" fmla="*/ 1 h 578"/>
                <a:gd name="T22" fmla="*/ 0 w 511"/>
                <a:gd name="T23" fmla="*/ 1 h 578"/>
                <a:gd name="T24" fmla="*/ 0 w 511"/>
                <a:gd name="T25" fmla="*/ 2 h 578"/>
                <a:gd name="T26" fmla="*/ 0 w 511"/>
                <a:gd name="T27" fmla="*/ 2 h 578"/>
                <a:gd name="T28" fmla="*/ 0 w 511"/>
                <a:gd name="T29" fmla="*/ 2 h 578"/>
                <a:gd name="T30" fmla="*/ 0 w 511"/>
                <a:gd name="T31" fmla="*/ 2 h 578"/>
                <a:gd name="T32" fmla="*/ 0 w 511"/>
                <a:gd name="T33" fmla="*/ 2 h 578"/>
                <a:gd name="T34" fmla="*/ 0 w 511"/>
                <a:gd name="T35" fmla="*/ 3 h 578"/>
                <a:gd name="T36" fmla="*/ 0 w 511"/>
                <a:gd name="T37" fmla="*/ 3 h 578"/>
                <a:gd name="T38" fmla="*/ 0 w 511"/>
                <a:gd name="T39" fmla="*/ 3 h 578"/>
                <a:gd name="T40" fmla="*/ 0 w 511"/>
                <a:gd name="T41" fmla="*/ 3 h 578"/>
                <a:gd name="T42" fmla="*/ 0 w 511"/>
                <a:gd name="T43" fmla="*/ 4 h 578"/>
                <a:gd name="T44" fmla="*/ 0 w 511"/>
                <a:gd name="T45" fmla="*/ 4 h 578"/>
                <a:gd name="T46" fmla="*/ 0 w 511"/>
                <a:gd name="T47" fmla="*/ 4 h 578"/>
                <a:gd name="T48" fmla="*/ 0 w 511"/>
                <a:gd name="T49" fmla="*/ 3 h 578"/>
                <a:gd name="T50" fmla="*/ 1 w 511"/>
                <a:gd name="T51" fmla="*/ 3 h 578"/>
                <a:gd name="T52" fmla="*/ 1 w 511"/>
                <a:gd name="T53" fmla="*/ 3 h 578"/>
                <a:gd name="T54" fmla="*/ 1 w 511"/>
                <a:gd name="T55" fmla="*/ 3 h 578"/>
                <a:gd name="T56" fmla="*/ 1 w 511"/>
                <a:gd name="T57" fmla="*/ 2 h 578"/>
                <a:gd name="T58" fmla="*/ 1 w 511"/>
                <a:gd name="T59" fmla="*/ 2 h 578"/>
                <a:gd name="T60" fmla="*/ 1 w 511"/>
                <a:gd name="T61" fmla="*/ 2 h 578"/>
                <a:gd name="T62" fmla="*/ 1 w 511"/>
                <a:gd name="T63" fmla="*/ 2 h 578"/>
                <a:gd name="T64" fmla="*/ 1 w 511"/>
                <a:gd name="T65" fmla="*/ 2 h 578"/>
                <a:gd name="T66" fmla="*/ 1 w 511"/>
                <a:gd name="T67" fmla="*/ 1 h 578"/>
                <a:gd name="T68" fmla="*/ 1 w 511"/>
                <a:gd name="T69" fmla="*/ 1 h 578"/>
                <a:gd name="T70" fmla="*/ 1 w 511"/>
                <a:gd name="T71" fmla="*/ 1 h 578"/>
                <a:gd name="T72" fmla="*/ 1 w 511"/>
                <a:gd name="T73" fmla="*/ 1 h 578"/>
                <a:gd name="T74" fmla="*/ 1 w 511"/>
                <a:gd name="T75" fmla="*/ 0 h 578"/>
                <a:gd name="T76" fmla="*/ 1 w 511"/>
                <a:gd name="T77" fmla="*/ 0 h 578"/>
                <a:gd name="T78" fmla="*/ 1 w 511"/>
                <a:gd name="T79" fmla="*/ 0 h 578"/>
                <a:gd name="T80" fmla="*/ 1 w 511"/>
                <a:gd name="T81" fmla="*/ 0 h 578"/>
                <a:gd name="T82" fmla="*/ 0 w 511"/>
                <a:gd name="T83" fmla="*/ 0 h 578"/>
                <a:gd name="T84" fmla="*/ 0 w 511"/>
                <a:gd name="T85" fmla="*/ 0 h 578"/>
                <a:gd name="T86" fmla="*/ 0 w 511"/>
                <a:gd name="T87" fmla="*/ 0 h 578"/>
                <a:gd name="T88" fmla="*/ 0 w 511"/>
                <a:gd name="T89" fmla="*/ 0 h 5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11" h="578">
                  <a:moveTo>
                    <a:pt x="254" y="0"/>
                  </a:moveTo>
                  <a:lnTo>
                    <a:pt x="217" y="1"/>
                  </a:lnTo>
                  <a:lnTo>
                    <a:pt x="180" y="7"/>
                  </a:lnTo>
                  <a:lnTo>
                    <a:pt x="144" y="19"/>
                  </a:lnTo>
                  <a:lnTo>
                    <a:pt x="110" y="34"/>
                  </a:lnTo>
                  <a:lnTo>
                    <a:pt x="80" y="54"/>
                  </a:lnTo>
                  <a:lnTo>
                    <a:pt x="54" y="76"/>
                  </a:lnTo>
                  <a:lnTo>
                    <a:pt x="33" y="101"/>
                  </a:lnTo>
                  <a:lnTo>
                    <a:pt x="17" y="130"/>
                  </a:lnTo>
                  <a:lnTo>
                    <a:pt x="5" y="160"/>
                  </a:lnTo>
                  <a:lnTo>
                    <a:pt x="0" y="191"/>
                  </a:lnTo>
                  <a:lnTo>
                    <a:pt x="0" y="223"/>
                  </a:lnTo>
                  <a:lnTo>
                    <a:pt x="7" y="250"/>
                  </a:lnTo>
                  <a:lnTo>
                    <a:pt x="18" y="276"/>
                  </a:lnTo>
                  <a:lnTo>
                    <a:pt x="34" y="300"/>
                  </a:lnTo>
                  <a:lnTo>
                    <a:pt x="53" y="324"/>
                  </a:lnTo>
                  <a:lnTo>
                    <a:pt x="82" y="357"/>
                  </a:lnTo>
                  <a:lnTo>
                    <a:pt x="106" y="393"/>
                  </a:lnTo>
                  <a:lnTo>
                    <a:pt x="125" y="432"/>
                  </a:lnTo>
                  <a:lnTo>
                    <a:pt x="139" y="470"/>
                  </a:lnTo>
                  <a:lnTo>
                    <a:pt x="148" y="512"/>
                  </a:lnTo>
                  <a:lnTo>
                    <a:pt x="146" y="578"/>
                  </a:lnTo>
                  <a:lnTo>
                    <a:pt x="254" y="578"/>
                  </a:lnTo>
                  <a:lnTo>
                    <a:pt x="362" y="578"/>
                  </a:lnTo>
                  <a:lnTo>
                    <a:pt x="361" y="512"/>
                  </a:lnTo>
                  <a:lnTo>
                    <a:pt x="371" y="470"/>
                  </a:lnTo>
                  <a:lnTo>
                    <a:pt x="384" y="432"/>
                  </a:lnTo>
                  <a:lnTo>
                    <a:pt x="404" y="393"/>
                  </a:lnTo>
                  <a:lnTo>
                    <a:pt x="427" y="357"/>
                  </a:lnTo>
                  <a:lnTo>
                    <a:pt x="456" y="324"/>
                  </a:lnTo>
                  <a:lnTo>
                    <a:pt x="476" y="300"/>
                  </a:lnTo>
                  <a:lnTo>
                    <a:pt x="491" y="276"/>
                  </a:lnTo>
                  <a:lnTo>
                    <a:pt x="502" y="250"/>
                  </a:lnTo>
                  <a:lnTo>
                    <a:pt x="511" y="223"/>
                  </a:lnTo>
                  <a:lnTo>
                    <a:pt x="511" y="191"/>
                  </a:lnTo>
                  <a:lnTo>
                    <a:pt x="505" y="160"/>
                  </a:lnTo>
                  <a:lnTo>
                    <a:pt x="494" y="130"/>
                  </a:lnTo>
                  <a:lnTo>
                    <a:pt x="476" y="101"/>
                  </a:lnTo>
                  <a:lnTo>
                    <a:pt x="455" y="76"/>
                  </a:lnTo>
                  <a:lnTo>
                    <a:pt x="429" y="54"/>
                  </a:lnTo>
                  <a:lnTo>
                    <a:pt x="398" y="34"/>
                  </a:lnTo>
                  <a:lnTo>
                    <a:pt x="365" y="19"/>
                  </a:lnTo>
                  <a:lnTo>
                    <a:pt x="329" y="7"/>
                  </a:lnTo>
                  <a:lnTo>
                    <a:pt x="293" y="1"/>
                  </a:lnTo>
                  <a:lnTo>
                    <a:pt x="254" y="0"/>
                  </a:lnTo>
                  <a:close/>
                </a:path>
              </a:pathLst>
            </a:custGeom>
            <a:solidFill>
              <a:srgbClr val="B3B3B3"/>
            </a:solidFill>
            <a:ln w="9525">
              <a:solidFill>
                <a:srgbClr val="002060"/>
              </a:solidFill>
              <a:round/>
            </a:ln>
          </p:spPr>
          <p:txBody>
            <a:bodyPr/>
            <a:lstStyle/>
            <a:p>
              <a:endParaRPr lang="zh-CN" altLang="en-US"/>
            </a:p>
          </p:txBody>
        </p:sp>
        <p:sp>
          <p:nvSpPr>
            <p:cNvPr id="24" name="Freeform 11"/>
            <p:cNvSpPr/>
            <p:nvPr/>
          </p:nvSpPr>
          <p:spPr bwMode="auto">
            <a:xfrm>
              <a:off x="1201" y="3371"/>
              <a:ext cx="56" cy="12"/>
            </a:xfrm>
            <a:custGeom>
              <a:avLst/>
              <a:gdLst>
                <a:gd name="T0" fmla="*/ 0 w 166"/>
                <a:gd name="T1" fmla="*/ 0 h 27"/>
                <a:gd name="T2" fmla="*/ 0 w 166"/>
                <a:gd name="T3" fmla="*/ 0 h 27"/>
                <a:gd name="T4" fmla="*/ 0 w 166"/>
                <a:gd name="T5" fmla="*/ 0 h 27"/>
                <a:gd name="T6" fmla="*/ 0 w 166"/>
                <a:gd name="T7" fmla="*/ 0 h 27"/>
                <a:gd name="T8" fmla="*/ 0 w 166"/>
                <a:gd name="T9" fmla="*/ 0 h 27"/>
                <a:gd name="T10" fmla="*/ 0 w 166"/>
                <a:gd name="T11" fmla="*/ 0 h 27"/>
                <a:gd name="T12" fmla="*/ 0 w 166"/>
                <a:gd name="T13" fmla="*/ 0 h 27"/>
                <a:gd name="T14" fmla="*/ 0 w 166"/>
                <a:gd name="T15" fmla="*/ 0 h 27"/>
                <a:gd name="T16" fmla="*/ 0 w 166"/>
                <a:gd name="T17" fmla="*/ 0 h 27"/>
                <a:gd name="T18" fmla="*/ 0 w 166"/>
                <a:gd name="T19" fmla="*/ 0 h 27"/>
                <a:gd name="T20" fmla="*/ 0 w 166"/>
                <a:gd name="T21" fmla="*/ 0 h 27"/>
                <a:gd name="T22" fmla="*/ 0 w 166"/>
                <a:gd name="T23" fmla="*/ 0 h 27"/>
                <a:gd name="T24" fmla="*/ 0 w 166"/>
                <a:gd name="T25" fmla="*/ 0 h 27"/>
                <a:gd name="T26" fmla="*/ 0 w 166"/>
                <a:gd name="T27" fmla="*/ 0 h 27"/>
                <a:gd name="T28" fmla="*/ 0 w 166"/>
                <a:gd name="T29" fmla="*/ 0 h 27"/>
                <a:gd name="T30" fmla="*/ 0 w 166"/>
                <a:gd name="T31" fmla="*/ 0 h 27"/>
                <a:gd name="T32" fmla="*/ 0 w 166"/>
                <a:gd name="T33" fmla="*/ 0 h 27"/>
                <a:gd name="T34" fmla="*/ 0 w 166"/>
                <a:gd name="T35" fmla="*/ 0 h 27"/>
                <a:gd name="T36" fmla="*/ 0 w 166"/>
                <a:gd name="T37" fmla="*/ 0 h 27"/>
                <a:gd name="T38" fmla="*/ 0 w 166"/>
                <a:gd name="T39" fmla="*/ 0 h 27"/>
                <a:gd name="T40" fmla="*/ 0 w 166"/>
                <a:gd name="T41" fmla="*/ 0 h 27"/>
                <a:gd name="T42" fmla="*/ 0 w 166"/>
                <a:gd name="T43" fmla="*/ 0 h 27"/>
                <a:gd name="T44" fmla="*/ 0 w 166"/>
                <a:gd name="T45" fmla="*/ 0 h 27"/>
                <a:gd name="T46" fmla="*/ 0 w 166"/>
                <a:gd name="T47" fmla="*/ 0 h 27"/>
                <a:gd name="T48" fmla="*/ 0 w 166"/>
                <a:gd name="T49" fmla="*/ 0 h 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66" h="27">
                  <a:moveTo>
                    <a:pt x="0" y="13"/>
                  </a:moveTo>
                  <a:lnTo>
                    <a:pt x="3" y="10"/>
                  </a:lnTo>
                  <a:lnTo>
                    <a:pt x="10" y="7"/>
                  </a:lnTo>
                  <a:lnTo>
                    <a:pt x="24" y="3"/>
                  </a:lnTo>
                  <a:lnTo>
                    <a:pt x="40" y="1"/>
                  </a:lnTo>
                  <a:lnTo>
                    <a:pt x="60" y="0"/>
                  </a:lnTo>
                  <a:lnTo>
                    <a:pt x="82" y="0"/>
                  </a:lnTo>
                  <a:lnTo>
                    <a:pt x="104" y="0"/>
                  </a:lnTo>
                  <a:lnTo>
                    <a:pt x="124" y="1"/>
                  </a:lnTo>
                  <a:lnTo>
                    <a:pt x="141" y="3"/>
                  </a:lnTo>
                  <a:lnTo>
                    <a:pt x="154" y="7"/>
                  </a:lnTo>
                  <a:lnTo>
                    <a:pt x="163" y="10"/>
                  </a:lnTo>
                  <a:lnTo>
                    <a:pt x="166" y="13"/>
                  </a:lnTo>
                  <a:lnTo>
                    <a:pt x="163" y="17"/>
                  </a:lnTo>
                  <a:lnTo>
                    <a:pt x="154" y="21"/>
                  </a:lnTo>
                  <a:lnTo>
                    <a:pt x="141" y="23"/>
                  </a:lnTo>
                  <a:lnTo>
                    <a:pt x="124" y="26"/>
                  </a:lnTo>
                  <a:lnTo>
                    <a:pt x="104" y="27"/>
                  </a:lnTo>
                  <a:lnTo>
                    <a:pt x="82" y="27"/>
                  </a:lnTo>
                  <a:lnTo>
                    <a:pt x="60" y="27"/>
                  </a:lnTo>
                  <a:lnTo>
                    <a:pt x="40" y="26"/>
                  </a:lnTo>
                  <a:lnTo>
                    <a:pt x="24" y="23"/>
                  </a:lnTo>
                  <a:lnTo>
                    <a:pt x="10" y="21"/>
                  </a:lnTo>
                  <a:lnTo>
                    <a:pt x="3" y="17"/>
                  </a:lnTo>
                  <a:lnTo>
                    <a:pt x="0" y="13"/>
                  </a:lnTo>
                  <a:close/>
                </a:path>
              </a:pathLst>
            </a:custGeom>
            <a:solidFill>
              <a:srgbClr val="FFFF00"/>
            </a:solidFill>
            <a:ln w="9525">
              <a:solidFill>
                <a:srgbClr val="002060"/>
              </a:solidFill>
              <a:round/>
            </a:ln>
          </p:spPr>
          <p:txBody>
            <a:bodyPr/>
            <a:lstStyle/>
            <a:p>
              <a:endParaRPr lang="zh-CN" altLang="en-US"/>
            </a:p>
          </p:txBody>
        </p:sp>
        <p:sp>
          <p:nvSpPr>
            <p:cNvPr id="26" name="Freeform 12"/>
            <p:cNvSpPr/>
            <p:nvPr/>
          </p:nvSpPr>
          <p:spPr bwMode="auto">
            <a:xfrm>
              <a:off x="1193" y="3305"/>
              <a:ext cx="72" cy="71"/>
            </a:xfrm>
            <a:custGeom>
              <a:avLst/>
              <a:gdLst>
                <a:gd name="T0" fmla="*/ 0 w 215"/>
                <a:gd name="T1" fmla="*/ 1 h 167"/>
                <a:gd name="T2" fmla="*/ 0 w 215"/>
                <a:gd name="T3" fmla="*/ 1 h 167"/>
                <a:gd name="T4" fmla="*/ 0 w 215"/>
                <a:gd name="T5" fmla="*/ 1 h 167"/>
                <a:gd name="T6" fmla="*/ 0 w 215"/>
                <a:gd name="T7" fmla="*/ 0 h 167"/>
                <a:gd name="T8" fmla="*/ 0 w 215"/>
                <a:gd name="T9" fmla="*/ 0 h 167"/>
                <a:gd name="T10" fmla="*/ 0 w 215"/>
                <a:gd name="T11" fmla="*/ 0 h 167"/>
                <a:gd name="T12" fmla="*/ 0 w 215"/>
                <a:gd name="T13" fmla="*/ 1 h 167"/>
                <a:gd name="T14" fmla="*/ 0 w 215"/>
                <a:gd name="T15" fmla="*/ 1 h 167"/>
                <a:gd name="T16" fmla="*/ 0 w 215"/>
                <a:gd name="T17" fmla="*/ 1 h 1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5" h="167">
                  <a:moveTo>
                    <a:pt x="107" y="167"/>
                  </a:moveTo>
                  <a:lnTo>
                    <a:pt x="186" y="167"/>
                  </a:lnTo>
                  <a:lnTo>
                    <a:pt x="215" y="150"/>
                  </a:lnTo>
                  <a:lnTo>
                    <a:pt x="215" y="0"/>
                  </a:lnTo>
                  <a:lnTo>
                    <a:pt x="107" y="0"/>
                  </a:lnTo>
                  <a:lnTo>
                    <a:pt x="0" y="0"/>
                  </a:lnTo>
                  <a:lnTo>
                    <a:pt x="0" y="150"/>
                  </a:lnTo>
                  <a:lnTo>
                    <a:pt x="28" y="167"/>
                  </a:lnTo>
                  <a:lnTo>
                    <a:pt x="107" y="167"/>
                  </a:lnTo>
                  <a:close/>
                </a:path>
              </a:pathLst>
            </a:custGeom>
            <a:solidFill>
              <a:srgbClr val="9A9A9A"/>
            </a:solidFill>
            <a:ln w="3175">
              <a:solidFill>
                <a:srgbClr val="002060"/>
              </a:solidFill>
              <a:prstDash val="solid"/>
              <a:round/>
            </a:ln>
          </p:spPr>
          <p:txBody>
            <a:bodyPr/>
            <a:lstStyle/>
            <a:p>
              <a:endParaRPr lang="zh-CN" altLang="en-US"/>
            </a:p>
          </p:txBody>
        </p:sp>
        <p:sp>
          <p:nvSpPr>
            <p:cNvPr id="27" name="Freeform 13"/>
            <p:cNvSpPr>
              <a:spLocks noEditPoints="1"/>
            </p:cNvSpPr>
            <p:nvPr/>
          </p:nvSpPr>
          <p:spPr bwMode="auto">
            <a:xfrm>
              <a:off x="1194" y="3324"/>
              <a:ext cx="71" cy="43"/>
            </a:xfrm>
            <a:custGeom>
              <a:avLst/>
              <a:gdLst>
                <a:gd name="T0" fmla="*/ 0 w 213"/>
                <a:gd name="T1" fmla="*/ 0 h 102"/>
                <a:gd name="T2" fmla="*/ 0 w 213"/>
                <a:gd name="T3" fmla="*/ 0 h 102"/>
                <a:gd name="T4" fmla="*/ 0 w 213"/>
                <a:gd name="T5" fmla="*/ 0 h 102"/>
                <a:gd name="T6" fmla="*/ 0 w 213"/>
                <a:gd name="T7" fmla="*/ 0 h 102"/>
                <a:gd name="T8" fmla="*/ 0 w 213"/>
                <a:gd name="T9" fmla="*/ 0 h 102"/>
                <a:gd name="T10" fmla="*/ 0 w 213"/>
                <a:gd name="T11" fmla="*/ 0 h 102"/>
                <a:gd name="T12" fmla="*/ 0 w 213"/>
                <a:gd name="T13" fmla="*/ 0 h 102"/>
                <a:gd name="T14" fmla="*/ 0 w 213"/>
                <a:gd name="T15" fmla="*/ 0 h 102"/>
                <a:gd name="T16" fmla="*/ 0 w 213"/>
                <a:gd name="T17" fmla="*/ 0 h 102"/>
                <a:gd name="T18" fmla="*/ 0 w 213"/>
                <a:gd name="T19" fmla="*/ 0 h 102"/>
                <a:gd name="T20" fmla="*/ 0 w 213"/>
                <a:gd name="T21" fmla="*/ 0 h 102"/>
                <a:gd name="T22" fmla="*/ 0 w 213"/>
                <a:gd name="T23" fmla="*/ 0 h 102"/>
                <a:gd name="T24" fmla="*/ 0 w 213"/>
                <a:gd name="T25" fmla="*/ 0 h 102"/>
                <a:gd name="T26" fmla="*/ 0 w 213"/>
                <a:gd name="T27" fmla="*/ 0 h 1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3" h="102">
                  <a:moveTo>
                    <a:pt x="0" y="45"/>
                  </a:moveTo>
                  <a:lnTo>
                    <a:pt x="0" y="11"/>
                  </a:lnTo>
                  <a:lnTo>
                    <a:pt x="55" y="11"/>
                  </a:lnTo>
                  <a:lnTo>
                    <a:pt x="213" y="0"/>
                  </a:lnTo>
                  <a:lnTo>
                    <a:pt x="213" y="30"/>
                  </a:lnTo>
                  <a:lnTo>
                    <a:pt x="56" y="45"/>
                  </a:lnTo>
                  <a:lnTo>
                    <a:pt x="0" y="45"/>
                  </a:lnTo>
                  <a:close/>
                  <a:moveTo>
                    <a:pt x="0" y="102"/>
                  </a:moveTo>
                  <a:lnTo>
                    <a:pt x="0" y="68"/>
                  </a:lnTo>
                  <a:lnTo>
                    <a:pt x="55" y="68"/>
                  </a:lnTo>
                  <a:lnTo>
                    <a:pt x="213" y="57"/>
                  </a:lnTo>
                  <a:lnTo>
                    <a:pt x="213" y="87"/>
                  </a:lnTo>
                  <a:lnTo>
                    <a:pt x="56" y="102"/>
                  </a:lnTo>
                  <a:lnTo>
                    <a:pt x="0" y="102"/>
                  </a:lnTo>
                  <a:close/>
                </a:path>
              </a:pathLst>
            </a:custGeom>
            <a:solidFill>
              <a:srgbClr val="4D4D4D"/>
            </a:solidFill>
            <a:ln w="3175">
              <a:solidFill>
                <a:srgbClr val="002060"/>
              </a:solidFill>
              <a:prstDash val="solid"/>
              <a:round/>
            </a:ln>
          </p:spPr>
          <p:txBody>
            <a:bodyPr/>
            <a:lstStyle/>
            <a:p>
              <a:endParaRPr lang="zh-CN" altLang="en-US"/>
            </a:p>
          </p:txBody>
        </p:sp>
        <p:sp>
          <p:nvSpPr>
            <p:cNvPr id="28" name="Freeform 14"/>
            <p:cNvSpPr/>
            <p:nvPr/>
          </p:nvSpPr>
          <p:spPr bwMode="auto">
            <a:xfrm>
              <a:off x="1143" y="3072"/>
              <a:ext cx="171" cy="249"/>
            </a:xfrm>
            <a:custGeom>
              <a:avLst/>
              <a:gdLst>
                <a:gd name="T0" fmla="*/ 0 w 511"/>
                <a:gd name="T1" fmla="*/ 0 h 578"/>
                <a:gd name="T2" fmla="*/ 0 w 511"/>
                <a:gd name="T3" fmla="*/ 0 h 578"/>
                <a:gd name="T4" fmla="*/ 0 w 511"/>
                <a:gd name="T5" fmla="*/ 0 h 578"/>
                <a:gd name="T6" fmla="*/ 0 w 511"/>
                <a:gd name="T7" fmla="*/ 0 h 578"/>
                <a:gd name="T8" fmla="*/ 0 w 511"/>
                <a:gd name="T9" fmla="*/ 0 h 578"/>
                <a:gd name="T10" fmla="*/ 0 w 511"/>
                <a:gd name="T11" fmla="*/ 0 h 578"/>
                <a:gd name="T12" fmla="*/ 0 w 511"/>
                <a:gd name="T13" fmla="*/ 0 h 578"/>
                <a:gd name="T14" fmla="*/ 0 w 511"/>
                <a:gd name="T15" fmla="*/ 0 h 578"/>
                <a:gd name="T16" fmla="*/ 0 w 511"/>
                <a:gd name="T17" fmla="*/ 1 h 578"/>
                <a:gd name="T18" fmla="*/ 0 w 511"/>
                <a:gd name="T19" fmla="*/ 1 h 578"/>
                <a:gd name="T20" fmla="*/ 0 w 511"/>
                <a:gd name="T21" fmla="*/ 1 h 578"/>
                <a:gd name="T22" fmla="*/ 0 w 511"/>
                <a:gd name="T23" fmla="*/ 1 h 578"/>
                <a:gd name="T24" fmla="*/ 0 w 511"/>
                <a:gd name="T25" fmla="*/ 2 h 578"/>
                <a:gd name="T26" fmla="*/ 0 w 511"/>
                <a:gd name="T27" fmla="*/ 2 h 578"/>
                <a:gd name="T28" fmla="*/ 0 w 511"/>
                <a:gd name="T29" fmla="*/ 2 h 578"/>
                <a:gd name="T30" fmla="*/ 0 w 511"/>
                <a:gd name="T31" fmla="*/ 2 h 578"/>
                <a:gd name="T32" fmla="*/ 0 w 511"/>
                <a:gd name="T33" fmla="*/ 2 h 578"/>
                <a:gd name="T34" fmla="*/ 0 w 511"/>
                <a:gd name="T35" fmla="*/ 3 h 578"/>
                <a:gd name="T36" fmla="*/ 0 w 511"/>
                <a:gd name="T37" fmla="*/ 3 h 578"/>
                <a:gd name="T38" fmla="*/ 0 w 511"/>
                <a:gd name="T39" fmla="*/ 3 h 578"/>
                <a:gd name="T40" fmla="*/ 0 w 511"/>
                <a:gd name="T41" fmla="*/ 3 h 578"/>
                <a:gd name="T42" fmla="*/ 0 w 511"/>
                <a:gd name="T43" fmla="*/ 4 h 578"/>
                <a:gd name="T44" fmla="*/ 0 w 511"/>
                <a:gd name="T45" fmla="*/ 4 h 578"/>
                <a:gd name="T46" fmla="*/ 1 w 511"/>
                <a:gd name="T47" fmla="*/ 4 h 578"/>
                <a:gd name="T48" fmla="*/ 0 w 511"/>
                <a:gd name="T49" fmla="*/ 3 h 578"/>
                <a:gd name="T50" fmla="*/ 1 w 511"/>
                <a:gd name="T51" fmla="*/ 3 h 578"/>
                <a:gd name="T52" fmla="*/ 1 w 511"/>
                <a:gd name="T53" fmla="*/ 3 h 578"/>
                <a:gd name="T54" fmla="*/ 1 w 511"/>
                <a:gd name="T55" fmla="*/ 3 h 578"/>
                <a:gd name="T56" fmla="*/ 1 w 511"/>
                <a:gd name="T57" fmla="*/ 2 h 578"/>
                <a:gd name="T58" fmla="*/ 1 w 511"/>
                <a:gd name="T59" fmla="*/ 2 h 578"/>
                <a:gd name="T60" fmla="*/ 1 w 511"/>
                <a:gd name="T61" fmla="*/ 2 h 578"/>
                <a:gd name="T62" fmla="*/ 1 w 511"/>
                <a:gd name="T63" fmla="*/ 2 h 578"/>
                <a:gd name="T64" fmla="*/ 1 w 511"/>
                <a:gd name="T65" fmla="*/ 2 h 578"/>
                <a:gd name="T66" fmla="*/ 1 w 511"/>
                <a:gd name="T67" fmla="*/ 1 h 578"/>
                <a:gd name="T68" fmla="*/ 1 w 511"/>
                <a:gd name="T69" fmla="*/ 1 h 578"/>
                <a:gd name="T70" fmla="*/ 1 w 511"/>
                <a:gd name="T71" fmla="*/ 1 h 578"/>
                <a:gd name="T72" fmla="*/ 1 w 511"/>
                <a:gd name="T73" fmla="*/ 1 h 578"/>
                <a:gd name="T74" fmla="*/ 1 w 511"/>
                <a:gd name="T75" fmla="*/ 0 h 578"/>
                <a:gd name="T76" fmla="*/ 1 w 511"/>
                <a:gd name="T77" fmla="*/ 0 h 578"/>
                <a:gd name="T78" fmla="*/ 1 w 511"/>
                <a:gd name="T79" fmla="*/ 0 h 578"/>
                <a:gd name="T80" fmla="*/ 1 w 511"/>
                <a:gd name="T81" fmla="*/ 0 h 578"/>
                <a:gd name="T82" fmla="*/ 1 w 511"/>
                <a:gd name="T83" fmla="*/ 0 h 578"/>
                <a:gd name="T84" fmla="*/ 0 w 511"/>
                <a:gd name="T85" fmla="*/ 0 h 578"/>
                <a:gd name="T86" fmla="*/ 0 w 511"/>
                <a:gd name="T87" fmla="*/ 0 h 578"/>
                <a:gd name="T88" fmla="*/ 0 w 511"/>
                <a:gd name="T89" fmla="*/ 0 h 5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11" h="578">
                  <a:moveTo>
                    <a:pt x="255" y="0"/>
                  </a:moveTo>
                  <a:lnTo>
                    <a:pt x="217" y="1"/>
                  </a:lnTo>
                  <a:lnTo>
                    <a:pt x="180" y="7"/>
                  </a:lnTo>
                  <a:lnTo>
                    <a:pt x="144" y="19"/>
                  </a:lnTo>
                  <a:lnTo>
                    <a:pt x="111" y="34"/>
                  </a:lnTo>
                  <a:lnTo>
                    <a:pt x="80" y="54"/>
                  </a:lnTo>
                  <a:lnTo>
                    <a:pt x="54" y="76"/>
                  </a:lnTo>
                  <a:lnTo>
                    <a:pt x="33" y="101"/>
                  </a:lnTo>
                  <a:lnTo>
                    <a:pt x="17" y="130"/>
                  </a:lnTo>
                  <a:lnTo>
                    <a:pt x="5" y="160"/>
                  </a:lnTo>
                  <a:lnTo>
                    <a:pt x="0" y="191"/>
                  </a:lnTo>
                  <a:lnTo>
                    <a:pt x="0" y="223"/>
                  </a:lnTo>
                  <a:lnTo>
                    <a:pt x="7" y="250"/>
                  </a:lnTo>
                  <a:lnTo>
                    <a:pt x="18" y="276"/>
                  </a:lnTo>
                  <a:lnTo>
                    <a:pt x="34" y="300"/>
                  </a:lnTo>
                  <a:lnTo>
                    <a:pt x="53" y="324"/>
                  </a:lnTo>
                  <a:lnTo>
                    <a:pt x="82" y="357"/>
                  </a:lnTo>
                  <a:lnTo>
                    <a:pt x="106" y="393"/>
                  </a:lnTo>
                  <a:lnTo>
                    <a:pt x="125" y="432"/>
                  </a:lnTo>
                  <a:lnTo>
                    <a:pt x="139" y="470"/>
                  </a:lnTo>
                  <a:lnTo>
                    <a:pt x="148" y="512"/>
                  </a:lnTo>
                  <a:lnTo>
                    <a:pt x="147" y="578"/>
                  </a:lnTo>
                  <a:lnTo>
                    <a:pt x="255" y="578"/>
                  </a:lnTo>
                  <a:lnTo>
                    <a:pt x="364" y="578"/>
                  </a:lnTo>
                  <a:lnTo>
                    <a:pt x="363" y="512"/>
                  </a:lnTo>
                  <a:lnTo>
                    <a:pt x="371" y="470"/>
                  </a:lnTo>
                  <a:lnTo>
                    <a:pt x="384" y="432"/>
                  </a:lnTo>
                  <a:lnTo>
                    <a:pt x="404" y="393"/>
                  </a:lnTo>
                  <a:lnTo>
                    <a:pt x="427" y="357"/>
                  </a:lnTo>
                  <a:lnTo>
                    <a:pt x="456" y="324"/>
                  </a:lnTo>
                  <a:lnTo>
                    <a:pt x="476" y="300"/>
                  </a:lnTo>
                  <a:lnTo>
                    <a:pt x="492" y="276"/>
                  </a:lnTo>
                  <a:lnTo>
                    <a:pt x="504" y="250"/>
                  </a:lnTo>
                  <a:lnTo>
                    <a:pt x="511" y="223"/>
                  </a:lnTo>
                  <a:lnTo>
                    <a:pt x="511" y="191"/>
                  </a:lnTo>
                  <a:lnTo>
                    <a:pt x="505" y="160"/>
                  </a:lnTo>
                  <a:lnTo>
                    <a:pt x="494" y="130"/>
                  </a:lnTo>
                  <a:lnTo>
                    <a:pt x="476" y="101"/>
                  </a:lnTo>
                  <a:lnTo>
                    <a:pt x="455" y="76"/>
                  </a:lnTo>
                  <a:lnTo>
                    <a:pt x="429" y="54"/>
                  </a:lnTo>
                  <a:lnTo>
                    <a:pt x="399" y="34"/>
                  </a:lnTo>
                  <a:lnTo>
                    <a:pt x="365" y="19"/>
                  </a:lnTo>
                  <a:lnTo>
                    <a:pt x="331" y="7"/>
                  </a:lnTo>
                  <a:lnTo>
                    <a:pt x="293" y="1"/>
                  </a:lnTo>
                  <a:lnTo>
                    <a:pt x="255" y="0"/>
                  </a:lnTo>
                  <a:close/>
                </a:path>
              </a:pathLst>
            </a:custGeom>
            <a:solidFill>
              <a:srgbClr val="B3B3B3"/>
            </a:solidFill>
            <a:ln w="9525">
              <a:solidFill>
                <a:srgbClr val="002060"/>
              </a:solidFill>
              <a:round/>
            </a:ln>
          </p:spPr>
          <p:txBody>
            <a:bodyPr/>
            <a:lstStyle/>
            <a:p>
              <a:endParaRPr lang="zh-CN" altLang="en-US"/>
            </a:p>
          </p:txBody>
        </p:sp>
        <p:sp>
          <p:nvSpPr>
            <p:cNvPr id="29" name="Freeform 15"/>
            <p:cNvSpPr/>
            <p:nvPr/>
          </p:nvSpPr>
          <p:spPr bwMode="auto">
            <a:xfrm>
              <a:off x="4376" y="3371"/>
              <a:ext cx="55" cy="12"/>
            </a:xfrm>
            <a:custGeom>
              <a:avLst/>
              <a:gdLst>
                <a:gd name="T0" fmla="*/ 0 w 165"/>
                <a:gd name="T1" fmla="*/ 0 h 27"/>
                <a:gd name="T2" fmla="*/ 0 w 165"/>
                <a:gd name="T3" fmla="*/ 0 h 27"/>
                <a:gd name="T4" fmla="*/ 0 w 165"/>
                <a:gd name="T5" fmla="*/ 0 h 27"/>
                <a:gd name="T6" fmla="*/ 0 w 165"/>
                <a:gd name="T7" fmla="*/ 0 h 27"/>
                <a:gd name="T8" fmla="*/ 0 w 165"/>
                <a:gd name="T9" fmla="*/ 0 h 27"/>
                <a:gd name="T10" fmla="*/ 0 w 165"/>
                <a:gd name="T11" fmla="*/ 0 h 27"/>
                <a:gd name="T12" fmla="*/ 0 w 165"/>
                <a:gd name="T13" fmla="*/ 0 h 27"/>
                <a:gd name="T14" fmla="*/ 0 w 165"/>
                <a:gd name="T15" fmla="*/ 0 h 27"/>
                <a:gd name="T16" fmla="*/ 0 w 165"/>
                <a:gd name="T17" fmla="*/ 0 h 27"/>
                <a:gd name="T18" fmla="*/ 0 w 165"/>
                <a:gd name="T19" fmla="*/ 0 h 27"/>
                <a:gd name="T20" fmla="*/ 0 w 165"/>
                <a:gd name="T21" fmla="*/ 0 h 27"/>
                <a:gd name="T22" fmla="*/ 0 w 165"/>
                <a:gd name="T23" fmla="*/ 0 h 27"/>
                <a:gd name="T24" fmla="*/ 0 w 165"/>
                <a:gd name="T25" fmla="*/ 0 h 27"/>
                <a:gd name="T26" fmla="*/ 0 w 165"/>
                <a:gd name="T27" fmla="*/ 0 h 27"/>
                <a:gd name="T28" fmla="*/ 0 w 165"/>
                <a:gd name="T29" fmla="*/ 0 h 27"/>
                <a:gd name="T30" fmla="*/ 0 w 165"/>
                <a:gd name="T31" fmla="*/ 0 h 27"/>
                <a:gd name="T32" fmla="*/ 0 w 165"/>
                <a:gd name="T33" fmla="*/ 0 h 27"/>
                <a:gd name="T34" fmla="*/ 0 w 165"/>
                <a:gd name="T35" fmla="*/ 0 h 27"/>
                <a:gd name="T36" fmla="*/ 0 w 165"/>
                <a:gd name="T37" fmla="*/ 0 h 27"/>
                <a:gd name="T38" fmla="*/ 0 w 165"/>
                <a:gd name="T39" fmla="*/ 0 h 27"/>
                <a:gd name="T40" fmla="*/ 0 w 165"/>
                <a:gd name="T41" fmla="*/ 0 h 27"/>
                <a:gd name="T42" fmla="*/ 0 w 165"/>
                <a:gd name="T43" fmla="*/ 0 h 27"/>
                <a:gd name="T44" fmla="*/ 0 w 165"/>
                <a:gd name="T45" fmla="*/ 0 h 27"/>
                <a:gd name="T46" fmla="*/ 0 w 165"/>
                <a:gd name="T47" fmla="*/ 0 h 27"/>
                <a:gd name="T48" fmla="*/ 0 w 165"/>
                <a:gd name="T49" fmla="*/ 0 h 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65" h="27">
                  <a:moveTo>
                    <a:pt x="0" y="13"/>
                  </a:moveTo>
                  <a:lnTo>
                    <a:pt x="3" y="10"/>
                  </a:lnTo>
                  <a:lnTo>
                    <a:pt x="11" y="7"/>
                  </a:lnTo>
                  <a:lnTo>
                    <a:pt x="24" y="3"/>
                  </a:lnTo>
                  <a:lnTo>
                    <a:pt x="42" y="1"/>
                  </a:lnTo>
                  <a:lnTo>
                    <a:pt x="62" y="0"/>
                  </a:lnTo>
                  <a:lnTo>
                    <a:pt x="82" y="0"/>
                  </a:lnTo>
                  <a:lnTo>
                    <a:pt x="103" y="0"/>
                  </a:lnTo>
                  <a:lnTo>
                    <a:pt x="124" y="1"/>
                  </a:lnTo>
                  <a:lnTo>
                    <a:pt x="141" y="3"/>
                  </a:lnTo>
                  <a:lnTo>
                    <a:pt x="154" y="7"/>
                  </a:lnTo>
                  <a:lnTo>
                    <a:pt x="162" y="10"/>
                  </a:lnTo>
                  <a:lnTo>
                    <a:pt x="165" y="13"/>
                  </a:lnTo>
                  <a:lnTo>
                    <a:pt x="162" y="17"/>
                  </a:lnTo>
                  <a:lnTo>
                    <a:pt x="154" y="21"/>
                  </a:lnTo>
                  <a:lnTo>
                    <a:pt x="141" y="23"/>
                  </a:lnTo>
                  <a:lnTo>
                    <a:pt x="124" y="26"/>
                  </a:lnTo>
                  <a:lnTo>
                    <a:pt x="103" y="27"/>
                  </a:lnTo>
                  <a:lnTo>
                    <a:pt x="82" y="27"/>
                  </a:lnTo>
                  <a:lnTo>
                    <a:pt x="62" y="27"/>
                  </a:lnTo>
                  <a:lnTo>
                    <a:pt x="42" y="26"/>
                  </a:lnTo>
                  <a:lnTo>
                    <a:pt x="24" y="23"/>
                  </a:lnTo>
                  <a:lnTo>
                    <a:pt x="11" y="21"/>
                  </a:lnTo>
                  <a:lnTo>
                    <a:pt x="3" y="17"/>
                  </a:lnTo>
                  <a:lnTo>
                    <a:pt x="0" y="13"/>
                  </a:lnTo>
                  <a:close/>
                </a:path>
              </a:pathLst>
            </a:custGeom>
            <a:solidFill>
              <a:srgbClr val="FFFF00"/>
            </a:solidFill>
            <a:ln w="9525">
              <a:solidFill>
                <a:srgbClr val="002060"/>
              </a:solidFill>
              <a:round/>
            </a:ln>
          </p:spPr>
          <p:txBody>
            <a:bodyPr/>
            <a:lstStyle/>
            <a:p>
              <a:endParaRPr lang="zh-CN" altLang="en-US"/>
            </a:p>
          </p:txBody>
        </p:sp>
        <p:sp>
          <p:nvSpPr>
            <p:cNvPr id="30" name="Freeform 16"/>
            <p:cNvSpPr/>
            <p:nvPr/>
          </p:nvSpPr>
          <p:spPr bwMode="auto">
            <a:xfrm>
              <a:off x="4368" y="3305"/>
              <a:ext cx="72" cy="71"/>
            </a:xfrm>
            <a:custGeom>
              <a:avLst/>
              <a:gdLst>
                <a:gd name="T0" fmla="*/ 0 w 215"/>
                <a:gd name="T1" fmla="*/ 1 h 167"/>
                <a:gd name="T2" fmla="*/ 0 w 215"/>
                <a:gd name="T3" fmla="*/ 1 h 167"/>
                <a:gd name="T4" fmla="*/ 0 w 215"/>
                <a:gd name="T5" fmla="*/ 1 h 167"/>
                <a:gd name="T6" fmla="*/ 0 w 215"/>
                <a:gd name="T7" fmla="*/ 0 h 167"/>
                <a:gd name="T8" fmla="*/ 0 w 215"/>
                <a:gd name="T9" fmla="*/ 0 h 167"/>
                <a:gd name="T10" fmla="*/ 0 w 215"/>
                <a:gd name="T11" fmla="*/ 0 h 167"/>
                <a:gd name="T12" fmla="*/ 0 w 215"/>
                <a:gd name="T13" fmla="*/ 1 h 167"/>
                <a:gd name="T14" fmla="*/ 0 w 215"/>
                <a:gd name="T15" fmla="*/ 1 h 167"/>
                <a:gd name="T16" fmla="*/ 0 w 215"/>
                <a:gd name="T17" fmla="*/ 1 h 1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5" h="167">
                  <a:moveTo>
                    <a:pt x="107" y="167"/>
                  </a:moveTo>
                  <a:lnTo>
                    <a:pt x="187" y="167"/>
                  </a:lnTo>
                  <a:lnTo>
                    <a:pt x="215" y="150"/>
                  </a:lnTo>
                  <a:lnTo>
                    <a:pt x="215" y="0"/>
                  </a:lnTo>
                  <a:lnTo>
                    <a:pt x="107" y="0"/>
                  </a:lnTo>
                  <a:lnTo>
                    <a:pt x="0" y="0"/>
                  </a:lnTo>
                  <a:lnTo>
                    <a:pt x="0" y="150"/>
                  </a:lnTo>
                  <a:lnTo>
                    <a:pt x="28" y="167"/>
                  </a:lnTo>
                  <a:lnTo>
                    <a:pt x="107" y="167"/>
                  </a:lnTo>
                  <a:close/>
                </a:path>
              </a:pathLst>
            </a:custGeom>
            <a:solidFill>
              <a:srgbClr val="9A9A9A"/>
            </a:solidFill>
            <a:ln w="3175">
              <a:solidFill>
                <a:srgbClr val="002060"/>
              </a:solidFill>
              <a:prstDash val="solid"/>
              <a:round/>
            </a:ln>
          </p:spPr>
          <p:txBody>
            <a:bodyPr/>
            <a:lstStyle/>
            <a:p>
              <a:endParaRPr lang="zh-CN" altLang="en-US"/>
            </a:p>
          </p:txBody>
        </p:sp>
        <p:sp>
          <p:nvSpPr>
            <p:cNvPr id="31" name="Freeform 17"/>
            <p:cNvSpPr>
              <a:spLocks noEditPoints="1"/>
            </p:cNvSpPr>
            <p:nvPr/>
          </p:nvSpPr>
          <p:spPr bwMode="auto">
            <a:xfrm>
              <a:off x="4369" y="3324"/>
              <a:ext cx="71" cy="43"/>
            </a:xfrm>
            <a:custGeom>
              <a:avLst/>
              <a:gdLst>
                <a:gd name="T0" fmla="*/ 0 w 214"/>
                <a:gd name="T1" fmla="*/ 0 h 102"/>
                <a:gd name="T2" fmla="*/ 0 w 214"/>
                <a:gd name="T3" fmla="*/ 0 h 102"/>
                <a:gd name="T4" fmla="*/ 0 w 214"/>
                <a:gd name="T5" fmla="*/ 0 h 102"/>
                <a:gd name="T6" fmla="*/ 0 w 214"/>
                <a:gd name="T7" fmla="*/ 0 h 102"/>
                <a:gd name="T8" fmla="*/ 0 w 214"/>
                <a:gd name="T9" fmla="*/ 0 h 102"/>
                <a:gd name="T10" fmla="*/ 0 w 214"/>
                <a:gd name="T11" fmla="*/ 0 h 102"/>
                <a:gd name="T12" fmla="*/ 0 w 214"/>
                <a:gd name="T13" fmla="*/ 0 h 102"/>
                <a:gd name="T14" fmla="*/ 0 w 214"/>
                <a:gd name="T15" fmla="*/ 0 h 102"/>
                <a:gd name="T16" fmla="*/ 0 w 214"/>
                <a:gd name="T17" fmla="*/ 0 h 102"/>
                <a:gd name="T18" fmla="*/ 0 w 214"/>
                <a:gd name="T19" fmla="*/ 0 h 102"/>
                <a:gd name="T20" fmla="*/ 0 w 214"/>
                <a:gd name="T21" fmla="*/ 0 h 102"/>
                <a:gd name="T22" fmla="*/ 0 w 214"/>
                <a:gd name="T23" fmla="*/ 0 h 102"/>
                <a:gd name="T24" fmla="*/ 0 w 214"/>
                <a:gd name="T25" fmla="*/ 0 h 102"/>
                <a:gd name="T26" fmla="*/ 0 w 214"/>
                <a:gd name="T27" fmla="*/ 0 h 1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4" h="102">
                  <a:moveTo>
                    <a:pt x="0" y="45"/>
                  </a:moveTo>
                  <a:lnTo>
                    <a:pt x="0" y="11"/>
                  </a:lnTo>
                  <a:lnTo>
                    <a:pt x="54" y="11"/>
                  </a:lnTo>
                  <a:lnTo>
                    <a:pt x="214" y="0"/>
                  </a:lnTo>
                  <a:lnTo>
                    <a:pt x="214" y="30"/>
                  </a:lnTo>
                  <a:lnTo>
                    <a:pt x="56" y="45"/>
                  </a:lnTo>
                  <a:lnTo>
                    <a:pt x="0" y="45"/>
                  </a:lnTo>
                  <a:close/>
                  <a:moveTo>
                    <a:pt x="0" y="102"/>
                  </a:moveTo>
                  <a:lnTo>
                    <a:pt x="0" y="68"/>
                  </a:lnTo>
                  <a:lnTo>
                    <a:pt x="54" y="68"/>
                  </a:lnTo>
                  <a:lnTo>
                    <a:pt x="214" y="57"/>
                  </a:lnTo>
                  <a:lnTo>
                    <a:pt x="214" y="87"/>
                  </a:lnTo>
                  <a:lnTo>
                    <a:pt x="56" y="102"/>
                  </a:lnTo>
                  <a:lnTo>
                    <a:pt x="0" y="102"/>
                  </a:lnTo>
                  <a:close/>
                </a:path>
              </a:pathLst>
            </a:custGeom>
            <a:solidFill>
              <a:srgbClr val="4D4D4D"/>
            </a:solidFill>
            <a:ln w="3175">
              <a:solidFill>
                <a:srgbClr val="002060"/>
              </a:solidFill>
              <a:prstDash val="solid"/>
              <a:round/>
            </a:ln>
          </p:spPr>
          <p:txBody>
            <a:bodyPr/>
            <a:lstStyle/>
            <a:p>
              <a:endParaRPr lang="zh-CN" altLang="en-US"/>
            </a:p>
          </p:txBody>
        </p:sp>
        <p:sp>
          <p:nvSpPr>
            <p:cNvPr id="32" name="Freeform 18"/>
            <p:cNvSpPr/>
            <p:nvPr/>
          </p:nvSpPr>
          <p:spPr bwMode="auto">
            <a:xfrm>
              <a:off x="4318" y="3072"/>
              <a:ext cx="171" cy="249"/>
            </a:xfrm>
            <a:custGeom>
              <a:avLst/>
              <a:gdLst>
                <a:gd name="T0" fmla="*/ 0 w 512"/>
                <a:gd name="T1" fmla="*/ 0 h 578"/>
                <a:gd name="T2" fmla="*/ 0 w 512"/>
                <a:gd name="T3" fmla="*/ 0 h 578"/>
                <a:gd name="T4" fmla="*/ 0 w 512"/>
                <a:gd name="T5" fmla="*/ 0 h 578"/>
                <a:gd name="T6" fmla="*/ 0 w 512"/>
                <a:gd name="T7" fmla="*/ 0 h 578"/>
                <a:gd name="T8" fmla="*/ 0 w 512"/>
                <a:gd name="T9" fmla="*/ 0 h 578"/>
                <a:gd name="T10" fmla="*/ 0 w 512"/>
                <a:gd name="T11" fmla="*/ 0 h 578"/>
                <a:gd name="T12" fmla="*/ 0 w 512"/>
                <a:gd name="T13" fmla="*/ 0 h 578"/>
                <a:gd name="T14" fmla="*/ 0 w 512"/>
                <a:gd name="T15" fmla="*/ 0 h 578"/>
                <a:gd name="T16" fmla="*/ 0 w 512"/>
                <a:gd name="T17" fmla="*/ 1 h 578"/>
                <a:gd name="T18" fmla="*/ 0 w 512"/>
                <a:gd name="T19" fmla="*/ 1 h 578"/>
                <a:gd name="T20" fmla="*/ 0 w 512"/>
                <a:gd name="T21" fmla="*/ 1 h 578"/>
                <a:gd name="T22" fmla="*/ 0 w 512"/>
                <a:gd name="T23" fmla="*/ 1 h 578"/>
                <a:gd name="T24" fmla="*/ 0 w 512"/>
                <a:gd name="T25" fmla="*/ 2 h 578"/>
                <a:gd name="T26" fmla="*/ 0 w 512"/>
                <a:gd name="T27" fmla="*/ 2 h 578"/>
                <a:gd name="T28" fmla="*/ 0 w 512"/>
                <a:gd name="T29" fmla="*/ 2 h 578"/>
                <a:gd name="T30" fmla="*/ 0 w 512"/>
                <a:gd name="T31" fmla="*/ 2 h 578"/>
                <a:gd name="T32" fmla="*/ 0 w 512"/>
                <a:gd name="T33" fmla="*/ 2 h 578"/>
                <a:gd name="T34" fmla="*/ 0 w 512"/>
                <a:gd name="T35" fmla="*/ 3 h 578"/>
                <a:gd name="T36" fmla="*/ 0 w 512"/>
                <a:gd name="T37" fmla="*/ 3 h 578"/>
                <a:gd name="T38" fmla="*/ 0 w 512"/>
                <a:gd name="T39" fmla="*/ 3 h 578"/>
                <a:gd name="T40" fmla="*/ 0 w 512"/>
                <a:gd name="T41" fmla="*/ 3 h 578"/>
                <a:gd name="T42" fmla="*/ 0 w 512"/>
                <a:gd name="T43" fmla="*/ 4 h 578"/>
                <a:gd name="T44" fmla="*/ 0 w 512"/>
                <a:gd name="T45" fmla="*/ 4 h 578"/>
                <a:gd name="T46" fmla="*/ 1 w 512"/>
                <a:gd name="T47" fmla="*/ 4 h 578"/>
                <a:gd name="T48" fmla="*/ 0 w 512"/>
                <a:gd name="T49" fmla="*/ 3 h 578"/>
                <a:gd name="T50" fmla="*/ 1 w 512"/>
                <a:gd name="T51" fmla="*/ 3 h 578"/>
                <a:gd name="T52" fmla="*/ 1 w 512"/>
                <a:gd name="T53" fmla="*/ 3 h 578"/>
                <a:gd name="T54" fmla="*/ 1 w 512"/>
                <a:gd name="T55" fmla="*/ 3 h 578"/>
                <a:gd name="T56" fmla="*/ 1 w 512"/>
                <a:gd name="T57" fmla="*/ 2 h 578"/>
                <a:gd name="T58" fmla="*/ 1 w 512"/>
                <a:gd name="T59" fmla="*/ 2 h 578"/>
                <a:gd name="T60" fmla="*/ 1 w 512"/>
                <a:gd name="T61" fmla="*/ 2 h 578"/>
                <a:gd name="T62" fmla="*/ 1 w 512"/>
                <a:gd name="T63" fmla="*/ 2 h 578"/>
                <a:gd name="T64" fmla="*/ 1 w 512"/>
                <a:gd name="T65" fmla="*/ 2 h 578"/>
                <a:gd name="T66" fmla="*/ 1 w 512"/>
                <a:gd name="T67" fmla="*/ 1 h 578"/>
                <a:gd name="T68" fmla="*/ 1 w 512"/>
                <a:gd name="T69" fmla="*/ 1 h 578"/>
                <a:gd name="T70" fmla="*/ 1 w 512"/>
                <a:gd name="T71" fmla="*/ 1 h 578"/>
                <a:gd name="T72" fmla="*/ 1 w 512"/>
                <a:gd name="T73" fmla="*/ 1 h 578"/>
                <a:gd name="T74" fmla="*/ 1 w 512"/>
                <a:gd name="T75" fmla="*/ 0 h 578"/>
                <a:gd name="T76" fmla="*/ 1 w 512"/>
                <a:gd name="T77" fmla="*/ 0 h 578"/>
                <a:gd name="T78" fmla="*/ 1 w 512"/>
                <a:gd name="T79" fmla="*/ 0 h 578"/>
                <a:gd name="T80" fmla="*/ 1 w 512"/>
                <a:gd name="T81" fmla="*/ 0 h 578"/>
                <a:gd name="T82" fmla="*/ 1 w 512"/>
                <a:gd name="T83" fmla="*/ 0 h 578"/>
                <a:gd name="T84" fmla="*/ 0 w 512"/>
                <a:gd name="T85" fmla="*/ 0 h 578"/>
                <a:gd name="T86" fmla="*/ 0 w 512"/>
                <a:gd name="T87" fmla="*/ 0 h 578"/>
                <a:gd name="T88" fmla="*/ 0 w 512"/>
                <a:gd name="T89" fmla="*/ 0 h 5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12" h="578">
                  <a:moveTo>
                    <a:pt x="255" y="0"/>
                  </a:moveTo>
                  <a:lnTo>
                    <a:pt x="218" y="1"/>
                  </a:lnTo>
                  <a:lnTo>
                    <a:pt x="181" y="7"/>
                  </a:lnTo>
                  <a:lnTo>
                    <a:pt x="145" y="19"/>
                  </a:lnTo>
                  <a:lnTo>
                    <a:pt x="111" y="34"/>
                  </a:lnTo>
                  <a:lnTo>
                    <a:pt x="83" y="54"/>
                  </a:lnTo>
                  <a:lnTo>
                    <a:pt x="57" y="76"/>
                  </a:lnTo>
                  <a:lnTo>
                    <a:pt x="35" y="101"/>
                  </a:lnTo>
                  <a:lnTo>
                    <a:pt x="18" y="130"/>
                  </a:lnTo>
                  <a:lnTo>
                    <a:pt x="6" y="160"/>
                  </a:lnTo>
                  <a:lnTo>
                    <a:pt x="0" y="191"/>
                  </a:lnTo>
                  <a:lnTo>
                    <a:pt x="0" y="223"/>
                  </a:lnTo>
                  <a:lnTo>
                    <a:pt x="8" y="250"/>
                  </a:lnTo>
                  <a:lnTo>
                    <a:pt x="19" y="276"/>
                  </a:lnTo>
                  <a:lnTo>
                    <a:pt x="35" y="300"/>
                  </a:lnTo>
                  <a:lnTo>
                    <a:pt x="54" y="324"/>
                  </a:lnTo>
                  <a:lnTo>
                    <a:pt x="83" y="357"/>
                  </a:lnTo>
                  <a:lnTo>
                    <a:pt x="107" y="393"/>
                  </a:lnTo>
                  <a:lnTo>
                    <a:pt x="126" y="432"/>
                  </a:lnTo>
                  <a:lnTo>
                    <a:pt x="140" y="470"/>
                  </a:lnTo>
                  <a:lnTo>
                    <a:pt x="149" y="512"/>
                  </a:lnTo>
                  <a:lnTo>
                    <a:pt x="147" y="578"/>
                  </a:lnTo>
                  <a:lnTo>
                    <a:pt x="255" y="578"/>
                  </a:lnTo>
                  <a:lnTo>
                    <a:pt x="365" y="578"/>
                  </a:lnTo>
                  <a:lnTo>
                    <a:pt x="363" y="512"/>
                  </a:lnTo>
                  <a:lnTo>
                    <a:pt x="372" y="470"/>
                  </a:lnTo>
                  <a:lnTo>
                    <a:pt x="386" y="432"/>
                  </a:lnTo>
                  <a:lnTo>
                    <a:pt x="405" y="393"/>
                  </a:lnTo>
                  <a:lnTo>
                    <a:pt x="430" y="357"/>
                  </a:lnTo>
                  <a:lnTo>
                    <a:pt x="458" y="324"/>
                  </a:lnTo>
                  <a:lnTo>
                    <a:pt x="477" y="300"/>
                  </a:lnTo>
                  <a:lnTo>
                    <a:pt x="493" y="276"/>
                  </a:lnTo>
                  <a:lnTo>
                    <a:pt x="505" y="250"/>
                  </a:lnTo>
                  <a:lnTo>
                    <a:pt x="512" y="223"/>
                  </a:lnTo>
                  <a:lnTo>
                    <a:pt x="512" y="191"/>
                  </a:lnTo>
                  <a:lnTo>
                    <a:pt x="506" y="160"/>
                  </a:lnTo>
                  <a:lnTo>
                    <a:pt x="494" y="130"/>
                  </a:lnTo>
                  <a:lnTo>
                    <a:pt x="477" y="101"/>
                  </a:lnTo>
                  <a:lnTo>
                    <a:pt x="456" y="76"/>
                  </a:lnTo>
                  <a:lnTo>
                    <a:pt x="430" y="54"/>
                  </a:lnTo>
                  <a:lnTo>
                    <a:pt x="401" y="34"/>
                  </a:lnTo>
                  <a:lnTo>
                    <a:pt x="366" y="19"/>
                  </a:lnTo>
                  <a:lnTo>
                    <a:pt x="332" y="7"/>
                  </a:lnTo>
                  <a:lnTo>
                    <a:pt x="294" y="1"/>
                  </a:lnTo>
                  <a:lnTo>
                    <a:pt x="255" y="0"/>
                  </a:lnTo>
                  <a:close/>
                </a:path>
              </a:pathLst>
            </a:custGeom>
            <a:solidFill>
              <a:srgbClr val="B3B3B3"/>
            </a:solidFill>
            <a:ln w="9525">
              <a:solidFill>
                <a:srgbClr val="002060"/>
              </a:solidFill>
              <a:round/>
            </a:ln>
          </p:spPr>
          <p:txBody>
            <a:bodyPr/>
            <a:lstStyle/>
            <a:p>
              <a:endParaRPr lang="zh-CN" altLang="en-US"/>
            </a:p>
          </p:txBody>
        </p:sp>
        <p:sp>
          <p:nvSpPr>
            <p:cNvPr id="33" name="Freeform 19"/>
            <p:cNvSpPr/>
            <p:nvPr/>
          </p:nvSpPr>
          <p:spPr bwMode="auto">
            <a:xfrm>
              <a:off x="3923" y="3371"/>
              <a:ext cx="55" cy="12"/>
            </a:xfrm>
            <a:custGeom>
              <a:avLst/>
              <a:gdLst>
                <a:gd name="T0" fmla="*/ 0 w 165"/>
                <a:gd name="T1" fmla="*/ 0 h 27"/>
                <a:gd name="T2" fmla="*/ 0 w 165"/>
                <a:gd name="T3" fmla="*/ 0 h 27"/>
                <a:gd name="T4" fmla="*/ 0 w 165"/>
                <a:gd name="T5" fmla="*/ 0 h 27"/>
                <a:gd name="T6" fmla="*/ 0 w 165"/>
                <a:gd name="T7" fmla="*/ 0 h 27"/>
                <a:gd name="T8" fmla="*/ 0 w 165"/>
                <a:gd name="T9" fmla="*/ 0 h 27"/>
                <a:gd name="T10" fmla="*/ 0 w 165"/>
                <a:gd name="T11" fmla="*/ 0 h 27"/>
                <a:gd name="T12" fmla="*/ 0 w 165"/>
                <a:gd name="T13" fmla="*/ 0 h 27"/>
                <a:gd name="T14" fmla="*/ 0 w 165"/>
                <a:gd name="T15" fmla="*/ 0 h 27"/>
                <a:gd name="T16" fmla="*/ 0 w 165"/>
                <a:gd name="T17" fmla="*/ 0 h 27"/>
                <a:gd name="T18" fmla="*/ 0 w 165"/>
                <a:gd name="T19" fmla="*/ 0 h 27"/>
                <a:gd name="T20" fmla="*/ 0 w 165"/>
                <a:gd name="T21" fmla="*/ 0 h 27"/>
                <a:gd name="T22" fmla="*/ 0 w 165"/>
                <a:gd name="T23" fmla="*/ 0 h 27"/>
                <a:gd name="T24" fmla="*/ 0 w 165"/>
                <a:gd name="T25" fmla="*/ 0 h 27"/>
                <a:gd name="T26" fmla="*/ 0 w 165"/>
                <a:gd name="T27" fmla="*/ 0 h 27"/>
                <a:gd name="T28" fmla="*/ 0 w 165"/>
                <a:gd name="T29" fmla="*/ 0 h 27"/>
                <a:gd name="T30" fmla="*/ 0 w 165"/>
                <a:gd name="T31" fmla="*/ 0 h 27"/>
                <a:gd name="T32" fmla="*/ 0 w 165"/>
                <a:gd name="T33" fmla="*/ 0 h 27"/>
                <a:gd name="T34" fmla="*/ 0 w 165"/>
                <a:gd name="T35" fmla="*/ 0 h 27"/>
                <a:gd name="T36" fmla="*/ 0 w 165"/>
                <a:gd name="T37" fmla="*/ 0 h 27"/>
                <a:gd name="T38" fmla="*/ 0 w 165"/>
                <a:gd name="T39" fmla="*/ 0 h 27"/>
                <a:gd name="T40" fmla="*/ 0 w 165"/>
                <a:gd name="T41" fmla="*/ 0 h 27"/>
                <a:gd name="T42" fmla="*/ 0 w 165"/>
                <a:gd name="T43" fmla="*/ 0 h 27"/>
                <a:gd name="T44" fmla="*/ 0 w 165"/>
                <a:gd name="T45" fmla="*/ 0 h 27"/>
                <a:gd name="T46" fmla="*/ 0 w 165"/>
                <a:gd name="T47" fmla="*/ 0 h 27"/>
                <a:gd name="T48" fmla="*/ 0 w 165"/>
                <a:gd name="T49" fmla="*/ 0 h 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65" h="27">
                  <a:moveTo>
                    <a:pt x="0" y="13"/>
                  </a:moveTo>
                  <a:lnTo>
                    <a:pt x="3" y="10"/>
                  </a:lnTo>
                  <a:lnTo>
                    <a:pt x="11" y="7"/>
                  </a:lnTo>
                  <a:lnTo>
                    <a:pt x="24" y="3"/>
                  </a:lnTo>
                  <a:lnTo>
                    <a:pt x="42" y="1"/>
                  </a:lnTo>
                  <a:lnTo>
                    <a:pt x="62" y="0"/>
                  </a:lnTo>
                  <a:lnTo>
                    <a:pt x="82" y="0"/>
                  </a:lnTo>
                  <a:lnTo>
                    <a:pt x="104" y="0"/>
                  </a:lnTo>
                  <a:lnTo>
                    <a:pt x="124" y="1"/>
                  </a:lnTo>
                  <a:lnTo>
                    <a:pt x="141" y="3"/>
                  </a:lnTo>
                  <a:lnTo>
                    <a:pt x="154" y="7"/>
                  </a:lnTo>
                  <a:lnTo>
                    <a:pt x="163" y="10"/>
                  </a:lnTo>
                  <a:lnTo>
                    <a:pt x="165" y="13"/>
                  </a:lnTo>
                  <a:lnTo>
                    <a:pt x="163" y="17"/>
                  </a:lnTo>
                  <a:lnTo>
                    <a:pt x="154" y="21"/>
                  </a:lnTo>
                  <a:lnTo>
                    <a:pt x="141" y="23"/>
                  </a:lnTo>
                  <a:lnTo>
                    <a:pt x="124" y="26"/>
                  </a:lnTo>
                  <a:lnTo>
                    <a:pt x="104" y="27"/>
                  </a:lnTo>
                  <a:lnTo>
                    <a:pt x="82" y="27"/>
                  </a:lnTo>
                  <a:lnTo>
                    <a:pt x="62" y="27"/>
                  </a:lnTo>
                  <a:lnTo>
                    <a:pt x="42" y="26"/>
                  </a:lnTo>
                  <a:lnTo>
                    <a:pt x="24" y="23"/>
                  </a:lnTo>
                  <a:lnTo>
                    <a:pt x="11" y="21"/>
                  </a:lnTo>
                  <a:lnTo>
                    <a:pt x="3" y="17"/>
                  </a:lnTo>
                  <a:lnTo>
                    <a:pt x="0" y="13"/>
                  </a:lnTo>
                  <a:close/>
                </a:path>
              </a:pathLst>
            </a:custGeom>
            <a:solidFill>
              <a:srgbClr val="FFFF00"/>
            </a:solidFill>
            <a:ln w="9525">
              <a:solidFill>
                <a:srgbClr val="002060"/>
              </a:solidFill>
              <a:round/>
            </a:ln>
          </p:spPr>
          <p:txBody>
            <a:bodyPr/>
            <a:lstStyle/>
            <a:p>
              <a:endParaRPr lang="zh-CN" altLang="en-US"/>
            </a:p>
          </p:txBody>
        </p:sp>
        <p:sp>
          <p:nvSpPr>
            <p:cNvPr id="34" name="Freeform 20"/>
            <p:cNvSpPr/>
            <p:nvPr/>
          </p:nvSpPr>
          <p:spPr bwMode="auto">
            <a:xfrm>
              <a:off x="3914" y="3305"/>
              <a:ext cx="72" cy="71"/>
            </a:xfrm>
            <a:custGeom>
              <a:avLst/>
              <a:gdLst>
                <a:gd name="T0" fmla="*/ 0 w 215"/>
                <a:gd name="T1" fmla="*/ 1 h 167"/>
                <a:gd name="T2" fmla="*/ 0 w 215"/>
                <a:gd name="T3" fmla="*/ 1 h 167"/>
                <a:gd name="T4" fmla="*/ 0 w 215"/>
                <a:gd name="T5" fmla="*/ 1 h 167"/>
                <a:gd name="T6" fmla="*/ 0 w 215"/>
                <a:gd name="T7" fmla="*/ 0 h 167"/>
                <a:gd name="T8" fmla="*/ 0 w 215"/>
                <a:gd name="T9" fmla="*/ 0 h 167"/>
                <a:gd name="T10" fmla="*/ 0 w 215"/>
                <a:gd name="T11" fmla="*/ 0 h 167"/>
                <a:gd name="T12" fmla="*/ 0 w 215"/>
                <a:gd name="T13" fmla="*/ 1 h 167"/>
                <a:gd name="T14" fmla="*/ 0 w 215"/>
                <a:gd name="T15" fmla="*/ 1 h 167"/>
                <a:gd name="T16" fmla="*/ 0 w 215"/>
                <a:gd name="T17" fmla="*/ 1 h 1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5" h="167">
                  <a:moveTo>
                    <a:pt x="107" y="167"/>
                  </a:moveTo>
                  <a:lnTo>
                    <a:pt x="188" y="167"/>
                  </a:lnTo>
                  <a:lnTo>
                    <a:pt x="215" y="150"/>
                  </a:lnTo>
                  <a:lnTo>
                    <a:pt x="215" y="0"/>
                  </a:lnTo>
                  <a:lnTo>
                    <a:pt x="107" y="0"/>
                  </a:lnTo>
                  <a:lnTo>
                    <a:pt x="0" y="0"/>
                  </a:lnTo>
                  <a:lnTo>
                    <a:pt x="0" y="150"/>
                  </a:lnTo>
                  <a:lnTo>
                    <a:pt x="28" y="167"/>
                  </a:lnTo>
                  <a:lnTo>
                    <a:pt x="107" y="167"/>
                  </a:lnTo>
                  <a:close/>
                </a:path>
              </a:pathLst>
            </a:custGeom>
            <a:solidFill>
              <a:srgbClr val="9A9A9A"/>
            </a:solidFill>
            <a:ln w="3175">
              <a:solidFill>
                <a:srgbClr val="002060"/>
              </a:solidFill>
              <a:prstDash val="solid"/>
              <a:round/>
            </a:ln>
          </p:spPr>
          <p:txBody>
            <a:bodyPr/>
            <a:lstStyle/>
            <a:p>
              <a:endParaRPr lang="zh-CN" altLang="en-US"/>
            </a:p>
          </p:txBody>
        </p:sp>
        <p:sp>
          <p:nvSpPr>
            <p:cNvPr id="35" name="Freeform 21"/>
            <p:cNvSpPr>
              <a:spLocks noEditPoints="1"/>
            </p:cNvSpPr>
            <p:nvPr/>
          </p:nvSpPr>
          <p:spPr bwMode="auto">
            <a:xfrm>
              <a:off x="3915" y="3324"/>
              <a:ext cx="71" cy="43"/>
            </a:xfrm>
            <a:custGeom>
              <a:avLst/>
              <a:gdLst>
                <a:gd name="T0" fmla="*/ 0 w 214"/>
                <a:gd name="T1" fmla="*/ 0 h 102"/>
                <a:gd name="T2" fmla="*/ 0 w 214"/>
                <a:gd name="T3" fmla="*/ 0 h 102"/>
                <a:gd name="T4" fmla="*/ 0 w 214"/>
                <a:gd name="T5" fmla="*/ 0 h 102"/>
                <a:gd name="T6" fmla="*/ 0 w 214"/>
                <a:gd name="T7" fmla="*/ 0 h 102"/>
                <a:gd name="T8" fmla="*/ 0 w 214"/>
                <a:gd name="T9" fmla="*/ 0 h 102"/>
                <a:gd name="T10" fmla="*/ 0 w 214"/>
                <a:gd name="T11" fmla="*/ 0 h 102"/>
                <a:gd name="T12" fmla="*/ 0 w 214"/>
                <a:gd name="T13" fmla="*/ 0 h 102"/>
                <a:gd name="T14" fmla="*/ 0 w 214"/>
                <a:gd name="T15" fmla="*/ 0 h 102"/>
                <a:gd name="T16" fmla="*/ 0 w 214"/>
                <a:gd name="T17" fmla="*/ 0 h 102"/>
                <a:gd name="T18" fmla="*/ 0 w 214"/>
                <a:gd name="T19" fmla="*/ 0 h 102"/>
                <a:gd name="T20" fmla="*/ 0 w 214"/>
                <a:gd name="T21" fmla="*/ 0 h 102"/>
                <a:gd name="T22" fmla="*/ 0 w 214"/>
                <a:gd name="T23" fmla="*/ 0 h 102"/>
                <a:gd name="T24" fmla="*/ 0 w 214"/>
                <a:gd name="T25" fmla="*/ 0 h 102"/>
                <a:gd name="T26" fmla="*/ 0 w 214"/>
                <a:gd name="T27" fmla="*/ 0 h 1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4" h="102">
                  <a:moveTo>
                    <a:pt x="0" y="45"/>
                  </a:moveTo>
                  <a:lnTo>
                    <a:pt x="0" y="11"/>
                  </a:lnTo>
                  <a:lnTo>
                    <a:pt x="55" y="11"/>
                  </a:lnTo>
                  <a:lnTo>
                    <a:pt x="214" y="0"/>
                  </a:lnTo>
                  <a:lnTo>
                    <a:pt x="214" y="30"/>
                  </a:lnTo>
                  <a:lnTo>
                    <a:pt x="56" y="45"/>
                  </a:lnTo>
                  <a:lnTo>
                    <a:pt x="0" y="45"/>
                  </a:lnTo>
                  <a:close/>
                  <a:moveTo>
                    <a:pt x="0" y="102"/>
                  </a:moveTo>
                  <a:lnTo>
                    <a:pt x="0" y="68"/>
                  </a:lnTo>
                  <a:lnTo>
                    <a:pt x="55" y="68"/>
                  </a:lnTo>
                  <a:lnTo>
                    <a:pt x="214" y="57"/>
                  </a:lnTo>
                  <a:lnTo>
                    <a:pt x="214" y="87"/>
                  </a:lnTo>
                  <a:lnTo>
                    <a:pt x="56" y="102"/>
                  </a:lnTo>
                  <a:lnTo>
                    <a:pt x="0" y="102"/>
                  </a:lnTo>
                  <a:close/>
                </a:path>
              </a:pathLst>
            </a:custGeom>
            <a:solidFill>
              <a:srgbClr val="4D4D4D"/>
            </a:solidFill>
            <a:ln w="3175">
              <a:solidFill>
                <a:srgbClr val="002060"/>
              </a:solidFill>
              <a:prstDash val="solid"/>
              <a:round/>
            </a:ln>
          </p:spPr>
          <p:txBody>
            <a:bodyPr/>
            <a:lstStyle/>
            <a:p>
              <a:endParaRPr lang="zh-CN" altLang="en-US"/>
            </a:p>
          </p:txBody>
        </p:sp>
        <p:sp>
          <p:nvSpPr>
            <p:cNvPr id="36" name="Freeform 22"/>
            <p:cNvSpPr/>
            <p:nvPr/>
          </p:nvSpPr>
          <p:spPr bwMode="auto">
            <a:xfrm>
              <a:off x="3865" y="3072"/>
              <a:ext cx="170" cy="249"/>
            </a:xfrm>
            <a:custGeom>
              <a:avLst/>
              <a:gdLst>
                <a:gd name="T0" fmla="*/ 0 w 511"/>
                <a:gd name="T1" fmla="*/ 0 h 578"/>
                <a:gd name="T2" fmla="*/ 0 w 511"/>
                <a:gd name="T3" fmla="*/ 0 h 578"/>
                <a:gd name="T4" fmla="*/ 0 w 511"/>
                <a:gd name="T5" fmla="*/ 0 h 578"/>
                <a:gd name="T6" fmla="*/ 0 w 511"/>
                <a:gd name="T7" fmla="*/ 0 h 578"/>
                <a:gd name="T8" fmla="*/ 0 w 511"/>
                <a:gd name="T9" fmla="*/ 0 h 578"/>
                <a:gd name="T10" fmla="*/ 0 w 511"/>
                <a:gd name="T11" fmla="*/ 0 h 578"/>
                <a:gd name="T12" fmla="*/ 0 w 511"/>
                <a:gd name="T13" fmla="*/ 0 h 578"/>
                <a:gd name="T14" fmla="*/ 0 w 511"/>
                <a:gd name="T15" fmla="*/ 0 h 578"/>
                <a:gd name="T16" fmla="*/ 0 w 511"/>
                <a:gd name="T17" fmla="*/ 1 h 578"/>
                <a:gd name="T18" fmla="*/ 0 w 511"/>
                <a:gd name="T19" fmla="*/ 1 h 578"/>
                <a:gd name="T20" fmla="*/ 0 w 511"/>
                <a:gd name="T21" fmla="*/ 1 h 578"/>
                <a:gd name="T22" fmla="*/ 0 w 511"/>
                <a:gd name="T23" fmla="*/ 1 h 578"/>
                <a:gd name="T24" fmla="*/ 0 w 511"/>
                <a:gd name="T25" fmla="*/ 2 h 578"/>
                <a:gd name="T26" fmla="*/ 0 w 511"/>
                <a:gd name="T27" fmla="*/ 2 h 578"/>
                <a:gd name="T28" fmla="*/ 0 w 511"/>
                <a:gd name="T29" fmla="*/ 2 h 578"/>
                <a:gd name="T30" fmla="*/ 0 w 511"/>
                <a:gd name="T31" fmla="*/ 2 h 578"/>
                <a:gd name="T32" fmla="*/ 0 w 511"/>
                <a:gd name="T33" fmla="*/ 2 h 578"/>
                <a:gd name="T34" fmla="*/ 0 w 511"/>
                <a:gd name="T35" fmla="*/ 3 h 578"/>
                <a:gd name="T36" fmla="*/ 0 w 511"/>
                <a:gd name="T37" fmla="*/ 3 h 578"/>
                <a:gd name="T38" fmla="*/ 0 w 511"/>
                <a:gd name="T39" fmla="*/ 3 h 578"/>
                <a:gd name="T40" fmla="*/ 0 w 511"/>
                <a:gd name="T41" fmla="*/ 3 h 578"/>
                <a:gd name="T42" fmla="*/ 0 w 511"/>
                <a:gd name="T43" fmla="*/ 4 h 578"/>
                <a:gd name="T44" fmla="*/ 0 w 511"/>
                <a:gd name="T45" fmla="*/ 4 h 578"/>
                <a:gd name="T46" fmla="*/ 0 w 511"/>
                <a:gd name="T47" fmla="*/ 4 h 578"/>
                <a:gd name="T48" fmla="*/ 0 w 511"/>
                <a:gd name="T49" fmla="*/ 3 h 578"/>
                <a:gd name="T50" fmla="*/ 1 w 511"/>
                <a:gd name="T51" fmla="*/ 3 h 578"/>
                <a:gd name="T52" fmla="*/ 1 w 511"/>
                <a:gd name="T53" fmla="*/ 3 h 578"/>
                <a:gd name="T54" fmla="*/ 1 w 511"/>
                <a:gd name="T55" fmla="*/ 3 h 578"/>
                <a:gd name="T56" fmla="*/ 1 w 511"/>
                <a:gd name="T57" fmla="*/ 2 h 578"/>
                <a:gd name="T58" fmla="*/ 1 w 511"/>
                <a:gd name="T59" fmla="*/ 2 h 578"/>
                <a:gd name="T60" fmla="*/ 1 w 511"/>
                <a:gd name="T61" fmla="*/ 2 h 578"/>
                <a:gd name="T62" fmla="*/ 1 w 511"/>
                <a:gd name="T63" fmla="*/ 2 h 578"/>
                <a:gd name="T64" fmla="*/ 1 w 511"/>
                <a:gd name="T65" fmla="*/ 2 h 578"/>
                <a:gd name="T66" fmla="*/ 1 w 511"/>
                <a:gd name="T67" fmla="*/ 1 h 578"/>
                <a:gd name="T68" fmla="*/ 1 w 511"/>
                <a:gd name="T69" fmla="*/ 1 h 578"/>
                <a:gd name="T70" fmla="*/ 1 w 511"/>
                <a:gd name="T71" fmla="*/ 1 h 578"/>
                <a:gd name="T72" fmla="*/ 1 w 511"/>
                <a:gd name="T73" fmla="*/ 1 h 578"/>
                <a:gd name="T74" fmla="*/ 1 w 511"/>
                <a:gd name="T75" fmla="*/ 0 h 578"/>
                <a:gd name="T76" fmla="*/ 1 w 511"/>
                <a:gd name="T77" fmla="*/ 0 h 578"/>
                <a:gd name="T78" fmla="*/ 1 w 511"/>
                <a:gd name="T79" fmla="*/ 0 h 578"/>
                <a:gd name="T80" fmla="*/ 1 w 511"/>
                <a:gd name="T81" fmla="*/ 0 h 578"/>
                <a:gd name="T82" fmla="*/ 1 w 511"/>
                <a:gd name="T83" fmla="*/ 0 h 578"/>
                <a:gd name="T84" fmla="*/ 0 w 511"/>
                <a:gd name="T85" fmla="*/ 0 h 578"/>
                <a:gd name="T86" fmla="*/ 0 w 511"/>
                <a:gd name="T87" fmla="*/ 0 h 578"/>
                <a:gd name="T88" fmla="*/ 0 w 511"/>
                <a:gd name="T89" fmla="*/ 0 h 5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11" h="578">
                  <a:moveTo>
                    <a:pt x="256" y="0"/>
                  </a:moveTo>
                  <a:lnTo>
                    <a:pt x="217" y="1"/>
                  </a:lnTo>
                  <a:lnTo>
                    <a:pt x="180" y="7"/>
                  </a:lnTo>
                  <a:lnTo>
                    <a:pt x="145" y="19"/>
                  </a:lnTo>
                  <a:lnTo>
                    <a:pt x="112" y="34"/>
                  </a:lnTo>
                  <a:lnTo>
                    <a:pt x="82" y="54"/>
                  </a:lnTo>
                  <a:lnTo>
                    <a:pt x="56" y="76"/>
                  </a:lnTo>
                  <a:lnTo>
                    <a:pt x="34" y="101"/>
                  </a:lnTo>
                  <a:lnTo>
                    <a:pt x="17" y="130"/>
                  </a:lnTo>
                  <a:lnTo>
                    <a:pt x="5" y="160"/>
                  </a:lnTo>
                  <a:lnTo>
                    <a:pt x="0" y="191"/>
                  </a:lnTo>
                  <a:lnTo>
                    <a:pt x="0" y="223"/>
                  </a:lnTo>
                  <a:lnTo>
                    <a:pt x="7" y="250"/>
                  </a:lnTo>
                  <a:lnTo>
                    <a:pt x="18" y="276"/>
                  </a:lnTo>
                  <a:lnTo>
                    <a:pt x="34" y="300"/>
                  </a:lnTo>
                  <a:lnTo>
                    <a:pt x="54" y="324"/>
                  </a:lnTo>
                  <a:lnTo>
                    <a:pt x="82" y="357"/>
                  </a:lnTo>
                  <a:lnTo>
                    <a:pt x="106" y="393"/>
                  </a:lnTo>
                  <a:lnTo>
                    <a:pt x="125" y="432"/>
                  </a:lnTo>
                  <a:lnTo>
                    <a:pt x="139" y="470"/>
                  </a:lnTo>
                  <a:lnTo>
                    <a:pt x="148" y="512"/>
                  </a:lnTo>
                  <a:lnTo>
                    <a:pt x="146" y="578"/>
                  </a:lnTo>
                  <a:lnTo>
                    <a:pt x="256" y="578"/>
                  </a:lnTo>
                  <a:lnTo>
                    <a:pt x="364" y="578"/>
                  </a:lnTo>
                  <a:lnTo>
                    <a:pt x="363" y="512"/>
                  </a:lnTo>
                  <a:lnTo>
                    <a:pt x="371" y="470"/>
                  </a:lnTo>
                  <a:lnTo>
                    <a:pt x="386" y="432"/>
                  </a:lnTo>
                  <a:lnTo>
                    <a:pt x="404" y="393"/>
                  </a:lnTo>
                  <a:lnTo>
                    <a:pt x="429" y="357"/>
                  </a:lnTo>
                  <a:lnTo>
                    <a:pt x="458" y="324"/>
                  </a:lnTo>
                  <a:lnTo>
                    <a:pt x="476" y="300"/>
                  </a:lnTo>
                  <a:lnTo>
                    <a:pt x="492" y="276"/>
                  </a:lnTo>
                  <a:lnTo>
                    <a:pt x="504" y="250"/>
                  </a:lnTo>
                  <a:lnTo>
                    <a:pt x="511" y="223"/>
                  </a:lnTo>
                  <a:lnTo>
                    <a:pt x="511" y="191"/>
                  </a:lnTo>
                  <a:lnTo>
                    <a:pt x="505" y="160"/>
                  </a:lnTo>
                  <a:lnTo>
                    <a:pt x="494" y="130"/>
                  </a:lnTo>
                  <a:lnTo>
                    <a:pt x="478" y="101"/>
                  </a:lnTo>
                  <a:lnTo>
                    <a:pt x="456" y="76"/>
                  </a:lnTo>
                  <a:lnTo>
                    <a:pt x="429" y="54"/>
                  </a:lnTo>
                  <a:lnTo>
                    <a:pt x="400" y="34"/>
                  </a:lnTo>
                  <a:lnTo>
                    <a:pt x="367" y="19"/>
                  </a:lnTo>
                  <a:lnTo>
                    <a:pt x="331" y="7"/>
                  </a:lnTo>
                  <a:lnTo>
                    <a:pt x="293" y="1"/>
                  </a:lnTo>
                  <a:lnTo>
                    <a:pt x="256" y="0"/>
                  </a:lnTo>
                  <a:close/>
                </a:path>
              </a:pathLst>
            </a:custGeom>
            <a:solidFill>
              <a:srgbClr val="B3B3B3"/>
            </a:solidFill>
            <a:ln w="9525">
              <a:solidFill>
                <a:srgbClr val="002060"/>
              </a:solidFill>
              <a:round/>
            </a:ln>
          </p:spPr>
          <p:txBody>
            <a:bodyPr/>
            <a:lstStyle/>
            <a:p>
              <a:endParaRPr lang="zh-CN" altLang="en-US"/>
            </a:p>
          </p:txBody>
        </p:sp>
        <p:sp>
          <p:nvSpPr>
            <p:cNvPr id="37" name="Freeform 23"/>
            <p:cNvSpPr/>
            <p:nvPr/>
          </p:nvSpPr>
          <p:spPr bwMode="auto">
            <a:xfrm>
              <a:off x="3469" y="3371"/>
              <a:ext cx="55" cy="12"/>
            </a:xfrm>
            <a:custGeom>
              <a:avLst/>
              <a:gdLst>
                <a:gd name="T0" fmla="*/ 0 w 166"/>
                <a:gd name="T1" fmla="*/ 0 h 27"/>
                <a:gd name="T2" fmla="*/ 0 w 166"/>
                <a:gd name="T3" fmla="*/ 0 h 27"/>
                <a:gd name="T4" fmla="*/ 0 w 166"/>
                <a:gd name="T5" fmla="*/ 0 h 27"/>
                <a:gd name="T6" fmla="*/ 0 w 166"/>
                <a:gd name="T7" fmla="*/ 0 h 27"/>
                <a:gd name="T8" fmla="*/ 0 w 166"/>
                <a:gd name="T9" fmla="*/ 0 h 27"/>
                <a:gd name="T10" fmla="*/ 0 w 166"/>
                <a:gd name="T11" fmla="*/ 0 h 27"/>
                <a:gd name="T12" fmla="*/ 0 w 166"/>
                <a:gd name="T13" fmla="*/ 0 h 27"/>
                <a:gd name="T14" fmla="*/ 0 w 166"/>
                <a:gd name="T15" fmla="*/ 0 h 27"/>
                <a:gd name="T16" fmla="*/ 0 w 166"/>
                <a:gd name="T17" fmla="*/ 0 h 27"/>
                <a:gd name="T18" fmla="*/ 0 w 166"/>
                <a:gd name="T19" fmla="*/ 0 h 27"/>
                <a:gd name="T20" fmla="*/ 0 w 166"/>
                <a:gd name="T21" fmla="*/ 0 h 27"/>
                <a:gd name="T22" fmla="*/ 0 w 166"/>
                <a:gd name="T23" fmla="*/ 0 h 27"/>
                <a:gd name="T24" fmla="*/ 0 w 166"/>
                <a:gd name="T25" fmla="*/ 0 h 27"/>
                <a:gd name="T26" fmla="*/ 0 w 166"/>
                <a:gd name="T27" fmla="*/ 0 h 27"/>
                <a:gd name="T28" fmla="*/ 0 w 166"/>
                <a:gd name="T29" fmla="*/ 0 h 27"/>
                <a:gd name="T30" fmla="*/ 0 w 166"/>
                <a:gd name="T31" fmla="*/ 0 h 27"/>
                <a:gd name="T32" fmla="*/ 0 w 166"/>
                <a:gd name="T33" fmla="*/ 0 h 27"/>
                <a:gd name="T34" fmla="*/ 0 w 166"/>
                <a:gd name="T35" fmla="*/ 0 h 27"/>
                <a:gd name="T36" fmla="*/ 0 w 166"/>
                <a:gd name="T37" fmla="*/ 0 h 27"/>
                <a:gd name="T38" fmla="*/ 0 w 166"/>
                <a:gd name="T39" fmla="*/ 0 h 27"/>
                <a:gd name="T40" fmla="*/ 0 w 166"/>
                <a:gd name="T41" fmla="*/ 0 h 27"/>
                <a:gd name="T42" fmla="*/ 0 w 166"/>
                <a:gd name="T43" fmla="*/ 0 h 27"/>
                <a:gd name="T44" fmla="*/ 0 w 166"/>
                <a:gd name="T45" fmla="*/ 0 h 27"/>
                <a:gd name="T46" fmla="*/ 0 w 166"/>
                <a:gd name="T47" fmla="*/ 0 h 27"/>
                <a:gd name="T48" fmla="*/ 0 w 166"/>
                <a:gd name="T49" fmla="*/ 0 h 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66" h="27">
                  <a:moveTo>
                    <a:pt x="0" y="13"/>
                  </a:moveTo>
                  <a:lnTo>
                    <a:pt x="3" y="10"/>
                  </a:lnTo>
                  <a:lnTo>
                    <a:pt x="11" y="7"/>
                  </a:lnTo>
                  <a:lnTo>
                    <a:pt x="24" y="3"/>
                  </a:lnTo>
                  <a:lnTo>
                    <a:pt x="42" y="1"/>
                  </a:lnTo>
                  <a:lnTo>
                    <a:pt x="62" y="0"/>
                  </a:lnTo>
                  <a:lnTo>
                    <a:pt x="83" y="0"/>
                  </a:lnTo>
                  <a:lnTo>
                    <a:pt x="104" y="0"/>
                  </a:lnTo>
                  <a:lnTo>
                    <a:pt x="124" y="1"/>
                  </a:lnTo>
                  <a:lnTo>
                    <a:pt x="141" y="3"/>
                  </a:lnTo>
                  <a:lnTo>
                    <a:pt x="154" y="7"/>
                  </a:lnTo>
                  <a:lnTo>
                    <a:pt x="163" y="10"/>
                  </a:lnTo>
                  <a:lnTo>
                    <a:pt x="166" y="13"/>
                  </a:lnTo>
                  <a:lnTo>
                    <a:pt x="163" y="17"/>
                  </a:lnTo>
                  <a:lnTo>
                    <a:pt x="154" y="21"/>
                  </a:lnTo>
                  <a:lnTo>
                    <a:pt x="141" y="23"/>
                  </a:lnTo>
                  <a:lnTo>
                    <a:pt x="124" y="26"/>
                  </a:lnTo>
                  <a:lnTo>
                    <a:pt x="104" y="27"/>
                  </a:lnTo>
                  <a:lnTo>
                    <a:pt x="83" y="27"/>
                  </a:lnTo>
                  <a:lnTo>
                    <a:pt x="62" y="27"/>
                  </a:lnTo>
                  <a:lnTo>
                    <a:pt x="42" y="26"/>
                  </a:lnTo>
                  <a:lnTo>
                    <a:pt x="24" y="23"/>
                  </a:lnTo>
                  <a:lnTo>
                    <a:pt x="11" y="21"/>
                  </a:lnTo>
                  <a:lnTo>
                    <a:pt x="3" y="17"/>
                  </a:lnTo>
                  <a:lnTo>
                    <a:pt x="0" y="13"/>
                  </a:lnTo>
                  <a:close/>
                </a:path>
              </a:pathLst>
            </a:custGeom>
            <a:solidFill>
              <a:srgbClr val="FFFF00"/>
            </a:solidFill>
            <a:ln w="9525">
              <a:solidFill>
                <a:srgbClr val="002060"/>
              </a:solidFill>
              <a:round/>
            </a:ln>
          </p:spPr>
          <p:txBody>
            <a:bodyPr/>
            <a:lstStyle/>
            <a:p>
              <a:endParaRPr lang="zh-CN" altLang="en-US"/>
            </a:p>
          </p:txBody>
        </p:sp>
        <p:sp>
          <p:nvSpPr>
            <p:cNvPr id="38" name="Freeform 24"/>
            <p:cNvSpPr/>
            <p:nvPr/>
          </p:nvSpPr>
          <p:spPr bwMode="auto">
            <a:xfrm>
              <a:off x="3461" y="3305"/>
              <a:ext cx="71" cy="71"/>
            </a:xfrm>
            <a:custGeom>
              <a:avLst/>
              <a:gdLst>
                <a:gd name="T0" fmla="*/ 0 w 215"/>
                <a:gd name="T1" fmla="*/ 1 h 167"/>
                <a:gd name="T2" fmla="*/ 0 w 215"/>
                <a:gd name="T3" fmla="*/ 1 h 167"/>
                <a:gd name="T4" fmla="*/ 0 w 215"/>
                <a:gd name="T5" fmla="*/ 1 h 167"/>
                <a:gd name="T6" fmla="*/ 0 w 215"/>
                <a:gd name="T7" fmla="*/ 0 h 167"/>
                <a:gd name="T8" fmla="*/ 0 w 215"/>
                <a:gd name="T9" fmla="*/ 0 h 167"/>
                <a:gd name="T10" fmla="*/ 0 w 215"/>
                <a:gd name="T11" fmla="*/ 0 h 167"/>
                <a:gd name="T12" fmla="*/ 0 w 215"/>
                <a:gd name="T13" fmla="*/ 1 h 167"/>
                <a:gd name="T14" fmla="*/ 0 w 215"/>
                <a:gd name="T15" fmla="*/ 1 h 167"/>
                <a:gd name="T16" fmla="*/ 0 w 215"/>
                <a:gd name="T17" fmla="*/ 1 h 1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5" h="167">
                  <a:moveTo>
                    <a:pt x="108" y="167"/>
                  </a:moveTo>
                  <a:lnTo>
                    <a:pt x="188" y="167"/>
                  </a:lnTo>
                  <a:lnTo>
                    <a:pt x="215" y="150"/>
                  </a:lnTo>
                  <a:lnTo>
                    <a:pt x="215" y="0"/>
                  </a:lnTo>
                  <a:lnTo>
                    <a:pt x="108" y="0"/>
                  </a:lnTo>
                  <a:lnTo>
                    <a:pt x="0" y="0"/>
                  </a:lnTo>
                  <a:lnTo>
                    <a:pt x="0" y="150"/>
                  </a:lnTo>
                  <a:lnTo>
                    <a:pt x="28" y="167"/>
                  </a:lnTo>
                  <a:lnTo>
                    <a:pt x="108" y="167"/>
                  </a:lnTo>
                  <a:close/>
                </a:path>
              </a:pathLst>
            </a:custGeom>
            <a:solidFill>
              <a:srgbClr val="9A9A9A"/>
            </a:solidFill>
            <a:ln w="3175">
              <a:solidFill>
                <a:srgbClr val="002060"/>
              </a:solidFill>
              <a:prstDash val="solid"/>
              <a:round/>
            </a:ln>
          </p:spPr>
          <p:txBody>
            <a:bodyPr/>
            <a:lstStyle/>
            <a:p>
              <a:endParaRPr lang="zh-CN" altLang="en-US"/>
            </a:p>
          </p:txBody>
        </p:sp>
        <p:sp>
          <p:nvSpPr>
            <p:cNvPr id="39" name="Freeform 25"/>
            <p:cNvSpPr>
              <a:spLocks noEditPoints="1"/>
            </p:cNvSpPr>
            <p:nvPr/>
          </p:nvSpPr>
          <p:spPr bwMode="auto">
            <a:xfrm>
              <a:off x="3461" y="3324"/>
              <a:ext cx="72" cy="43"/>
            </a:xfrm>
            <a:custGeom>
              <a:avLst/>
              <a:gdLst>
                <a:gd name="T0" fmla="*/ 0 w 214"/>
                <a:gd name="T1" fmla="*/ 0 h 102"/>
                <a:gd name="T2" fmla="*/ 0 w 214"/>
                <a:gd name="T3" fmla="*/ 0 h 102"/>
                <a:gd name="T4" fmla="*/ 0 w 214"/>
                <a:gd name="T5" fmla="*/ 0 h 102"/>
                <a:gd name="T6" fmla="*/ 0 w 214"/>
                <a:gd name="T7" fmla="*/ 0 h 102"/>
                <a:gd name="T8" fmla="*/ 0 w 214"/>
                <a:gd name="T9" fmla="*/ 0 h 102"/>
                <a:gd name="T10" fmla="*/ 0 w 214"/>
                <a:gd name="T11" fmla="*/ 0 h 102"/>
                <a:gd name="T12" fmla="*/ 0 w 214"/>
                <a:gd name="T13" fmla="*/ 0 h 102"/>
                <a:gd name="T14" fmla="*/ 0 w 214"/>
                <a:gd name="T15" fmla="*/ 0 h 102"/>
                <a:gd name="T16" fmla="*/ 0 w 214"/>
                <a:gd name="T17" fmla="*/ 0 h 102"/>
                <a:gd name="T18" fmla="*/ 0 w 214"/>
                <a:gd name="T19" fmla="*/ 0 h 102"/>
                <a:gd name="T20" fmla="*/ 0 w 214"/>
                <a:gd name="T21" fmla="*/ 0 h 102"/>
                <a:gd name="T22" fmla="*/ 0 w 214"/>
                <a:gd name="T23" fmla="*/ 0 h 102"/>
                <a:gd name="T24" fmla="*/ 0 w 214"/>
                <a:gd name="T25" fmla="*/ 0 h 102"/>
                <a:gd name="T26" fmla="*/ 0 w 214"/>
                <a:gd name="T27" fmla="*/ 0 h 1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4" h="102">
                  <a:moveTo>
                    <a:pt x="0" y="45"/>
                  </a:moveTo>
                  <a:lnTo>
                    <a:pt x="0" y="11"/>
                  </a:lnTo>
                  <a:lnTo>
                    <a:pt x="56" y="11"/>
                  </a:lnTo>
                  <a:lnTo>
                    <a:pt x="214" y="0"/>
                  </a:lnTo>
                  <a:lnTo>
                    <a:pt x="214" y="30"/>
                  </a:lnTo>
                  <a:lnTo>
                    <a:pt x="56" y="45"/>
                  </a:lnTo>
                  <a:lnTo>
                    <a:pt x="0" y="45"/>
                  </a:lnTo>
                  <a:close/>
                  <a:moveTo>
                    <a:pt x="0" y="102"/>
                  </a:moveTo>
                  <a:lnTo>
                    <a:pt x="0" y="68"/>
                  </a:lnTo>
                  <a:lnTo>
                    <a:pt x="56" y="68"/>
                  </a:lnTo>
                  <a:lnTo>
                    <a:pt x="214" y="57"/>
                  </a:lnTo>
                  <a:lnTo>
                    <a:pt x="214" y="87"/>
                  </a:lnTo>
                  <a:lnTo>
                    <a:pt x="56" y="102"/>
                  </a:lnTo>
                  <a:lnTo>
                    <a:pt x="0" y="102"/>
                  </a:lnTo>
                  <a:close/>
                </a:path>
              </a:pathLst>
            </a:custGeom>
            <a:solidFill>
              <a:srgbClr val="4D4D4D"/>
            </a:solidFill>
            <a:ln w="3175">
              <a:solidFill>
                <a:srgbClr val="002060"/>
              </a:solidFill>
              <a:prstDash val="solid"/>
              <a:round/>
            </a:ln>
          </p:spPr>
          <p:txBody>
            <a:bodyPr/>
            <a:lstStyle/>
            <a:p>
              <a:endParaRPr lang="zh-CN" altLang="en-US"/>
            </a:p>
          </p:txBody>
        </p:sp>
        <p:sp>
          <p:nvSpPr>
            <p:cNvPr id="40" name="Freeform 26"/>
            <p:cNvSpPr/>
            <p:nvPr/>
          </p:nvSpPr>
          <p:spPr bwMode="auto">
            <a:xfrm>
              <a:off x="3411" y="3072"/>
              <a:ext cx="170" cy="249"/>
            </a:xfrm>
            <a:custGeom>
              <a:avLst/>
              <a:gdLst>
                <a:gd name="T0" fmla="*/ 0 w 511"/>
                <a:gd name="T1" fmla="*/ 0 h 578"/>
                <a:gd name="T2" fmla="*/ 0 w 511"/>
                <a:gd name="T3" fmla="*/ 0 h 578"/>
                <a:gd name="T4" fmla="*/ 0 w 511"/>
                <a:gd name="T5" fmla="*/ 0 h 578"/>
                <a:gd name="T6" fmla="*/ 0 w 511"/>
                <a:gd name="T7" fmla="*/ 0 h 578"/>
                <a:gd name="T8" fmla="*/ 0 w 511"/>
                <a:gd name="T9" fmla="*/ 0 h 578"/>
                <a:gd name="T10" fmla="*/ 0 w 511"/>
                <a:gd name="T11" fmla="*/ 0 h 578"/>
                <a:gd name="T12" fmla="*/ 0 w 511"/>
                <a:gd name="T13" fmla="*/ 0 h 578"/>
                <a:gd name="T14" fmla="*/ 0 w 511"/>
                <a:gd name="T15" fmla="*/ 0 h 578"/>
                <a:gd name="T16" fmla="*/ 0 w 511"/>
                <a:gd name="T17" fmla="*/ 1 h 578"/>
                <a:gd name="T18" fmla="*/ 0 w 511"/>
                <a:gd name="T19" fmla="*/ 1 h 578"/>
                <a:gd name="T20" fmla="*/ 0 w 511"/>
                <a:gd name="T21" fmla="*/ 1 h 578"/>
                <a:gd name="T22" fmla="*/ 0 w 511"/>
                <a:gd name="T23" fmla="*/ 1 h 578"/>
                <a:gd name="T24" fmla="*/ 0 w 511"/>
                <a:gd name="T25" fmla="*/ 2 h 578"/>
                <a:gd name="T26" fmla="*/ 0 w 511"/>
                <a:gd name="T27" fmla="*/ 2 h 578"/>
                <a:gd name="T28" fmla="*/ 0 w 511"/>
                <a:gd name="T29" fmla="*/ 2 h 578"/>
                <a:gd name="T30" fmla="*/ 0 w 511"/>
                <a:gd name="T31" fmla="*/ 2 h 578"/>
                <a:gd name="T32" fmla="*/ 0 w 511"/>
                <a:gd name="T33" fmla="*/ 2 h 578"/>
                <a:gd name="T34" fmla="*/ 0 w 511"/>
                <a:gd name="T35" fmla="*/ 3 h 578"/>
                <a:gd name="T36" fmla="*/ 0 w 511"/>
                <a:gd name="T37" fmla="*/ 3 h 578"/>
                <a:gd name="T38" fmla="*/ 0 w 511"/>
                <a:gd name="T39" fmla="*/ 3 h 578"/>
                <a:gd name="T40" fmla="*/ 0 w 511"/>
                <a:gd name="T41" fmla="*/ 3 h 578"/>
                <a:gd name="T42" fmla="*/ 0 w 511"/>
                <a:gd name="T43" fmla="*/ 4 h 578"/>
                <a:gd name="T44" fmla="*/ 0 w 511"/>
                <a:gd name="T45" fmla="*/ 4 h 578"/>
                <a:gd name="T46" fmla="*/ 0 w 511"/>
                <a:gd name="T47" fmla="*/ 4 h 578"/>
                <a:gd name="T48" fmla="*/ 0 w 511"/>
                <a:gd name="T49" fmla="*/ 3 h 578"/>
                <a:gd name="T50" fmla="*/ 1 w 511"/>
                <a:gd name="T51" fmla="*/ 3 h 578"/>
                <a:gd name="T52" fmla="*/ 1 w 511"/>
                <a:gd name="T53" fmla="*/ 3 h 578"/>
                <a:gd name="T54" fmla="*/ 1 w 511"/>
                <a:gd name="T55" fmla="*/ 3 h 578"/>
                <a:gd name="T56" fmla="*/ 1 w 511"/>
                <a:gd name="T57" fmla="*/ 2 h 578"/>
                <a:gd name="T58" fmla="*/ 1 w 511"/>
                <a:gd name="T59" fmla="*/ 2 h 578"/>
                <a:gd name="T60" fmla="*/ 1 w 511"/>
                <a:gd name="T61" fmla="*/ 2 h 578"/>
                <a:gd name="T62" fmla="*/ 1 w 511"/>
                <a:gd name="T63" fmla="*/ 2 h 578"/>
                <a:gd name="T64" fmla="*/ 1 w 511"/>
                <a:gd name="T65" fmla="*/ 2 h 578"/>
                <a:gd name="T66" fmla="*/ 1 w 511"/>
                <a:gd name="T67" fmla="*/ 1 h 578"/>
                <a:gd name="T68" fmla="*/ 1 w 511"/>
                <a:gd name="T69" fmla="*/ 1 h 578"/>
                <a:gd name="T70" fmla="*/ 1 w 511"/>
                <a:gd name="T71" fmla="*/ 1 h 578"/>
                <a:gd name="T72" fmla="*/ 1 w 511"/>
                <a:gd name="T73" fmla="*/ 1 h 578"/>
                <a:gd name="T74" fmla="*/ 1 w 511"/>
                <a:gd name="T75" fmla="*/ 0 h 578"/>
                <a:gd name="T76" fmla="*/ 1 w 511"/>
                <a:gd name="T77" fmla="*/ 0 h 578"/>
                <a:gd name="T78" fmla="*/ 1 w 511"/>
                <a:gd name="T79" fmla="*/ 0 h 578"/>
                <a:gd name="T80" fmla="*/ 1 w 511"/>
                <a:gd name="T81" fmla="*/ 0 h 578"/>
                <a:gd name="T82" fmla="*/ 1 w 511"/>
                <a:gd name="T83" fmla="*/ 0 h 578"/>
                <a:gd name="T84" fmla="*/ 0 w 511"/>
                <a:gd name="T85" fmla="*/ 0 h 578"/>
                <a:gd name="T86" fmla="*/ 0 w 511"/>
                <a:gd name="T87" fmla="*/ 0 h 578"/>
                <a:gd name="T88" fmla="*/ 0 w 511"/>
                <a:gd name="T89" fmla="*/ 0 h 5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11" h="578">
                  <a:moveTo>
                    <a:pt x="256" y="0"/>
                  </a:moveTo>
                  <a:lnTo>
                    <a:pt x="217" y="1"/>
                  </a:lnTo>
                  <a:lnTo>
                    <a:pt x="180" y="7"/>
                  </a:lnTo>
                  <a:lnTo>
                    <a:pt x="145" y="19"/>
                  </a:lnTo>
                  <a:lnTo>
                    <a:pt x="112" y="34"/>
                  </a:lnTo>
                  <a:lnTo>
                    <a:pt x="82" y="54"/>
                  </a:lnTo>
                  <a:lnTo>
                    <a:pt x="56" y="76"/>
                  </a:lnTo>
                  <a:lnTo>
                    <a:pt x="34" y="101"/>
                  </a:lnTo>
                  <a:lnTo>
                    <a:pt x="17" y="130"/>
                  </a:lnTo>
                  <a:lnTo>
                    <a:pt x="5" y="160"/>
                  </a:lnTo>
                  <a:lnTo>
                    <a:pt x="0" y="191"/>
                  </a:lnTo>
                  <a:lnTo>
                    <a:pt x="0" y="223"/>
                  </a:lnTo>
                  <a:lnTo>
                    <a:pt x="8" y="250"/>
                  </a:lnTo>
                  <a:lnTo>
                    <a:pt x="20" y="276"/>
                  </a:lnTo>
                  <a:lnTo>
                    <a:pt x="34" y="300"/>
                  </a:lnTo>
                  <a:lnTo>
                    <a:pt x="54" y="324"/>
                  </a:lnTo>
                  <a:lnTo>
                    <a:pt x="83" y="357"/>
                  </a:lnTo>
                  <a:lnTo>
                    <a:pt x="106" y="393"/>
                  </a:lnTo>
                  <a:lnTo>
                    <a:pt x="126" y="432"/>
                  </a:lnTo>
                  <a:lnTo>
                    <a:pt x="139" y="470"/>
                  </a:lnTo>
                  <a:lnTo>
                    <a:pt x="148" y="512"/>
                  </a:lnTo>
                  <a:lnTo>
                    <a:pt x="147" y="578"/>
                  </a:lnTo>
                  <a:lnTo>
                    <a:pt x="256" y="578"/>
                  </a:lnTo>
                  <a:lnTo>
                    <a:pt x="364" y="578"/>
                  </a:lnTo>
                  <a:lnTo>
                    <a:pt x="363" y="512"/>
                  </a:lnTo>
                  <a:lnTo>
                    <a:pt x="371" y="470"/>
                  </a:lnTo>
                  <a:lnTo>
                    <a:pt x="386" y="432"/>
                  </a:lnTo>
                  <a:lnTo>
                    <a:pt x="404" y="393"/>
                  </a:lnTo>
                  <a:lnTo>
                    <a:pt x="429" y="357"/>
                  </a:lnTo>
                  <a:lnTo>
                    <a:pt x="458" y="324"/>
                  </a:lnTo>
                  <a:lnTo>
                    <a:pt x="476" y="300"/>
                  </a:lnTo>
                  <a:lnTo>
                    <a:pt x="492" y="276"/>
                  </a:lnTo>
                  <a:lnTo>
                    <a:pt x="504" y="250"/>
                  </a:lnTo>
                  <a:lnTo>
                    <a:pt x="511" y="223"/>
                  </a:lnTo>
                  <a:lnTo>
                    <a:pt x="511" y="191"/>
                  </a:lnTo>
                  <a:lnTo>
                    <a:pt x="505" y="160"/>
                  </a:lnTo>
                  <a:lnTo>
                    <a:pt x="494" y="130"/>
                  </a:lnTo>
                  <a:lnTo>
                    <a:pt x="478" y="101"/>
                  </a:lnTo>
                  <a:lnTo>
                    <a:pt x="456" y="76"/>
                  </a:lnTo>
                  <a:lnTo>
                    <a:pt x="430" y="54"/>
                  </a:lnTo>
                  <a:lnTo>
                    <a:pt x="400" y="34"/>
                  </a:lnTo>
                  <a:lnTo>
                    <a:pt x="367" y="19"/>
                  </a:lnTo>
                  <a:lnTo>
                    <a:pt x="331" y="7"/>
                  </a:lnTo>
                  <a:lnTo>
                    <a:pt x="293" y="1"/>
                  </a:lnTo>
                  <a:lnTo>
                    <a:pt x="256" y="0"/>
                  </a:lnTo>
                  <a:close/>
                </a:path>
              </a:pathLst>
            </a:custGeom>
            <a:solidFill>
              <a:srgbClr val="B3B3B3"/>
            </a:solidFill>
            <a:ln w="9525">
              <a:solidFill>
                <a:srgbClr val="002060"/>
              </a:solidFill>
              <a:round/>
            </a:ln>
          </p:spPr>
          <p:txBody>
            <a:bodyPr/>
            <a:lstStyle/>
            <a:p>
              <a:endParaRPr lang="zh-CN" altLang="en-US"/>
            </a:p>
          </p:txBody>
        </p:sp>
        <p:sp>
          <p:nvSpPr>
            <p:cNvPr id="41" name="Freeform 27"/>
            <p:cNvSpPr/>
            <p:nvPr/>
          </p:nvSpPr>
          <p:spPr bwMode="auto">
            <a:xfrm>
              <a:off x="3015" y="3371"/>
              <a:ext cx="56" cy="12"/>
            </a:xfrm>
            <a:custGeom>
              <a:avLst/>
              <a:gdLst>
                <a:gd name="T0" fmla="*/ 0 w 166"/>
                <a:gd name="T1" fmla="*/ 0 h 27"/>
                <a:gd name="T2" fmla="*/ 0 w 166"/>
                <a:gd name="T3" fmla="*/ 0 h 27"/>
                <a:gd name="T4" fmla="*/ 0 w 166"/>
                <a:gd name="T5" fmla="*/ 0 h 27"/>
                <a:gd name="T6" fmla="*/ 0 w 166"/>
                <a:gd name="T7" fmla="*/ 0 h 27"/>
                <a:gd name="T8" fmla="*/ 0 w 166"/>
                <a:gd name="T9" fmla="*/ 0 h 27"/>
                <a:gd name="T10" fmla="*/ 0 w 166"/>
                <a:gd name="T11" fmla="*/ 0 h 27"/>
                <a:gd name="T12" fmla="*/ 0 w 166"/>
                <a:gd name="T13" fmla="*/ 0 h 27"/>
                <a:gd name="T14" fmla="*/ 0 w 166"/>
                <a:gd name="T15" fmla="*/ 0 h 27"/>
                <a:gd name="T16" fmla="*/ 0 w 166"/>
                <a:gd name="T17" fmla="*/ 0 h 27"/>
                <a:gd name="T18" fmla="*/ 0 w 166"/>
                <a:gd name="T19" fmla="*/ 0 h 27"/>
                <a:gd name="T20" fmla="*/ 0 w 166"/>
                <a:gd name="T21" fmla="*/ 0 h 27"/>
                <a:gd name="T22" fmla="*/ 0 w 166"/>
                <a:gd name="T23" fmla="*/ 0 h 27"/>
                <a:gd name="T24" fmla="*/ 0 w 166"/>
                <a:gd name="T25" fmla="*/ 0 h 27"/>
                <a:gd name="T26" fmla="*/ 0 w 166"/>
                <a:gd name="T27" fmla="*/ 0 h 27"/>
                <a:gd name="T28" fmla="*/ 0 w 166"/>
                <a:gd name="T29" fmla="*/ 0 h 27"/>
                <a:gd name="T30" fmla="*/ 0 w 166"/>
                <a:gd name="T31" fmla="*/ 0 h 27"/>
                <a:gd name="T32" fmla="*/ 0 w 166"/>
                <a:gd name="T33" fmla="*/ 0 h 27"/>
                <a:gd name="T34" fmla="*/ 0 w 166"/>
                <a:gd name="T35" fmla="*/ 0 h 27"/>
                <a:gd name="T36" fmla="*/ 0 w 166"/>
                <a:gd name="T37" fmla="*/ 0 h 27"/>
                <a:gd name="T38" fmla="*/ 0 w 166"/>
                <a:gd name="T39" fmla="*/ 0 h 27"/>
                <a:gd name="T40" fmla="*/ 0 w 166"/>
                <a:gd name="T41" fmla="*/ 0 h 27"/>
                <a:gd name="T42" fmla="*/ 0 w 166"/>
                <a:gd name="T43" fmla="*/ 0 h 27"/>
                <a:gd name="T44" fmla="*/ 0 w 166"/>
                <a:gd name="T45" fmla="*/ 0 h 27"/>
                <a:gd name="T46" fmla="*/ 0 w 166"/>
                <a:gd name="T47" fmla="*/ 0 h 27"/>
                <a:gd name="T48" fmla="*/ 0 w 166"/>
                <a:gd name="T49" fmla="*/ 0 h 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66" h="27">
                  <a:moveTo>
                    <a:pt x="0" y="13"/>
                  </a:moveTo>
                  <a:lnTo>
                    <a:pt x="3" y="10"/>
                  </a:lnTo>
                  <a:lnTo>
                    <a:pt x="12" y="7"/>
                  </a:lnTo>
                  <a:lnTo>
                    <a:pt x="25" y="3"/>
                  </a:lnTo>
                  <a:lnTo>
                    <a:pt x="42" y="1"/>
                  </a:lnTo>
                  <a:lnTo>
                    <a:pt x="62" y="0"/>
                  </a:lnTo>
                  <a:lnTo>
                    <a:pt x="84" y="0"/>
                  </a:lnTo>
                  <a:lnTo>
                    <a:pt x="105" y="0"/>
                  </a:lnTo>
                  <a:lnTo>
                    <a:pt x="124" y="1"/>
                  </a:lnTo>
                  <a:lnTo>
                    <a:pt x="141" y="3"/>
                  </a:lnTo>
                  <a:lnTo>
                    <a:pt x="154" y="7"/>
                  </a:lnTo>
                  <a:lnTo>
                    <a:pt x="163" y="10"/>
                  </a:lnTo>
                  <a:lnTo>
                    <a:pt x="166" y="13"/>
                  </a:lnTo>
                  <a:lnTo>
                    <a:pt x="163" y="17"/>
                  </a:lnTo>
                  <a:lnTo>
                    <a:pt x="154" y="21"/>
                  </a:lnTo>
                  <a:lnTo>
                    <a:pt x="141" y="23"/>
                  </a:lnTo>
                  <a:lnTo>
                    <a:pt x="124" y="26"/>
                  </a:lnTo>
                  <a:lnTo>
                    <a:pt x="105" y="27"/>
                  </a:lnTo>
                  <a:lnTo>
                    <a:pt x="84" y="27"/>
                  </a:lnTo>
                  <a:lnTo>
                    <a:pt x="62" y="27"/>
                  </a:lnTo>
                  <a:lnTo>
                    <a:pt x="42" y="26"/>
                  </a:lnTo>
                  <a:lnTo>
                    <a:pt x="25" y="23"/>
                  </a:lnTo>
                  <a:lnTo>
                    <a:pt x="12" y="21"/>
                  </a:lnTo>
                  <a:lnTo>
                    <a:pt x="3" y="17"/>
                  </a:lnTo>
                  <a:lnTo>
                    <a:pt x="0" y="13"/>
                  </a:lnTo>
                  <a:close/>
                </a:path>
              </a:pathLst>
            </a:custGeom>
            <a:solidFill>
              <a:srgbClr val="FFFF00"/>
            </a:solidFill>
            <a:ln w="9525">
              <a:solidFill>
                <a:srgbClr val="002060"/>
              </a:solidFill>
              <a:round/>
            </a:ln>
          </p:spPr>
          <p:txBody>
            <a:bodyPr/>
            <a:lstStyle/>
            <a:p>
              <a:endParaRPr lang="zh-CN" altLang="en-US"/>
            </a:p>
          </p:txBody>
        </p:sp>
        <p:sp>
          <p:nvSpPr>
            <p:cNvPr id="42" name="Freeform 28"/>
            <p:cNvSpPr/>
            <p:nvPr/>
          </p:nvSpPr>
          <p:spPr bwMode="auto">
            <a:xfrm>
              <a:off x="3007" y="3305"/>
              <a:ext cx="72" cy="71"/>
            </a:xfrm>
            <a:custGeom>
              <a:avLst/>
              <a:gdLst>
                <a:gd name="T0" fmla="*/ 0 w 214"/>
                <a:gd name="T1" fmla="*/ 1 h 167"/>
                <a:gd name="T2" fmla="*/ 0 w 214"/>
                <a:gd name="T3" fmla="*/ 1 h 167"/>
                <a:gd name="T4" fmla="*/ 0 w 214"/>
                <a:gd name="T5" fmla="*/ 1 h 167"/>
                <a:gd name="T6" fmla="*/ 0 w 214"/>
                <a:gd name="T7" fmla="*/ 0 h 167"/>
                <a:gd name="T8" fmla="*/ 0 w 214"/>
                <a:gd name="T9" fmla="*/ 0 h 167"/>
                <a:gd name="T10" fmla="*/ 0 w 214"/>
                <a:gd name="T11" fmla="*/ 0 h 167"/>
                <a:gd name="T12" fmla="*/ 0 w 214"/>
                <a:gd name="T13" fmla="*/ 1 h 167"/>
                <a:gd name="T14" fmla="*/ 0 w 214"/>
                <a:gd name="T15" fmla="*/ 1 h 167"/>
                <a:gd name="T16" fmla="*/ 0 w 214"/>
                <a:gd name="T17" fmla="*/ 1 h 1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4" h="167">
                  <a:moveTo>
                    <a:pt x="108" y="167"/>
                  </a:moveTo>
                  <a:lnTo>
                    <a:pt x="187" y="167"/>
                  </a:lnTo>
                  <a:lnTo>
                    <a:pt x="214" y="150"/>
                  </a:lnTo>
                  <a:lnTo>
                    <a:pt x="214" y="0"/>
                  </a:lnTo>
                  <a:lnTo>
                    <a:pt x="108" y="0"/>
                  </a:lnTo>
                  <a:lnTo>
                    <a:pt x="0" y="0"/>
                  </a:lnTo>
                  <a:lnTo>
                    <a:pt x="0" y="150"/>
                  </a:lnTo>
                  <a:lnTo>
                    <a:pt x="27" y="167"/>
                  </a:lnTo>
                  <a:lnTo>
                    <a:pt x="108" y="167"/>
                  </a:lnTo>
                  <a:close/>
                </a:path>
              </a:pathLst>
            </a:custGeom>
            <a:solidFill>
              <a:srgbClr val="9A9A9A"/>
            </a:solidFill>
            <a:ln w="3175">
              <a:solidFill>
                <a:srgbClr val="002060"/>
              </a:solidFill>
              <a:prstDash val="solid"/>
              <a:round/>
            </a:ln>
          </p:spPr>
          <p:txBody>
            <a:bodyPr/>
            <a:lstStyle/>
            <a:p>
              <a:endParaRPr lang="zh-CN" altLang="en-US"/>
            </a:p>
          </p:txBody>
        </p:sp>
        <p:sp>
          <p:nvSpPr>
            <p:cNvPr id="43" name="Freeform 29"/>
            <p:cNvSpPr>
              <a:spLocks noEditPoints="1"/>
            </p:cNvSpPr>
            <p:nvPr/>
          </p:nvSpPr>
          <p:spPr bwMode="auto">
            <a:xfrm>
              <a:off x="3008" y="3324"/>
              <a:ext cx="71" cy="43"/>
            </a:xfrm>
            <a:custGeom>
              <a:avLst/>
              <a:gdLst>
                <a:gd name="T0" fmla="*/ 0 w 215"/>
                <a:gd name="T1" fmla="*/ 0 h 102"/>
                <a:gd name="T2" fmla="*/ 0 w 215"/>
                <a:gd name="T3" fmla="*/ 0 h 102"/>
                <a:gd name="T4" fmla="*/ 0 w 215"/>
                <a:gd name="T5" fmla="*/ 0 h 102"/>
                <a:gd name="T6" fmla="*/ 0 w 215"/>
                <a:gd name="T7" fmla="*/ 0 h 102"/>
                <a:gd name="T8" fmla="*/ 0 w 215"/>
                <a:gd name="T9" fmla="*/ 0 h 102"/>
                <a:gd name="T10" fmla="*/ 0 w 215"/>
                <a:gd name="T11" fmla="*/ 0 h 102"/>
                <a:gd name="T12" fmla="*/ 0 w 215"/>
                <a:gd name="T13" fmla="*/ 0 h 102"/>
                <a:gd name="T14" fmla="*/ 0 w 215"/>
                <a:gd name="T15" fmla="*/ 0 h 102"/>
                <a:gd name="T16" fmla="*/ 0 w 215"/>
                <a:gd name="T17" fmla="*/ 0 h 102"/>
                <a:gd name="T18" fmla="*/ 0 w 215"/>
                <a:gd name="T19" fmla="*/ 0 h 102"/>
                <a:gd name="T20" fmla="*/ 0 w 215"/>
                <a:gd name="T21" fmla="*/ 0 h 102"/>
                <a:gd name="T22" fmla="*/ 0 w 215"/>
                <a:gd name="T23" fmla="*/ 0 h 102"/>
                <a:gd name="T24" fmla="*/ 0 w 215"/>
                <a:gd name="T25" fmla="*/ 0 h 102"/>
                <a:gd name="T26" fmla="*/ 0 w 215"/>
                <a:gd name="T27" fmla="*/ 0 h 1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5" h="102">
                  <a:moveTo>
                    <a:pt x="0" y="45"/>
                  </a:moveTo>
                  <a:lnTo>
                    <a:pt x="1" y="11"/>
                  </a:lnTo>
                  <a:lnTo>
                    <a:pt x="56" y="11"/>
                  </a:lnTo>
                  <a:lnTo>
                    <a:pt x="215" y="0"/>
                  </a:lnTo>
                  <a:lnTo>
                    <a:pt x="215" y="30"/>
                  </a:lnTo>
                  <a:lnTo>
                    <a:pt x="56" y="45"/>
                  </a:lnTo>
                  <a:lnTo>
                    <a:pt x="0" y="45"/>
                  </a:lnTo>
                  <a:close/>
                  <a:moveTo>
                    <a:pt x="0" y="102"/>
                  </a:moveTo>
                  <a:lnTo>
                    <a:pt x="1" y="68"/>
                  </a:lnTo>
                  <a:lnTo>
                    <a:pt x="56" y="68"/>
                  </a:lnTo>
                  <a:lnTo>
                    <a:pt x="215" y="57"/>
                  </a:lnTo>
                  <a:lnTo>
                    <a:pt x="215" y="87"/>
                  </a:lnTo>
                  <a:lnTo>
                    <a:pt x="56" y="102"/>
                  </a:lnTo>
                  <a:lnTo>
                    <a:pt x="0" y="102"/>
                  </a:lnTo>
                  <a:close/>
                </a:path>
              </a:pathLst>
            </a:custGeom>
            <a:solidFill>
              <a:srgbClr val="4D4D4D"/>
            </a:solidFill>
            <a:ln w="3175">
              <a:solidFill>
                <a:srgbClr val="002060"/>
              </a:solidFill>
              <a:prstDash val="solid"/>
              <a:round/>
            </a:ln>
          </p:spPr>
          <p:txBody>
            <a:bodyPr/>
            <a:lstStyle/>
            <a:p>
              <a:endParaRPr lang="zh-CN" altLang="en-US"/>
            </a:p>
          </p:txBody>
        </p:sp>
        <p:sp>
          <p:nvSpPr>
            <p:cNvPr id="44" name="Freeform 30"/>
            <p:cNvSpPr/>
            <p:nvPr/>
          </p:nvSpPr>
          <p:spPr bwMode="auto">
            <a:xfrm>
              <a:off x="2958" y="3072"/>
              <a:ext cx="170" cy="249"/>
            </a:xfrm>
            <a:custGeom>
              <a:avLst/>
              <a:gdLst>
                <a:gd name="T0" fmla="*/ 0 w 510"/>
                <a:gd name="T1" fmla="*/ 0 h 578"/>
                <a:gd name="T2" fmla="*/ 0 w 510"/>
                <a:gd name="T3" fmla="*/ 0 h 578"/>
                <a:gd name="T4" fmla="*/ 0 w 510"/>
                <a:gd name="T5" fmla="*/ 0 h 578"/>
                <a:gd name="T6" fmla="*/ 0 w 510"/>
                <a:gd name="T7" fmla="*/ 0 h 578"/>
                <a:gd name="T8" fmla="*/ 0 w 510"/>
                <a:gd name="T9" fmla="*/ 0 h 578"/>
                <a:gd name="T10" fmla="*/ 0 w 510"/>
                <a:gd name="T11" fmla="*/ 0 h 578"/>
                <a:gd name="T12" fmla="*/ 0 w 510"/>
                <a:gd name="T13" fmla="*/ 0 h 578"/>
                <a:gd name="T14" fmla="*/ 0 w 510"/>
                <a:gd name="T15" fmla="*/ 0 h 578"/>
                <a:gd name="T16" fmla="*/ 0 w 510"/>
                <a:gd name="T17" fmla="*/ 1 h 578"/>
                <a:gd name="T18" fmla="*/ 0 w 510"/>
                <a:gd name="T19" fmla="*/ 1 h 578"/>
                <a:gd name="T20" fmla="*/ 0 w 510"/>
                <a:gd name="T21" fmla="*/ 1 h 578"/>
                <a:gd name="T22" fmla="*/ 0 w 510"/>
                <a:gd name="T23" fmla="*/ 1 h 578"/>
                <a:gd name="T24" fmla="*/ 0 w 510"/>
                <a:gd name="T25" fmla="*/ 2 h 578"/>
                <a:gd name="T26" fmla="*/ 0 w 510"/>
                <a:gd name="T27" fmla="*/ 2 h 578"/>
                <a:gd name="T28" fmla="*/ 0 w 510"/>
                <a:gd name="T29" fmla="*/ 2 h 578"/>
                <a:gd name="T30" fmla="*/ 0 w 510"/>
                <a:gd name="T31" fmla="*/ 2 h 578"/>
                <a:gd name="T32" fmla="*/ 0 w 510"/>
                <a:gd name="T33" fmla="*/ 2 h 578"/>
                <a:gd name="T34" fmla="*/ 0 w 510"/>
                <a:gd name="T35" fmla="*/ 3 h 578"/>
                <a:gd name="T36" fmla="*/ 0 w 510"/>
                <a:gd name="T37" fmla="*/ 3 h 578"/>
                <a:gd name="T38" fmla="*/ 0 w 510"/>
                <a:gd name="T39" fmla="*/ 3 h 578"/>
                <a:gd name="T40" fmla="*/ 0 w 510"/>
                <a:gd name="T41" fmla="*/ 3 h 578"/>
                <a:gd name="T42" fmla="*/ 0 w 510"/>
                <a:gd name="T43" fmla="*/ 4 h 578"/>
                <a:gd name="T44" fmla="*/ 0 w 510"/>
                <a:gd name="T45" fmla="*/ 4 h 578"/>
                <a:gd name="T46" fmla="*/ 0 w 510"/>
                <a:gd name="T47" fmla="*/ 4 h 578"/>
                <a:gd name="T48" fmla="*/ 0 w 510"/>
                <a:gd name="T49" fmla="*/ 3 h 578"/>
                <a:gd name="T50" fmla="*/ 1 w 510"/>
                <a:gd name="T51" fmla="*/ 3 h 578"/>
                <a:gd name="T52" fmla="*/ 1 w 510"/>
                <a:gd name="T53" fmla="*/ 3 h 578"/>
                <a:gd name="T54" fmla="*/ 1 w 510"/>
                <a:gd name="T55" fmla="*/ 3 h 578"/>
                <a:gd name="T56" fmla="*/ 1 w 510"/>
                <a:gd name="T57" fmla="*/ 2 h 578"/>
                <a:gd name="T58" fmla="*/ 1 w 510"/>
                <a:gd name="T59" fmla="*/ 2 h 578"/>
                <a:gd name="T60" fmla="*/ 1 w 510"/>
                <a:gd name="T61" fmla="*/ 2 h 578"/>
                <a:gd name="T62" fmla="*/ 1 w 510"/>
                <a:gd name="T63" fmla="*/ 2 h 578"/>
                <a:gd name="T64" fmla="*/ 1 w 510"/>
                <a:gd name="T65" fmla="*/ 2 h 578"/>
                <a:gd name="T66" fmla="*/ 1 w 510"/>
                <a:gd name="T67" fmla="*/ 1 h 578"/>
                <a:gd name="T68" fmla="*/ 1 w 510"/>
                <a:gd name="T69" fmla="*/ 1 h 578"/>
                <a:gd name="T70" fmla="*/ 1 w 510"/>
                <a:gd name="T71" fmla="*/ 1 h 578"/>
                <a:gd name="T72" fmla="*/ 1 w 510"/>
                <a:gd name="T73" fmla="*/ 1 h 578"/>
                <a:gd name="T74" fmla="*/ 1 w 510"/>
                <a:gd name="T75" fmla="*/ 0 h 578"/>
                <a:gd name="T76" fmla="*/ 1 w 510"/>
                <a:gd name="T77" fmla="*/ 0 h 578"/>
                <a:gd name="T78" fmla="*/ 1 w 510"/>
                <a:gd name="T79" fmla="*/ 0 h 578"/>
                <a:gd name="T80" fmla="*/ 1 w 510"/>
                <a:gd name="T81" fmla="*/ 0 h 578"/>
                <a:gd name="T82" fmla="*/ 1 w 510"/>
                <a:gd name="T83" fmla="*/ 0 h 578"/>
                <a:gd name="T84" fmla="*/ 0 w 510"/>
                <a:gd name="T85" fmla="*/ 0 h 578"/>
                <a:gd name="T86" fmla="*/ 0 w 510"/>
                <a:gd name="T87" fmla="*/ 0 h 578"/>
                <a:gd name="T88" fmla="*/ 0 w 510"/>
                <a:gd name="T89" fmla="*/ 0 h 5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10" h="578">
                  <a:moveTo>
                    <a:pt x="255" y="0"/>
                  </a:moveTo>
                  <a:lnTo>
                    <a:pt x="216" y="1"/>
                  </a:lnTo>
                  <a:lnTo>
                    <a:pt x="180" y="7"/>
                  </a:lnTo>
                  <a:lnTo>
                    <a:pt x="144" y="19"/>
                  </a:lnTo>
                  <a:lnTo>
                    <a:pt x="111" y="34"/>
                  </a:lnTo>
                  <a:lnTo>
                    <a:pt x="81" y="54"/>
                  </a:lnTo>
                  <a:lnTo>
                    <a:pt x="55" y="76"/>
                  </a:lnTo>
                  <a:lnTo>
                    <a:pt x="33" y="101"/>
                  </a:lnTo>
                  <a:lnTo>
                    <a:pt x="16" y="130"/>
                  </a:lnTo>
                  <a:lnTo>
                    <a:pt x="5" y="160"/>
                  </a:lnTo>
                  <a:lnTo>
                    <a:pt x="0" y="191"/>
                  </a:lnTo>
                  <a:lnTo>
                    <a:pt x="0" y="223"/>
                  </a:lnTo>
                  <a:lnTo>
                    <a:pt x="7" y="250"/>
                  </a:lnTo>
                  <a:lnTo>
                    <a:pt x="19" y="276"/>
                  </a:lnTo>
                  <a:lnTo>
                    <a:pt x="33" y="300"/>
                  </a:lnTo>
                  <a:lnTo>
                    <a:pt x="54" y="324"/>
                  </a:lnTo>
                  <a:lnTo>
                    <a:pt x="82" y="357"/>
                  </a:lnTo>
                  <a:lnTo>
                    <a:pt x="105" y="393"/>
                  </a:lnTo>
                  <a:lnTo>
                    <a:pt x="126" y="432"/>
                  </a:lnTo>
                  <a:lnTo>
                    <a:pt x="138" y="470"/>
                  </a:lnTo>
                  <a:lnTo>
                    <a:pt x="149" y="512"/>
                  </a:lnTo>
                  <a:lnTo>
                    <a:pt x="147" y="578"/>
                  </a:lnTo>
                  <a:lnTo>
                    <a:pt x="255" y="578"/>
                  </a:lnTo>
                  <a:lnTo>
                    <a:pt x="363" y="578"/>
                  </a:lnTo>
                  <a:lnTo>
                    <a:pt x="362" y="512"/>
                  </a:lnTo>
                  <a:lnTo>
                    <a:pt x="370" y="470"/>
                  </a:lnTo>
                  <a:lnTo>
                    <a:pt x="385" y="432"/>
                  </a:lnTo>
                  <a:lnTo>
                    <a:pt x="403" y="393"/>
                  </a:lnTo>
                  <a:lnTo>
                    <a:pt x="428" y="357"/>
                  </a:lnTo>
                  <a:lnTo>
                    <a:pt x="457" y="324"/>
                  </a:lnTo>
                  <a:lnTo>
                    <a:pt x="475" y="300"/>
                  </a:lnTo>
                  <a:lnTo>
                    <a:pt x="491" y="276"/>
                  </a:lnTo>
                  <a:lnTo>
                    <a:pt x="503" y="250"/>
                  </a:lnTo>
                  <a:lnTo>
                    <a:pt x="510" y="223"/>
                  </a:lnTo>
                  <a:lnTo>
                    <a:pt x="510" y="191"/>
                  </a:lnTo>
                  <a:lnTo>
                    <a:pt x="504" y="160"/>
                  </a:lnTo>
                  <a:lnTo>
                    <a:pt x="493" y="130"/>
                  </a:lnTo>
                  <a:lnTo>
                    <a:pt x="477" y="101"/>
                  </a:lnTo>
                  <a:lnTo>
                    <a:pt x="455" y="76"/>
                  </a:lnTo>
                  <a:lnTo>
                    <a:pt x="429" y="54"/>
                  </a:lnTo>
                  <a:lnTo>
                    <a:pt x="399" y="34"/>
                  </a:lnTo>
                  <a:lnTo>
                    <a:pt x="366" y="19"/>
                  </a:lnTo>
                  <a:lnTo>
                    <a:pt x="330" y="7"/>
                  </a:lnTo>
                  <a:lnTo>
                    <a:pt x="293" y="1"/>
                  </a:lnTo>
                  <a:lnTo>
                    <a:pt x="255" y="0"/>
                  </a:lnTo>
                  <a:close/>
                </a:path>
              </a:pathLst>
            </a:custGeom>
            <a:solidFill>
              <a:srgbClr val="B3B3B3"/>
            </a:solidFill>
            <a:ln w="9525">
              <a:solidFill>
                <a:srgbClr val="002060"/>
              </a:solidFill>
              <a:round/>
            </a:ln>
          </p:spPr>
          <p:txBody>
            <a:bodyPr/>
            <a:lstStyle/>
            <a:p>
              <a:endParaRPr lang="zh-CN" altLang="en-US"/>
            </a:p>
          </p:txBody>
        </p:sp>
        <p:sp>
          <p:nvSpPr>
            <p:cNvPr id="45" name="Freeform 31"/>
            <p:cNvSpPr/>
            <p:nvPr/>
          </p:nvSpPr>
          <p:spPr bwMode="auto">
            <a:xfrm>
              <a:off x="2562" y="3371"/>
              <a:ext cx="55" cy="12"/>
            </a:xfrm>
            <a:custGeom>
              <a:avLst/>
              <a:gdLst>
                <a:gd name="T0" fmla="*/ 0 w 166"/>
                <a:gd name="T1" fmla="*/ 0 h 27"/>
                <a:gd name="T2" fmla="*/ 0 w 166"/>
                <a:gd name="T3" fmla="*/ 0 h 27"/>
                <a:gd name="T4" fmla="*/ 0 w 166"/>
                <a:gd name="T5" fmla="*/ 0 h 27"/>
                <a:gd name="T6" fmla="*/ 0 w 166"/>
                <a:gd name="T7" fmla="*/ 0 h 27"/>
                <a:gd name="T8" fmla="*/ 0 w 166"/>
                <a:gd name="T9" fmla="*/ 0 h 27"/>
                <a:gd name="T10" fmla="*/ 0 w 166"/>
                <a:gd name="T11" fmla="*/ 0 h 27"/>
                <a:gd name="T12" fmla="*/ 0 w 166"/>
                <a:gd name="T13" fmla="*/ 0 h 27"/>
                <a:gd name="T14" fmla="*/ 0 w 166"/>
                <a:gd name="T15" fmla="*/ 0 h 27"/>
                <a:gd name="T16" fmla="*/ 0 w 166"/>
                <a:gd name="T17" fmla="*/ 0 h 27"/>
                <a:gd name="T18" fmla="*/ 0 w 166"/>
                <a:gd name="T19" fmla="*/ 0 h 27"/>
                <a:gd name="T20" fmla="*/ 0 w 166"/>
                <a:gd name="T21" fmla="*/ 0 h 27"/>
                <a:gd name="T22" fmla="*/ 0 w 166"/>
                <a:gd name="T23" fmla="*/ 0 h 27"/>
                <a:gd name="T24" fmla="*/ 0 w 166"/>
                <a:gd name="T25" fmla="*/ 0 h 27"/>
                <a:gd name="T26" fmla="*/ 0 w 166"/>
                <a:gd name="T27" fmla="*/ 0 h 27"/>
                <a:gd name="T28" fmla="*/ 0 w 166"/>
                <a:gd name="T29" fmla="*/ 0 h 27"/>
                <a:gd name="T30" fmla="*/ 0 w 166"/>
                <a:gd name="T31" fmla="*/ 0 h 27"/>
                <a:gd name="T32" fmla="*/ 0 w 166"/>
                <a:gd name="T33" fmla="*/ 0 h 27"/>
                <a:gd name="T34" fmla="*/ 0 w 166"/>
                <a:gd name="T35" fmla="*/ 0 h 27"/>
                <a:gd name="T36" fmla="*/ 0 w 166"/>
                <a:gd name="T37" fmla="*/ 0 h 27"/>
                <a:gd name="T38" fmla="*/ 0 w 166"/>
                <a:gd name="T39" fmla="*/ 0 h 27"/>
                <a:gd name="T40" fmla="*/ 0 w 166"/>
                <a:gd name="T41" fmla="*/ 0 h 27"/>
                <a:gd name="T42" fmla="*/ 0 w 166"/>
                <a:gd name="T43" fmla="*/ 0 h 27"/>
                <a:gd name="T44" fmla="*/ 0 w 166"/>
                <a:gd name="T45" fmla="*/ 0 h 27"/>
                <a:gd name="T46" fmla="*/ 0 w 166"/>
                <a:gd name="T47" fmla="*/ 0 h 27"/>
                <a:gd name="T48" fmla="*/ 0 w 166"/>
                <a:gd name="T49" fmla="*/ 0 h 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66" h="27">
                  <a:moveTo>
                    <a:pt x="0" y="13"/>
                  </a:moveTo>
                  <a:lnTo>
                    <a:pt x="3" y="10"/>
                  </a:lnTo>
                  <a:lnTo>
                    <a:pt x="12" y="7"/>
                  </a:lnTo>
                  <a:lnTo>
                    <a:pt x="25" y="3"/>
                  </a:lnTo>
                  <a:lnTo>
                    <a:pt x="42" y="1"/>
                  </a:lnTo>
                  <a:lnTo>
                    <a:pt x="62" y="0"/>
                  </a:lnTo>
                  <a:lnTo>
                    <a:pt x="84" y="0"/>
                  </a:lnTo>
                  <a:lnTo>
                    <a:pt x="105" y="0"/>
                  </a:lnTo>
                  <a:lnTo>
                    <a:pt x="125" y="1"/>
                  </a:lnTo>
                  <a:lnTo>
                    <a:pt x="141" y="3"/>
                  </a:lnTo>
                  <a:lnTo>
                    <a:pt x="156" y="7"/>
                  </a:lnTo>
                  <a:lnTo>
                    <a:pt x="163" y="10"/>
                  </a:lnTo>
                  <a:lnTo>
                    <a:pt x="166" y="13"/>
                  </a:lnTo>
                  <a:lnTo>
                    <a:pt x="163" y="17"/>
                  </a:lnTo>
                  <a:lnTo>
                    <a:pt x="156" y="21"/>
                  </a:lnTo>
                  <a:lnTo>
                    <a:pt x="141" y="23"/>
                  </a:lnTo>
                  <a:lnTo>
                    <a:pt x="125" y="26"/>
                  </a:lnTo>
                  <a:lnTo>
                    <a:pt x="105" y="27"/>
                  </a:lnTo>
                  <a:lnTo>
                    <a:pt x="84" y="27"/>
                  </a:lnTo>
                  <a:lnTo>
                    <a:pt x="62" y="27"/>
                  </a:lnTo>
                  <a:lnTo>
                    <a:pt x="42" y="26"/>
                  </a:lnTo>
                  <a:lnTo>
                    <a:pt x="25" y="23"/>
                  </a:lnTo>
                  <a:lnTo>
                    <a:pt x="12" y="21"/>
                  </a:lnTo>
                  <a:lnTo>
                    <a:pt x="3" y="17"/>
                  </a:lnTo>
                  <a:lnTo>
                    <a:pt x="0" y="13"/>
                  </a:lnTo>
                  <a:close/>
                </a:path>
              </a:pathLst>
            </a:custGeom>
            <a:solidFill>
              <a:srgbClr val="FFFF00"/>
            </a:solidFill>
            <a:ln w="9525">
              <a:solidFill>
                <a:srgbClr val="002060"/>
              </a:solidFill>
              <a:round/>
            </a:ln>
          </p:spPr>
          <p:txBody>
            <a:bodyPr/>
            <a:lstStyle/>
            <a:p>
              <a:endParaRPr lang="zh-CN" altLang="en-US"/>
            </a:p>
          </p:txBody>
        </p:sp>
        <p:sp>
          <p:nvSpPr>
            <p:cNvPr id="46" name="Freeform 32"/>
            <p:cNvSpPr/>
            <p:nvPr/>
          </p:nvSpPr>
          <p:spPr bwMode="auto">
            <a:xfrm>
              <a:off x="2554" y="3305"/>
              <a:ext cx="71" cy="71"/>
            </a:xfrm>
            <a:custGeom>
              <a:avLst/>
              <a:gdLst>
                <a:gd name="T0" fmla="*/ 0 w 214"/>
                <a:gd name="T1" fmla="*/ 1 h 167"/>
                <a:gd name="T2" fmla="*/ 0 w 214"/>
                <a:gd name="T3" fmla="*/ 1 h 167"/>
                <a:gd name="T4" fmla="*/ 0 w 214"/>
                <a:gd name="T5" fmla="*/ 1 h 167"/>
                <a:gd name="T6" fmla="*/ 0 w 214"/>
                <a:gd name="T7" fmla="*/ 0 h 167"/>
                <a:gd name="T8" fmla="*/ 0 w 214"/>
                <a:gd name="T9" fmla="*/ 0 h 167"/>
                <a:gd name="T10" fmla="*/ 0 w 214"/>
                <a:gd name="T11" fmla="*/ 0 h 167"/>
                <a:gd name="T12" fmla="*/ 0 w 214"/>
                <a:gd name="T13" fmla="*/ 1 h 167"/>
                <a:gd name="T14" fmla="*/ 0 w 214"/>
                <a:gd name="T15" fmla="*/ 1 h 167"/>
                <a:gd name="T16" fmla="*/ 0 w 214"/>
                <a:gd name="T17" fmla="*/ 1 h 1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4" h="167">
                  <a:moveTo>
                    <a:pt x="108" y="167"/>
                  </a:moveTo>
                  <a:lnTo>
                    <a:pt x="187" y="167"/>
                  </a:lnTo>
                  <a:lnTo>
                    <a:pt x="214" y="150"/>
                  </a:lnTo>
                  <a:lnTo>
                    <a:pt x="214" y="0"/>
                  </a:lnTo>
                  <a:lnTo>
                    <a:pt x="108" y="0"/>
                  </a:lnTo>
                  <a:lnTo>
                    <a:pt x="0" y="0"/>
                  </a:lnTo>
                  <a:lnTo>
                    <a:pt x="0" y="150"/>
                  </a:lnTo>
                  <a:lnTo>
                    <a:pt x="28" y="167"/>
                  </a:lnTo>
                  <a:lnTo>
                    <a:pt x="108" y="167"/>
                  </a:lnTo>
                  <a:close/>
                </a:path>
              </a:pathLst>
            </a:custGeom>
            <a:solidFill>
              <a:srgbClr val="9A9A9A"/>
            </a:solidFill>
            <a:ln w="3175">
              <a:solidFill>
                <a:srgbClr val="002060"/>
              </a:solidFill>
              <a:prstDash val="solid"/>
              <a:round/>
            </a:ln>
          </p:spPr>
          <p:txBody>
            <a:bodyPr/>
            <a:lstStyle/>
            <a:p>
              <a:endParaRPr lang="zh-CN" altLang="en-US"/>
            </a:p>
          </p:txBody>
        </p:sp>
        <p:sp>
          <p:nvSpPr>
            <p:cNvPr id="47" name="Freeform 33"/>
            <p:cNvSpPr>
              <a:spLocks noEditPoints="1"/>
            </p:cNvSpPr>
            <p:nvPr/>
          </p:nvSpPr>
          <p:spPr bwMode="auto">
            <a:xfrm>
              <a:off x="2554" y="3324"/>
              <a:ext cx="72" cy="43"/>
            </a:xfrm>
            <a:custGeom>
              <a:avLst/>
              <a:gdLst>
                <a:gd name="T0" fmla="*/ 0 w 215"/>
                <a:gd name="T1" fmla="*/ 0 h 102"/>
                <a:gd name="T2" fmla="*/ 0 w 215"/>
                <a:gd name="T3" fmla="*/ 0 h 102"/>
                <a:gd name="T4" fmla="*/ 0 w 215"/>
                <a:gd name="T5" fmla="*/ 0 h 102"/>
                <a:gd name="T6" fmla="*/ 0 w 215"/>
                <a:gd name="T7" fmla="*/ 0 h 102"/>
                <a:gd name="T8" fmla="*/ 0 w 215"/>
                <a:gd name="T9" fmla="*/ 0 h 102"/>
                <a:gd name="T10" fmla="*/ 0 w 215"/>
                <a:gd name="T11" fmla="*/ 0 h 102"/>
                <a:gd name="T12" fmla="*/ 0 w 215"/>
                <a:gd name="T13" fmla="*/ 0 h 102"/>
                <a:gd name="T14" fmla="*/ 0 w 215"/>
                <a:gd name="T15" fmla="*/ 0 h 102"/>
                <a:gd name="T16" fmla="*/ 0 w 215"/>
                <a:gd name="T17" fmla="*/ 0 h 102"/>
                <a:gd name="T18" fmla="*/ 0 w 215"/>
                <a:gd name="T19" fmla="*/ 0 h 102"/>
                <a:gd name="T20" fmla="*/ 0 w 215"/>
                <a:gd name="T21" fmla="*/ 0 h 102"/>
                <a:gd name="T22" fmla="*/ 0 w 215"/>
                <a:gd name="T23" fmla="*/ 0 h 102"/>
                <a:gd name="T24" fmla="*/ 0 w 215"/>
                <a:gd name="T25" fmla="*/ 0 h 102"/>
                <a:gd name="T26" fmla="*/ 0 w 215"/>
                <a:gd name="T27" fmla="*/ 0 h 1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5" h="102">
                  <a:moveTo>
                    <a:pt x="0" y="45"/>
                  </a:moveTo>
                  <a:lnTo>
                    <a:pt x="2" y="11"/>
                  </a:lnTo>
                  <a:lnTo>
                    <a:pt x="56" y="11"/>
                  </a:lnTo>
                  <a:lnTo>
                    <a:pt x="215" y="0"/>
                  </a:lnTo>
                  <a:lnTo>
                    <a:pt x="215" y="30"/>
                  </a:lnTo>
                  <a:lnTo>
                    <a:pt x="58" y="45"/>
                  </a:lnTo>
                  <a:lnTo>
                    <a:pt x="0" y="45"/>
                  </a:lnTo>
                  <a:close/>
                  <a:moveTo>
                    <a:pt x="0" y="102"/>
                  </a:moveTo>
                  <a:lnTo>
                    <a:pt x="2" y="68"/>
                  </a:lnTo>
                  <a:lnTo>
                    <a:pt x="56" y="68"/>
                  </a:lnTo>
                  <a:lnTo>
                    <a:pt x="215" y="57"/>
                  </a:lnTo>
                  <a:lnTo>
                    <a:pt x="215" y="87"/>
                  </a:lnTo>
                  <a:lnTo>
                    <a:pt x="58" y="102"/>
                  </a:lnTo>
                  <a:lnTo>
                    <a:pt x="0" y="102"/>
                  </a:lnTo>
                  <a:close/>
                </a:path>
              </a:pathLst>
            </a:custGeom>
            <a:solidFill>
              <a:srgbClr val="4D4D4D"/>
            </a:solidFill>
            <a:ln w="3175">
              <a:solidFill>
                <a:srgbClr val="002060"/>
              </a:solidFill>
              <a:prstDash val="solid"/>
              <a:round/>
            </a:ln>
          </p:spPr>
          <p:txBody>
            <a:bodyPr/>
            <a:lstStyle/>
            <a:p>
              <a:endParaRPr lang="zh-CN" altLang="en-US"/>
            </a:p>
          </p:txBody>
        </p:sp>
        <p:sp>
          <p:nvSpPr>
            <p:cNvPr id="48" name="Freeform 34"/>
            <p:cNvSpPr/>
            <p:nvPr/>
          </p:nvSpPr>
          <p:spPr bwMode="auto">
            <a:xfrm>
              <a:off x="2504" y="3072"/>
              <a:ext cx="170" cy="249"/>
            </a:xfrm>
            <a:custGeom>
              <a:avLst/>
              <a:gdLst>
                <a:gd name="T0" fmla="*/ 0 w 510"/>
                <a:gd name="T1" fmla="*/ 0 h 578"/>
                <a:gd name="T2" fmla="*/ 0 w 510"/>
                <a:gd name="T3" fmla="*/ 0 h 578"/>
                <a:gd name="T4" fmla="*/ 0 w 510"/>
                <a:gd name="T5" fmla="*/ 0 h 578"/>
                <a:gd name="T6" fmla="*/ 0 w 510"/>
                <a:gd name="T7" fmla="*/ 0 h 578"/>
                <a:gd name="T8" fmla="*/ 0 w 510"/>
                <a:gd name="T9" fmla="*/ 0 h 578"/>
                <a:gd name="T10" fmla="*/ 0 w 510"/>
                <a:gd name="T11" fmla="*/ 0 h 578"/>
                <a:gd name="T12" fmla="*/ 0 w 510"/>
                <a:gd name="T13" fmla="*/ 0 h 578"/>
                <a:gd name="T14" fmla="*/ 0 w 510"/>
                <a:gd name="T15" fmla="*/ 0 h 578"/>
                <a:gd name="T16" fmla="*/ 0 w 510"/>
                <a:gd name="T17" fmla="*/ 1 h 578"/>
                <a:gd name="T18" fmla="*/ 0 w 510"/>
                <a:gd name="T19" fmla="*/ 1 h 578"/>
                <a:gd name="T20" fmla="*/ 0 w 510"/>
                <a:gd name="T21" fmla="*/ 1 h 578"/>
                <a:gd name="T22" fmla="*/ 0 w 510"/>
                <a:gd name="T23" fmla="*/ 1 h 578"/>
                <a:gd name="T24" fmla="*/ 0 w 510"/>
                <a:gd name="T25" fmla="*/ 2 h 578"/>
                <a:gd name="T26" fmla="*/ 0 w 510"/>
                <a:gd name="T27" fmla="*/ 2 h 578"/>
                <a:gd name="T28" fmla="*/ 0 w 510"/>
                <a:gd name="T29" fmla="*/ 2 h 578"/>
                <a:gd name="T30" fmla="*/ 0 w 510"/>
                <a:gd name="T31" fmla="*/ 2 h 578"/>
                <a:gd name="T32" fmla="*/ 0 w 510"/>
                <a:gd name="T33" fmla="*/ 2 h 578"/>
                <a:gd name="T34" fmla="*/ 0 w 510"/>
                <a:gd name="T35" fmla="*/ 3 h 578"/>
                <a:gd name="T36" fmla="*/ 0 w 510"/>
                <a:gd name="T37" fmla="*/ 3 h 578"/>
                <a:gd name="T38" fmla="*/ 0 w 510"/>
                <a:gd name="T39" fmla="*/ 3 h 578"/>
                <a:gd name="T40" fmla="*/ 0 w 510"/>
                <a:gd name="T41" fmla="*/ 3 h 578"/>
                <a:gd name="T42" fmla="*/ 0 w 510"/>
                <a:gd name="T43" fmla="*/ 4 h 578"/>
                <a:gd name="T44" fmla="*/ 0 w 510"/>
                <a:gd name="T45" fmla="*/ 4 h 578"/>
                <a:gd name="T46" fmla="*/ 0 w 510"/>
                <a:gd name="T47" fmla="*/ 4 h 578"/>
                <a:gd name="T48" fmla="*/ 0 w 510"/>
                <a:gd name="T49" fmla="*/ 3 h 578"/>
                <a:gd name="T50" fmla="*/ 1 w 510"/>
                <a:gd name="T51" fmla="*/ 3 h 578"/>
                <a:gd name="T52" fmla="*/ 1 w 510"/>
                <a:gd name="T53" fmla="*/ 3 h 578"/>
                <a:gd name="T54" fmla="*/ 1 w 510"/>
                <a:gd name="T55" fmla="*/ 3 h 578"/>
                <a:gd name="T56" fmla="*/ 1 w 510"/>
                <a:gd name="T57" fmla="*/ 2 h 578"/>
                <a:gd name="T58" fmla="*/ 1 w 510"/>
                <a:gd name="T59" fmla="*/ 2 h 578"/>
                <a:gd name="T60" fmla="*/ 1 w 510"/>
                <a:gd name="T61" fmla="*/ 2 h 578"/>
                <a:gd name="T62" fmla="*/ 1 w 510"/>
                <a:gd name="T63" fmla="*/ 2 h 578"/>
                <a:gd name="T64" fmla="*/ 1 w 510"/>
                <a:gd name="T65" fmla="*/ 2 h 578"/>
                <a:gd name="T66" fmla="*/ 1 w 510"/>
                <a:gd name="T67" fmla="*/ 1 h 578"/>
                <a:gd name="T68" fmla="*/ 1 w 510"/>
                <a:gd name="T69" fmla="*/ 1 h 578"/>
                <a:gd name="T70" fmla="*/ 1 w 510"/>
                <a:gd name="T71" fmla="*/ 1 h 578"/>
                <a:gd name="T72" fmla="*/ 1 w 510"/>
                <a:gd name="T73" fmla="*/ 1 h 578"/>
                <a:gd name="T74" fmla="*/ 1 w 510"/>
                <a:gd name="T75" fmla="*/ 0 h 578"/>
                <a:gd name="T76" fmla="*/ 1 w 510"/>
                <a:gd name="T77" fmla="*/ 0 h 578"/>
                <a:gd name="T78" fmla="*/ 1 w 510"/>
                <a:gd name="T79" fmla="*/ 0 h 578"/>
                <a:gd name="T80" fmla="*/ 1 w 510"/>
                <a:gd name="T81" fmla="*/ 0 h 578"/>
                <a:gd name="T82" fmla="*/ 1 w 510"/>
                <a:gd name="T83" fmla="*/ 0 h 578"/>
                <a:gd name="T84" fmla="*/ 0 w 510"/>
                <a:gd name="T85" fmla="*/ 0 h 578"/>
                <a:gd name="T86" fmla="*/ 0 w 510"/>
                <a:gd name="T87" fmla="*/ 0 h 578"/>
                <a:gd name="T88" fmla="*/ 0 w 510"/>
                <a:gd name="T89" fmla="*/ 0 h 5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10" h="578">
                  <a:moveTo>
                    <a:pt x="255" y="0"/>
                  </a:moveTo>
                  <a:lnTo>
                    <a:pt x="218" y="1"/>
                  </a:lnTo>
                  <a:lnTo>
                    <a:pt x="180" y="7"/>
                  </a:lnTo>
                  <a:lnTo>
                    <a:pt x="144" y="19"/>
                  </a:lnTo>
                  <a:lnTo>
                    <a:pt x="111" y="34"/>
                  </a:lnTo>
                  <a:lnTo>
                    <a:pt x="81" y="54"/>
                  </a:lnTo>
                  <a:lnTo>
                    <a:pt x="55" y="76"/>
                  </a:lnTo>
                  <a:lnTo>
                    <a:pt x="33" y="101"/>
                  </a:lnTo>
                  <a:lnTo>
                    <a:pt x="16" y="130"/>
                  </a:lnTo>
                  <a:lnTo>
                    <a:pt x="6" y="160"/>
                  </a:lnTo>
                  <a:lnTo>
                    <a:pt x="0" y="191"/>
                  </a:lnTo>
                  <a:lnTo>
                    <a:pt x="0" y="223"/>
                  </a:lnTo>
                  <a:lnTo>
                    <a:pt x="8" y="250"/>
                  </a:lnTo>
                  <a:lnTo>
                    <a:pt x="19" y="276"/>
                  </a:lnTo>
                  <a:lnTo>
                    <a:pt x="35" y="300"/>
                  </a:lnTo>
                  <a:lnTo>
                    <a:pt x="54" y="324"/>
                  </a:lnTo>
                  <a:lnTo>
                    <a:pt x="82" y="357"/>
                  </a:lnTo>
                  <a:lnTo>
                    <a:pt x="105" y="393"/>
                  </a:lnTo>
                  <a:lnTo>
                    <a:pt x="126" y="432"/>
                  </a:lnTo>
                  <a:lnTo>
                    <a:pt x="140" y="470"/>
                  </a:lnTo>
                  <a:lnTo>
                    <a:pt x="149" y="512"/>
                  </a:lnTo>
                  <a:lnTo>
                    <a:pt x="147" y="578"/>
                  </a:lnTo>
                  <a:lnTo>
                    <a:pt x="255" y="578"/>
                  </a:lnTo>
                  <a:lnTo>
                    <a:pt x="363" y="578"/>
                  </a:lnTo>
                  <a:lnTo>
                    <a:pt x="362" y="512"/>
                  </a:lnTo>
                  <a:lnTo>
                    <a:pt x="370" y="470"/>
                  </a:lnTo>
                  <a:lnTo>
                    <a:pt x="385" y="432"/>
                  </a:lnTo>
                  <a:lnTo>
                    <a:pt x="404" y="393"/>
                  </a:lnTo>
                  <a:lnTo>
                    <a:pt x="428" y="357"/>
                  </a:lnTo>
                  <a:lnTo>
                    <a:pt x="457" y="324"/>
                  </a:lnTo>
                  <a:lnTo>
                    <a:pt x="476" y="300"/>
                  </a:lnTo>
                  <a:lnTo>
                    <a:pt x="491" y="276"/>
                  </a:lnTo>
                  <a:lnTo>
                    <a:pt x="503" y="250"/>
                  </a:lnTo>
                  <a:lnTo>
                    <a:pt x="510" y="223"/>
                  </a:lnTo>
                  <a:lnTo>
                    <a:pt x="510" y="191"/>
                  </a:lnTo>
                  <a:lnTo>
                    <a:pt x="504" y="160"/>
                  </a:lnTo>
                  <a:lnTo>
                    <a:pt x="493" y="130"/>
                  </a:lnTo>
                  <a:lnTo>
                    <a:pt x="477" y="101"/>
                  </a:lnTo>
                  <a:lnTo>
                    <a:pt x="455" y="76"/>
                  </a:lnTo>
                  <a:lnTo>
                    <a:pt x="430" y="54"/>
                  </a:lnTo>
                  <a:lnTo>
                    <a:pt x="399" y="34"/>
                  </a:lnTo>
                  <a:lnTo>
                    <a:pt x="366" y="19"/>
                  </a:lnTo>
                  <a:lnTo>
                    <a:pt x="330" y="7"/>
                  </a:lnTo>
                  <a:lnTo>
                    <a:pt x="293" y="1"/>
                  </a:lnTo>
                  <a:lnTo>
                    <a:pt x="255" y="0"/>
                  </a:lnTo>
                  <a:close/>
                </a:path>
              </a:pathLst>
            </a:custGeom>
            <a:solidFill>
              <a:srgbClr val="B3B3B3"/>
            </a:solidFill>
            <a:ln w="9525">
              <a:solidFill>
                <a:srgbClr val="002060"/>
              </a:solidFill>
              <a:round/>
            </a:ln>
          </p:spPr>
          <p:txBody>
            <a:bodyPr/>
            <a:lstStyle/>
            <a:p>
              <a:endParaRPr lang="zh-CN" altLang="en-US"/>
            </a:p>
          </p:txBody>
        </p:sp>
        <p:sp>
          <p:nvSpPr>
            <p:cNvPr id="49" name="Freeform 35"/>
            <p:cNvSpPr/>
            <p:nvPr/>
          </p:nvSpPr>
          <p:spPr bwMode="auto">
            <a:xfrm>
              <a:off x="2109" y="3371"/>
              <a:ext cx="54" cy="12"/>
            </a:xfrm>
            <a:custGeom>
              <a:avLst/>
              <a:gdLst>
                <a:gd name="T0" fmla="*/ 0 w 164"/>
                <a:gd name="T1" fmla="*/ 0 h 27"/>
                <a:gd name="T2" fmla="*/ 0 w 164"/>
                <a:gd name="T3" fmla="*/ 0 h 27"/>
                <a:gd name="T4" fmla="*/ 0 w 164"/>
                <a:gd name="T5" fmla="*/ 0 h 27"/>
                <a:gd name="T6" fmla="*/ 0 w 164"/>
                <a:gd name="T7" fmla="*/ 0 h 27"/>
                <a:gd name="T8" fmla="*/ 0 w 164"/>
                <a:gd name="T9" fmla="*/ 0 h 27"/>
                <a:gd name="T10" fmla="*/ 0 w 164"/>
                <a:gd name="T11" fmla="*/ 0 h 27"/>
                <a:gd name="T12" fmla="*/ 0 w 164"/>
                <a:gd name="T13" fmla="*/ 0 h 27"/>
                <a:gd name="T14" fmla="*/ 0 w 164"/>
                <a:gd name="T15" fmla="*/ 0 h 27"/>
                <a:gd name="T16" fmla="*/ 0 w 164"/>
                <a:gd name="T17" fmla="*/ 0 h 27"/>
                <a:gd name="T18" fmla="*/ 0 w 164"/>
                <a:gd name="T19" fmla="*/ 0 h 27"/>
                <a:gd name="T20" fmla="*/ 0 w 164"/>
                <a:gd name="T21" fmla="*/ 0 h 27"/>
                <a:gd name="T22" fmla="*/ 0 w 164"/>
                <a:gd name="T23" fmla="*/ 0 h 27"/>
                <a:gd name="T24" fmla="*/ 0 w 164"/>
                <a:gd name="T25" fmla="*/ 0 h 27"/>
                <a:gd name="T26" fmla="*/ 0 w 164"/>
                <a:gd name="T27" fmla="*/ 0 h 27"/>
                <a:gd name="T28" fmla="*/ 0 w 164"/>
                <a:gd name="T29" fmla="*/ 0 h 27"/>
                <a:gd name="T30" fmla="*/ 0 w 164"/>
                <a:gd name="T31" fmla="*/ 0 h 27"/>
                <a:gd name="T32" fmla="*/ 0 w 164"/>
                <a:gd name="T33" fmla="*/ 0 h 27"/>
                <a:gd name="T34" fmla="*/ 0 w 164"/>
                <a:gd name="T35" fmla="*/ 0 h 27"/>
                <a:gd name="T36" fmla="*/ 0 w 164"/>
                <a:gd name="T37" fmla="*/ 0 h 27"/>
                <a:gd name="T38" fmla="*/ 0 w 164"/>
                <a:gd name="T39" fmla="*/ 0 h 27"/>
                <a:gd name="T40" fmla="*/ 0 w 164"/>
                <a:gd name="T41" fmla="*/ 0 h 27"/>
                <a:gd name="T42" fmla="*/ 0 w 164"/>
                <a:gd name="T43" fmla="*/ 0 h 27"/>
                <a:gd name="T44" fmla="*/ 0 w 164"/>
                <a:gd name="T45" fmla="*/ 0 h 27"/>
                <a:gd name="T46" fmla="*/ 0 w 164"/>
                <a:gd name="T47" fmla="*/ 0 h 27"/>
                <a:gd name="T48" fmla="*/ 0 w 164"/>
                <a:gd name="T49" fmla="*/ 0 h 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64" h="27">
                  <a:moveTo>
                    <a:pt x="0" y="13"/>
                  </a:moveTo>
                  <a:lnTo>
                    <a:pt x="1" y="10"/>
                  </a:lnTo>
                  <a:lnTo>
                    <a:pt x="10" y="7"/>
                  </a:lnTo>
                  <a:lnTo>
                    <a:pt x="23" y="3"/>
                  </a:lnTo>
                  <a:lnTo>
                    <a:pt x="40" y="1"/>
                  </a:lnTo>
                  <a:lnTo>
                    <a:pt x="60" y="0"/>
                  </a:lnTo>
                  <a:lnTo>
                    <a:pt x="82" y="0"/>
                  </a:lnTo>
                  <a:lnTo>
                    <a:pt x="103" y="0"/>
                  </a:lnTo>
                  <a:lnTo>
                    <a:pt x="124" y="1"/>
                  </a:lnTo>
                  <a:lnTo>
                    <a:pt x="141" y="3"/>
                  </a:lnTo>
                  <a:lnTo>
                    <a:pt x="154" y="7"/>
                  </a:lnTo>
                  <a:lnTo>
                    <a:pt x="161" y="10"/>
                  </a:lnTo>
                  <a:lnTo>
                    <a:pt x="164" y="13"/>
                  </a:lnTo>
                  <a:lnTo>
                    <a:pt x="161" y="17"/>
                  </a:lnTo>
                  <a:lnTo>
                    <a:pt x="154" y="21"/>
                  </a:lnTo>
                  <a:lnTo>
                    <a:pt x="141" y="23"/>
                  </a:lnTo>
                  <a:lnTo>
                    <a:pt x="124" y="26"/>
                  </a:lnTo>
                  <a:lnTo>
                    <a:pt x="103" y="27"/>
                  </a:lnTo>
                  <a:lnTo>
                    <a:pt x="82" y="27"/>
                  </a:lnTo>
                  <a:lnTo>
                    <a:pt x="60" y="27"/>
                  </a:lnTo>
                  <a:lnTo>
                    <a:pt x="40" y="26"/>
                  </a:lnTo>
                  <a:lnTo>
                    <a:pt x="23" y="23"/>
                  </a:lnTo>
                  <a:lnTo>
                    <a:pt x="10" y="21"/>
                  </a:lnTo>
                  <a:lnTo>
                    <a:pt x="1" y="17"/>
                  </a:lnTo>
                  <a:lnTo>
                    <a:pt x="0" y="13"/>
                  </a:lnTo>
                  <a:close/>
                </a:path>
              </a:pathLst>
            </a:custGeom>
            <a:solidFill>
              <a:srgbClr val="FFFF00"/>
            </a:solidFill>
            <a:ln w="9525">
              <a:solidFill>
                <a:srgbClr val="002060"/>
              </a:solidFill>
              <a:round/>
            </a:ln>
          </p:spPr>
          <p:txBody>
            <a:bodyPr/>
            <a:lstStyle/>
            <a:p>
              <a:endParaRPr lang="zh-CN" altLang="en-US"/>
            </a:p>
          </p:txBody>
        </p:sp>
        <p:sp>
          <p:nvSpPr>
            <p:cNvPr id="50" name="Freeform 36"/>
            <p:cNvSpPr/>
            <p:nvPr/>
          </p:nvSpPr>
          <p:spPr bwMode="auto">
            <a:xfrm>
              <a:off x="2100" y="3305"/>
              <a:ext cx="71" cy="71"/>
            </a:xfrm>
            <a:custGeom>
              <a:avLst/>
              <a:gdLst>
                <a:gd name="T0" fmla="*/ 0 w 213"/>
                <a:gd name="T1" fmla="*/ 1 h 167"/>
                <a:gd name="T2" fmla="*/ 0 w 213"/>
                <a:gd name="T3" fmla="*/ 1 h 167"/>
                <a:gd name="T4" fmla="*/ 0 w 213"/>
                <a:gd name="T5" fmla="*/ 1 h 167"/>
                <a:gd name="T6" fmla="*/ 0 w 213"/>
                <a:gd name="T7" fmla="*/ 0 h 167"/>
                <a:gd name="T8" fmla="*/ 0 w 213"/>
                <a:gd name="T9" fmla="*/ 0 h 167"/>
                <a:gd name="T10" fmla="*/ 0 w 213"/>
                <a:gd name="T11" fmla="*/ 0 h 167"/>
                <a:gd name="T12" fmla="*/ 0 w 213"/>
                <a:gd name="T13" fmla="*/ 1 h 167"/>
                <a:gd name="T14" fmla="*/ 0 w 213"/>
                <a:gd name="T15" fmla="*/ 1 h 167"/>
                <a:gd name="T16" fmla="*/ 0 w 213"/>
                <a:gd name="T17" fmla="*/ 1 h 1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3" h="167">
                  <a:moveTo>
                    <a:pt x="107" y="167"/>
                  </a:moveTo>
                  <a:lnTo>
                    <a:pt x="186" y="167"/>
                  </a:lnTo>
                  <a:lnTo>
                    <a:pt x="213" y="150"/>
                  </a:lnTo>
                  <a:lnTo>
                    <a:pt x="213" y="0"/>
                  </a:lnTo>
                  <a:lnTo>
                    <a:pt x="107" y="0"/>
                  </a:lnTo>
                  <a:lnTo>
                    <a:pt x="0" y="0"/>
                  </a:lnTo>
                  <a:lnTo>
                    <a:pt x="0" y="150"/>
                  </a:lnTo>
                  <a:lnTo>
                    <a:pt x="28" y="167"/>
                  </a:lnTo>
                  <a:lnTo>
                    <a:pt x="107" y="167"/>
                  </a:lnTo>
                  <a:close/>
                </a:path>
              </a:pathLst>
            </a:custGeom>
            <a:solidFill>
              <a:srgbClr val="9A9A9A"/>
            </a:solidFill>
            <a:ln w="3175">
              <a:solidFill>
                <a:srgbClr val="002060"/>
              </a:solidFill>
              <a:prstDash val="solid"/>
              <a:round/>
            </a:ln>
          </p:spPr>
          <p:txBody>
            <a:bodyPr/>
            <a:lstStyle/>
            <a:p>
              <a:endParaRPr lang="zh-CN" altLang="en-US"/>
            </a:p>
          </p:txBody>
        </p:sp>
        <p:sp>
          <p:nvSpPr>
            <p:cNvPr id="51" name="Freeform 37"/>
            <p:cNvSpPr>
              <a:spLocks noEditPoints="1"/>
            </p:cNvSpPr>
            <p:nvPr/>
          </p:nvSpPr>
          <p:spPr bwMode="auto">
            <a:xfrm>
              <a:off x="2100" y="3324"/>
              <a:ext cx="72" cy="43"/>
            </a:xfrm>
            <a:custGeom>
              <a:avLst/>
              <a:gdLst>
                <a:gd name="T0" fmla="*/ 0 w 215"/>
                <a:gd name="T1" fmla="*/ 0 h 102"/>
                <a:gd name="T2" fmla="*/ 0 w 215"/>
                <a:gd name="T3" fmla="*/ 0 h 102"/>
                <a:gd name="T4" fmla="*/ 0 w 215"/>
                <a:gd name="T5" fmla="*/ 0 h 102"/>
                <a:gd name="T6" fmla="*/ 0 w 215"/>
                <a:gd name="T7" fmla="*/ 0 h 102"/>
                <a:gd name="T8" fmla="*/ 0 w 215"/>
                <a:gd name="T9" fmla="*/ 0 h 102"/>
                <a:gd name="T10" fmla="*/ 0 w 215"/>
                <a:gd name="T11" fmla="*/ 0 h 102"/>
                <a:gd name="T12" fmla="*/ 0 w 215"/>
                <a:gd name="T13" fmla="*/ 0 h 102"/>
                <a:gd name="T14" fmla="*/ 0 w 215"/>
                <a:gd name="T15" fmla="*/ 0 h 102"/>
                <a:gd name="T16" fmla="*/ 0 w 215"/>
                <a:gd name="T17" fmla="*/ 0 h 102"/>
                <a:gd name="T18" fmla="*/ 0 w 215"/>
                <a:gd name="T19" fmla="*/ 0 h 102"/>
                <a:gd name="T20" fmla="*/ 0 w 215"/>
                <a:gd name="T21" fmla="*/ 0 h 102"/>
                <a:gd name="T22" fmla="*/ 0 w 215"/>
                <a:gd name="T23" fmla="*/ 0 h 102"/>
                <a:gd name="T24" fmla="*/ 0 w 215"/>
                <a:gd name="T25" fmla="*/ 0 h 102"/>
                <a:gd name="T26" fmla="*/ 0 w 215"/>
                <a:gd name="T27" fmla="*/ 0 h 1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5" h="102">
                  <a:moveTo>
                    <a:pt x="0" y="45"/>
                  </a:moveTo>
                  <a:lnTo>
                    <a:pt x="2" y="11"/>
                  </a:lnTo>
                  <a:lnTo>
                    <a:pt x="56" y="11"/>
                  </a:lnTo>
                  <a:lnTo>
                    <a:pt x="215" y="0"/>
                  </a:lnTo>
                  <a:lnTo>
                    <a:pt x="215" y="30"/>
                  </a:lnTo>
                  <a:lnTo>
                    <a:pt x="58" y="45"/>
                  </a:lnTo>
                  <a:lnTo>
                    <a:pt x="0" y="45"/>
                  </a:lnTo>
                  <a:close/>
                  <a:moveTo>
                    <a:pt x="0" y="102"/>
                  </a:moveTo>
                  <a:lnTo>
                    <a:pt x="2" y="68"/>
                  </a:lnTo>
                  <a:lnTo>
                    <a:pt x="56" y="68"/>
                  </a:lnTo>
                  <a:lnTo>
                    <a:pt x="215" y="57"/>
                  </a:lnTo>
                  <a:lnTo>
                    <a:pt x="215" y="87"/>
                  </a:lnTo>
                  <a:lnTo>
                    <a:pt x="58" y="102"/>
                  </a:lnTo>
                  <a:lnTo>
                    <a:pt x="0" y="102"/>
                  </a:lnTo>
                  <a:close/>
                </a:path>
              </a:pathLst>
            </a:custGeom>
            <a:solidFill>
              <a:srgbClr val="4D4D4D"/>
            </a:solidFill>
            <a:ln w="3175">
              <a:solidFill>
                <a:srgbClr val="002060"/>
              </a:solidFill>
              <a:prstDash val="solid"/>
              <a:round/>
            </a:ln>
          </p:spPr>
          <p:txBody>
            <a:bodyPr/>
            <a:lstStyle/>
            <a:p>
              <a:endParaRPr lang="zh-CN" altLang="en-US"/>
            </a:p>
          </p:txBody>
        </p:sp>
        <p:sp>
          <p:nvSpPr>
            <p:cNvPr id="52" name="Freeform 38"/>
            <p:cNvSpPr/>
            <p:nvPr/>
          </p:nvSpPr>
          <p:spPr bwMode="auto">
            <a:xfrm>
              <a:off x="2050" y="3072"/>
              <a:ext cx="170" cy="249"/>
            </a:xfrm>
            <a:custGeom>
              <a:avLst/>
              <a:gdLst>
                <a:gd name="T0" fmla="*/ 0 w 510"/>
                <a:gd name="T1" fmla="*/ 0 h 578"/>
                <a:gd name="T2" fmla="*/ 0 w 510"/>
                <a:gd name="T3" fmla="*/ 0 h 578"/>
                <a:gd name="T4" fmla="*/ 0 w 510"/>
                <a:gd name="T5" fmla="*/ 0 h 578"/>
                <a:gd name="T6" fmla="*/ 0 w 510"/>
                <a:gd name="T7" fmla="*/ 0 h 578"/>
                <a:gd name="T8" fmla="*/ 0 w 510"/>
                <a:gd name="T9" fmla="*/ 0 h 578"/>
                <a:gd name="T10" fmla="*/ 0 w 510"/>
                <a:gd name="T11" fmla="*/ 0 h 578"/>
                <a:gd name="T12" fmla="*/ 0 w 510"/>
                <a:gd name="T13" fmla="*/ 0 h 578"/>
                <a:gd name="T14" fmla="*/ 0 w 510"/>
                <a:gd name="T15" fmla="*/ 0 h 578"/>
                <a:gd name="T16" fmla="*/ 0 w 510"/>
                <a:gd name="T17" fmla="*/ 1 h 578"/>
                <a:gd name="T18" fmla="*/ 0 w 510"/>
                <a:gd name="T19" fmla="*/ 1 h 578"/>
                <a:gd name="T20" fmla="*/ 0 w 510"/>
                <a:gd name="T21" fmla="*/ 1 h 578"/>
                <a:gd name="T22" fmla="*/ 0 w 510"/>
                <a:gd name="T23" fmla="*/ 1 h 578"/>
                <a:gd name="T24" fmla="*/ 0 w 510"/>
                <a:gd name="T25" fmla="*/ 2 h 578"/>
                <a:gd name="T26" fmla="*/ 0 w 510"/>
                <a:gd name="T27" fmla="*/ 2 h 578"/>
                <a:gd name="T28" fmla="*/ 0 w 510"/>
                <a:gd name="T29" fmla="*/ 2 h 578"/>
                <a:gd name="T30" fmla="*/ 0 w 510"/>
                <a:gd name="T31" fmla="*/ 2 h 578"/>
                <a:gd name="T32" fmla="*/ 0 w 510"/>
                <a:gd name="T33" fmla="*/ 2 h 578"/>
                <a:gd name="T34" fmla="*/ 0 w 510"/>
                <a:gd name="T35" fmla="*/ 3 h 578"/>
                <a:gd name="T36" fmla="*/ 0 w 510"/>
                <a:gd name="T37" fmla="*/ 3 h 578"/>
                <a:gd name="T38" fmla="*/ 0 w 510"/>
                <a:gd name="T39" fmla="*/ 3 h 578"/>
                <a:gd name="T40" fmla="*/ 0 w 510"/>
                <a:gd name="T41" fmla="*/ 3 h 578"/>
                <a:gd name="T42" fmla="*/ 0 w 510"/>
                <a:gd name="T43" fmla="*/ 4 h 578"/>
                <a:gd name="T44" fmla="*/ 0 w 510"/>
                <a:gd name="T45" fmla="*/ 4 h 578"/>
                <a:gd name="T46" fmla="*/ 0 w 510"/>
                <a:gd name="T47" fmla="*/ 4 h 578"/>
                <a:gd name="T48" fmla="*/ 0 w 510"/>
                <a:gd name="T49" fmla="*/ 3 h 578"/>
                <a:gd name="T50" fmla="*/ 1 w 510"/>
                <a:gd name="T51" fmla="*/ 3 h 578"/>
                <a:gd name="T52" fmla="*/ 1 w 510"/>
                <a:gd name="T53" fmla="*/ 3 h 578"/>
                <a:gd name="T54" fmla="*/ 1 w 510"/>
                <a:gd name="T55" fmla="*/ 3 h 578"/>
                <a:gd name="T56" fmla="*/ 1 w 510"/>
                <a:gd name="T57" fmla="*/ 2 h 578"/>
                <a:gd name="T58" fmla="*/ 1 w 510"/>
                <a:gd name="T59" fmla="*/ 2 h 578"/>
                <a:gd name="T60" fmla="*/ 1 w 510"/>
                <a:gd name="T61" fmla="*/ 2 h 578"/>
                <a:gd name="T62" fmla="*/ 1 w 510"/>
                <a:gd name="T63" fmla="*/ 2 h 578"/>
                <a:gd name="T64" fmla="*/ 1 w 510"/>
                <a:gd name="T65" fmla="*/ 2 h 578"/>
                <a:gd name="T66" fmla="*/ 1 w 510"/>
                <a:gd name="T67" fmla="*/ 1 h 578"/>
                <a:gd name="T68" fmla="*/ 1 w 510"/>
                <a:gd name="T69" fmla="*/ 1 h 578"/>
                <a:gd name="T70" fmla="*/ 1 w 510"/>
                <a:gd name="T71" fmla="*/ 1 h 578"/>
                <a:gd name="T72" fmla="*/ 1 w 510"/>
                <a:gd name="T73" fmla="*/ 1 h 578"/>
                <a:gd name="T74" fmla="*/ 1 w 510"/>
                <a:gd name="T75" fmla="*/ 0 h 578"/>
                <a:gd name="T76" fmla="*/ 1 w 510"/>
                <a:gd name="T77" fmla="*/ 0 h 578"/>
                <a:gd name="T78" fmla="*/ 1 w 510"/>
                <a:gd name="T79" fmla="*/ 0 h 578"/>
                <a:gd name="T80" fmla="*/ 1 w 510"/>
                <a:gd name="T81" fmla="*/ 0 h 578"/>
                <a:gd name="T82" fmla="*/ 1 w 510"/>
                <a:gd name="T83" fmla="*/ 0 h 578"/>
                <a:gd name="T84" fmla="*/ 0 w 510"/>
                <a:gd name="T85" fmla="*/ 0 h 578"/>
                <a:gd name="T86" fmla="*/ 0 w 510"/>
                <a:gd name="T87" fmla="*/ 0 h 578"/>
                <a:gd name="T88" fmla="*/ 0 w 510"/>
                <a:gd name="T89" fmla="*/ 0 h 5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10" h="578">
                  <a:moveTo>
                    <a:pt x="255" y="0"/>
                  </a:moveTo>
                  <a:lnTo>
                    <a:pt x="218" y="1"/>
                  </a:lnTo>
                  <a:lnTo>
                    <a:pt x="180" y="7"/>
                  </a:lnTo>
                  <a:lnTo>
                    <a:pt x="144" y="19"/>
                  </a:lnTo>
                  <a:lnTo>
                    <a:pt x="111" y="34"/>
                  </a:lnTo>
                  <a:lnTo>
                    <a:pt x="81" y="54"/>
                  </a:lnTo>
                  <a:lnTo>
                    <a:pt x="55" y="76"/>
                  </a:lnTo>
                  <a:lnTo>
                    <a:pt x="34" y="101"/>
                  </a:lnTo>
                  <a:lnTo>
                    <a:pt x="18" y="130"/>
                  </a:lnTo>
                  <a:lnTo>
                    <a:pt x="6" y="160"/>
                  </a:lnTo>
                  <a:lnTo>
                    <a:pt x="0" y="191"/>
                  </a:lnTo>
                  <a:lnTo>
                    <a:pt x="0" y="223"/>
                  </a:lnTo>
                  <a:lnTo>
                    <a:pt x="8" y="250"/>
                  </a:lnTo>
                  <a:lnTo>
                    <a:pt x="19" y="276"/>
                  </a:lnTo>
                  <a:lnTo>
                    <a:pt x="35" y="300"/>
                  </a:lnTo>
                  <a:lnTo>
                    <a:pt x="54" y="324"/>
                  </a:lnTo>
                  <a:lnTo>
                    <a:pt x="83" y="357"/>
                  </a:lnTo>
                  <a:lnTo>
                    <a:pt x="107" y="393"/>
                  </a:lnTo>
                  <a:lnTo>
                    <a:pt x="126" y="432"/>
                  </a:lnTo>
                  <a:lnTo>
                    <a:pt x="140" y="470"/>
                  </a:lnTo>
                  <a:lnTo>
                    <a:pt x="149" y="512"/>
                  </a:lnTo>
                  <a:lnTo>
                    <a:pt x="147" y="578"/>
                  </a:lnTo>
                  <a:lnTo>
                    <a:pt x="255" y="578"/>
                  </a:lnTo>
                  <a:lnTo>
                    <a:pt x="363" y="578"/>
                  </a:lnTo>
                  <a:lnTo>
                    <a:pt x="362" y="512"/>
                  </a:lnTo>
                  <a:lnTo>
                    <a:pt x="371" y="470"/>
                  </a:lnTo>
                  <a:lnTo>
                    <a:pt x="385" y="432"/>
                  </a:lnTo>
                  <a:lnTo>
                    <a:pt x="405" y="393"/>
                  </a:lnTo>
                  <a:lnTo>
                    <a:pt x="428" y="357"/>
                  </a:lnTo>
                  <a:lnTo>
                    <a:pt x="457" y="324"/>
                  </a:lnTo>
                  <a:lnTo>
                    <a:pt x="477" y="300"/>
                  </a:lnTo>
                  <a:lnTo>
                    <a:pt x="492" y="276"/>
                  </a:lnTo>
                  <a:lnTo>
                    <a:pt x="503" y="250"/>
                  </a:lnTo>
                  <a:lnTo>
                    <a:pt x="510" y="223"/>
                  </a:lnTo>
                  <a:lnTo>
                    <a:pt x="510" y="191"/>
                  </a:lnTo>
                  <a:lnTo>
                    <a:pt x="504" y="160"/>
                  </a:lnTo>
                  <a:lnTo>
                    <a:pt x="494" y="130"/>
                  </a:lnTo>
                  <a:lnTo>
                    <a:pt x="477" y="101"/>
                  </a:lnTo>
                  <a:lnTo>
                    <a:pt x="456" y="76"/>
                  </a:lnTo>
                  <a:lnTo>
                    <a:pt x="430" y="54"/>
                  </a:lnTo>
                  <a:lnTo>
                    <a:pt x="399" y="34"/>
                  </a:lnTo>
                  <a:lnTo>
                    <a:pt x="366" y="19"/>
                  </a:lnTo>
                  <a:lnTo>
                    <a:pt x="330" y="7"/>
                  </a:lnTo>
                  <a:lnTo>
                    <a:pt x="293" y="1"/>
                  </a:lnTo>
                  <a:lnTo>
                    <a:pt x="255" y="0"/>
                  </a:lnTo>
                  <a:close/>
                </a:path>
              </a:pathLst>
            </a:custGeom>
            <a:solidFill>
              <a:srgbClr val="B3B3B3"/>
            </a:solidFill>
            <a:ln w="9525">
              <a:solidFill>
                <a:srgbClr val="002060"/>
              </a:solidFill>
              <a:round/>
            </a:ln>
          </p:spPr>
          <p:txBody>
            <a:bodyPr/>
            <a:lstStyle/>
            <a:p>
              <a:endParaRPr lang="zh-CN" altLang="en-US"/>
            </a:p>
          </p:txBody>
        </p:sp>
        <p:sp>
          <p:nvSpPr>
            <p:cNvPr id="53" name="Rectangle 5"/>
            <p:cNvSpPr>
              <a:spLocks noChangeArrowheads="1"/>
            </p:cNvSpPr>
            <p:nvPr/>
          </p:nvSpPr>
          <p:spPr bwMode="auto">
            <a:xfrm>
              <a:off x="432" y="2784"/>
              <a:ext cx="5184" cy="1392"/>
            </a:xfrm>
            <a:prstGeom prst="rect">
              <a:avLst/>
            </a:prstGeom>
            <a:noFill/>
            <a:ln w="9525">
              <a:solidFill>
                <a:srgbClr val="00206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54" name="Group 53"/>
            <p:cNvGrpSpPr/>
            <p:nvPr/>
          </p:nvGrpSpPr>
          <p:grpSpPr bwMode="auto">
            <a:xfrm>
              <a:off x="1344" y="3600"/>
              <a:ext cx="1488" cy="240"/>
              <a:chOff x="1344" y="3600"/>
              <a:chExt cx="1488" cy="240"/>
            </a:xfrm>
          </p:grpSpPr>
          <p:sp>
            <p:nvSpPr>
              <p:cNvPr id="55" name="Line 41"/>
              <p:cNvSpPr>
                <a:spLocks noChangeShapeType="1"/>
              </p:cNvSpPr>
              <p:nvPr/>
            </p:nvSpPr>
            <p:spPr bwMode="auto">
              <a:xfrm flipV="1">
                <a:off x="1920" y="3600"/>
                <a:ext cx="0" cy="240"/>
              </a:xfrm>
              <a:prstGeom prst="line">
                <a:avLst/>
              </a:prstGeom>
              <a:noFill/>
              <a:ln w="28575">
                <a:solidFill>
                  <a:srgbClr val="00206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 name="Line 43"/>
              <p:cNvSpPr>
                <a:spLocks noChangeShapeType="1"/>
              </p:cNvSpPr>
              <p:nvPr/>
            </p:nvSpPr>
            <p:spPr bwMode="auto">
              <a:xfrm>
                <a:off x="1968" y="3648"/>
                <a:ext cx="0" cy="144"/>
              </a:xfrm>
              <a:prstGeom prst="line">
                <a:avLst/>
              </a:prstGeom>
              <a:noFill/>
              <a:ln w="38100">
                <a:solidFill>
                  <a:srgbClr val="00206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 name="Line 45"/>
              <p:cNvSpPr>
                <a:spLocks noChangeShapeType="1"/>
              </p:cNvSpPr>
              <p:nvPr/>
            </p:nvSpPr>
            <p:spPr bwMode="auto">
              <a:xfrm flipV="1">
                <a:off x="2016" y="3600"/>
                <a:ext cx="0" cy="240"/>
              </a:xfrm>
              <a:prstGeom prst="line">
                <a:avLst/>
              </a:prstGeom>
              <a:noFill/>
              <a:ln w="28575">
                <a:solidFill>
                  <a:srgbClr val="00206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 name="Line 46"/>
              <p:cNvSpPr>
                <a:spLocks noChangeShapeType="1"/>
              </p:cNvSpPr>
              <p:nvPr/>
            </p:nvSpPr>
            <p:spPr bwMode="auto">
              <a:xfrm flipH="1">
                <a:off x="2064" y="3648"/>
                <a:ext cx="0" cy="144"/>
              </a:xfrm>
              <a:prstGeom prst="line">
                <a:avLst/>
              </a:prstGeom>
              <a:noFill/>
              <a:ln w="38100">
                <a:solidFill>
                  <a:srgbClr val="00206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 name="Line 47"/>
              <p:cNvSpPr>
                <a:spLocks noChangeShapeType="1"/>
              </p:cNvSpPr>
              <p:nvPr/>
            </p:nvSpPr>
            <p:spPr bwMode="auto">
              <a:xfrm flipH="1">
                <a:off x="1344" y="3696"/>
                <a:ext cx="576" cy="0"/>
              </a:xfrm>
              <a:prstGeom prst="line">
                <a:avLst/>
              </a:prstGeom>
              <a:noFill/>
              <a:ln w="9525">
                <a:solidFill>
                  <a:srgbClr val="00206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 name="Line 48"/>
              <p:cNvSpPr>
                <a:spLocks noChangeShapeType="1"/>
              </p:cNvSpPr>
              <p:nvPr/>
            </p:nvSpPr>
            <p:spPr bwMode="auto">
              <a:xfrm>
                <a:off x="2064" y="3696"/>
                <a:ext cx="768" cy="0"/>
              </a:xfrm>
              <a:prstGeom prst="line">
                <a:avLst/>
              </a:prstGeom>
              <a:noFill/>
              <a:ln w="9525">
                <a:solidFill>
                  <a:srgbClr val="00206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61" name="文本框 60"/>
          <p:cNvSpPr txBox="1"/>
          <p:nvPr/>
        </p:nvSpPr>
        <p:spPr>
          <a:xfrm>
            <a:off x="566270" y="3955776"/>
            <a:ext cx="6006748" cy="1176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nSpc>
                <a:spcPts val="2900"/>
              </a:lnSpc>
              <a:spcBef>
                <a:spcPct val="20000"/>
              </a:spcBef>
              <a:defRPr kumimoji="1" sz="2000">
                <a:latin typeface="微软雅黑" panose="020B0503020204020204" pitchFamily="34" charset="-122"/>
                <a:ea typeface="微软雅黑" panose="020B0503020204020204" pitchFamily="34" charset="-122"/>
              </a:defRPr>
            </a:lvl1pPr>
            <a:lvl2pPr marL="742950" indent="-285750" eaLnBrk="0" hangingPunct="0">
              <a:defRPr kumimoji="1" sz="2400">
                <a:latin typeface="Times New Roman" panose="02020603050405020304" pitchFamily="18" charset="0"/>
                <a:ea typeface="宋体" panose="02010600030101010101" pitchFamily="2" charset="-122"/>
              </a:defRPr>
            </a:lvl2pPr>
            <a:lvl3pPr marL="1143000" indent="-228600" eaLnBrk="0" hangingPunct="0">
              <a:defRPr kumimoji="1" sz="2400">
                <a:latin typeface="Times New Roman" panose="02020603050405020304" pitchFamily="18" charset="0"/>
                <a:ea typeface="宋体" panose="02010600030101010101" pitchFamily="2" charset="-122"/>
              </a:defRPr>
            </a:lvl3pPr>
            <a:lvl4pPr marL="1600200" indent="-228600" eaLnBrk="0" hangingPunct="0">
              <a:defRPr kumimoji="1" sz="2400">
                <a:latin typeface="Times New Roman" panose="02020603050405020304" pitchFamily="18" charset="0"/>
                <a:ea typeface="宋体" panose="02010600030101010101" pitchFamily="2" charset="-122"/>
              </a:defRPr>
            </a:lvl4pPr>
            <a:lvl5pPr marL="2057400" indent="-228600" eaLnBrk="0" hangingPunct="0">
              <a:defRPr kumimoji="1" sz="2400">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9pPr>
          </a:lstStyle>
          <a:p>
            <a:r>
              <a:rPr lang="zh-CN" altLang="en-US" dirty="0"/>
              <a:t>每</a:t>
            </a:r>
            <a:r>
              <a:rPr lang="en-US" altLang="zh-CN" dirty="0"/>
              <a:t>1</a:t>
            </a:r>
            <a:r>
              <a:rPr lang="zh-CN" altLang="en-US" dirty="0"/>
              <a:t>次判断后我们可得到一个是</a:t>
            </a:r>
            <a:r>
              <a:rPr lang="en-US" altLang="zh-CN" dirty="0"/>
              <a:t>/</a:t>
            </a:r>
            <a:r>
              <a:rPr lang="zh-CN" altLang="en-US" dirty="0"/>
              <a:t>否信息，亦称二元信息。由于它是解除不定度的最小单位，由此定义出信息量的最小单位比特</a:t>
            </a:r>
            <a:r>
              <a:rPr lang="en-US" altLang="zh-CN" dirty="0"/>
              <a:t>(bit</a:t>
            </a:r>
            <a:r>
              <a:rPr lang="zh-CN" altLang="en-US" dirty="0"/>
              <a:t>＝</a:t>
            </a:r>
            <a:r>
              <a:rPr lang="en-US" altLang="zh-CN" dirty="0"/>
              <a:t>Binary Digits) </a:t>
            </a:r>
            <a:r>
              <a:rPr lang="zh-CN" altLang="en-US" dirty="0"/>
              <a:t>。</a:t>
            </a:r>
          </a:p>
        </p:txBody>
      </p:sp>
      <p:sp>
        <p:nvSpPr>
          <p:cNvPr id="63" name="Text Box 16"/>
          <p:cNvSpPr txBox="1">
            <a:spLocks noChangeArrowheads="1"/>
          </p:cNvSpPr>
          <p:nvPr/>
        </p:nvSpPr>
        <p:spPr bwMode="auto">
          <a:xfrm>
            <a:off x="595262" y="5180379"/>
            <a:ext cx="5936812" cy="80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nSpc>
                <a:spcPts val="2900"/>
              </a:lnSpc>
              <a:spcBef>
                <a:spcPct val="20000"/>
              </a:spcBef>
              <a:defRPr kumimoji="1" sz="2000">
                <a:latin typeface="微软雅黑" panose="020B0503020204020204" pitchFamily="34" charset="-122"/>
                <a:ea typeface="微软雅黑" panose="020B0503020204020204" pitchFamily="34" charset="-122"/>
              </a:defRPr>
            </a:lvl1pPr>
            <a:lvl2pPr marL="742950" indent="-285750" eaLnBrk="0" hangingPunct="0">
              <a:defRPr kumimoji="1" sz="2400">
                <a:latin typeface="Times New Roman" panose="02020603050405020304" pitchFamily="18" charset="0"/>
                <a:ea typeface="宋体" panose="02010600030101010101" pitchFamily="2" charset="-122"/>
              </a:defRPr>
            </a:lvl2pPr>
            <a:lvl3pPr marL="1143000" indent="-228600" eaLnBrk="0" hangingPunct="0">
              <a:defRPr kumimoji="1" sz="2400">
                <a:latin typeface="Times New Roman" panose="02020603050405020304" pitchFamily="18" charset="0"/>
                <a:ea typeface="宋体" panose="02010600030101010101" pitchFamily="2" charset="-122"/>
              </a:defRPr>
            </a:lvl3pPr>
            <a:lvl4pPr marL="1600200" indent="-228600" eaLnBrk="0" hangingPunct="0">
              <a:defRPr kumimoji="1" sz="2400">
                <a:latin typeface="Times New Roman" panose="02020603050405020304" pitchFamily="18" charset="0"/>
                <a:ea typeface="宋体" panose="02010600030101010101" pitchFamily="2" charset="-122"/>
              </a:defRPr>
            </a:lvl4pPr>
            <a:lvl5pPr marL="2057400" indent="-228600" eaLnBrk="0" hangingPunct="0">
              <a:defRPr kumimoji="1" sz="2400">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9pPr>
          </a:lstStyle>
          <a:p>
            <a:r>
              <a:rPr lang="zh-CN" altLang="en-US" dirty="0"/>
              <a:t>对于</a:t>
            </a:r>
            <a:r>
              <a:rPr lang="en-US" altLang="zh-CN" dirty="0"/>
              <a:t>8</a:t>
            </a:r>
            <a:r>
              <a:rPr lang="zh-CN" altLang="en-US" dirty="0"/>
              <a:t>只中任意一只灯泡都有可能断丝，因此这是一个等概率随机事件，故其概率为：</a:t>
            </a:r>
          </a:p>
        </p:txBody>
      </p:sp>
      <p:graphicFrame>
        <p:nvGraphicFramePr>
          <p:cNvPr id="64" name="Object 17"/>
          <p:cNvGraphicFramePr>
            <a:graphicFrameLocks noChangeAspect="1"/>
          </p:cNvGraphicFramePr>
          <p:nvPr/>
        </p:nvGraphicFramePr>
        <p:xfrm>
          <a:off x="4546335" y="5588691"/>
          <a:ext cx="1126054" cy="402098"/>
        </p:xfrm>
        <a:graphic>
          <a:graphicData uri="http://schemas.openxmlformats.org/presentationml/2006/ole">
            <mc:AlternateContent xmlns:mc="http://schemas.openxmlformats.org/markup-compatibility/2006">
              <mc:Choice xmlns:v="urn:schemas-microsoft-com:vml" Requires="v">
                <p:oleObj name="Equation" r:id="rId3" imgW="673100" imgH="304800" progId="Equation.DSMT4">
                  <p:embed/>
                </p:oleObj>
              </mc:Choice>
              <mc:Fallback>
                <p:oleObj name="Equation" r:id="rId3" imgW="673100" imgH="304800" progId="Equation.DSMT4">
                  <p:embed/>
                  <p:pic>
                    <p:nvPicPr>
                      <p:cNvPr id="0"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6335" y="5588691"/>
                        <a:ext cx="1126054" cy="402098"/>
                      </a:xfrm>
                      <a:prstGeom prst="rect">
                        <a:avLst/>
                      </a:prstGeom>
                      <a:solidFill>
                        <a:schemeClr val="accent5">
                          <a:lumMod val="50000"/>
                        </a:schemeClr>
                      </a:solidFill>
                      <a:ln>
                        <a:solidFill>
                          <a:srgbClr val="002060"/>
                        </a:solidFill>
                      </a:ln>
                      <a:effectLst/>
                    </p:spPr>
                  </p:pic>
                </p:oleObj>
              </mc:Fallback>
            </mc:AlternateContent>
          </a:graphicData>
        </a:graphic>
      </p:graphicFrame>
      <p:grpSp>
        <p:nvGrpSpPr>
          <p:cNvPr id="2" name="组合 1"/>
          <p:cNvGrpSpPr/>
          <p:nvPr/>
        </p:nvGrpSpPr>
        <p:grpSpPr>
          <a:xfrm>
            <a:off x="3584279" y="6094387"/>
            <a:ext cx="2511721" cy="369332"/>
            <a:chOff x="3584279" y="5944259"/>
            <a:chExt cx="2511721" cy="369332"/>
          </a:xfrm>
        </p:grpSpPr>
        <p:sp>
          <p:nvSpPr>
            <p:cNvPr id="67" name="Text Box 20"/>
            <p:cNvSpPr txBox="1">
              <a:spLocks noChangeArrowheads="1"/>
            </p:cNvSpPr>
            <p:nvPr/>
          </p:nvSpPr>
          <p:spPr bwMode="auto">
            <a:xfrm>
              <a:off x="5622055" y="5944259"/>
              <a:ext cx="473945" cy="369332"/>
            </a:xfrm>
            <a:prstGeom prst="rect">
              <a:avLst/>
            </a:prstGeom>
            <a:solidFill>
              <a:schemeClr val="accent5">
                <a:lumMod val="50000"/>
              </a:schemeClr>
            </a:solidFill>
            <a:ln>
              <a:noFill/>
            </a:ln>
            <a:effectLst/>
          </p:spPr>
          <p:txBody>
            <a:bodyPr wrap="square" anchor="b">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lnSpc>
                  <a:spcPct val="90000"/>
                </a:lnSpc>
                <a:spcBef>
                  <a:spcPct val="20000"/>
                </a:spcBef>
              </a:pPr>
              <a:r>
                <a:rPr lang="en-US" altLang="zh-CN" sz="2000" dirty="0">
                  <a:solidFill>
                    <a:schemeClr val="bg1"/>
                  </a:solidFill>
                  <a:ea typeface="隶书" panose="02010509060101010101" pitchFamily="49" charset="-122"/>
                </a:rPr>
                <a:t>bit</a:t>
              </a:r>
            </a:p>
          </p:txBody>
        </p:sp>
        <p:graphicFrame>
          <p:nvGraphicFramePr>
            <p:cNvPr id="68" name="Object 21"/>
            <p:cNvGraphicFramePr>
              <a:graphicFrameLocks noChangeAspect="1"/>
            </p:cNvGraphicFramePr>
            <p:nvPr/>
          </p:nvGraphicFramePr>
          <p:xfrm>
            <a:off x="3584279" y="5944259"/>
            <a:ext cx="2037776" cy="345650"/>
          </p:xfrm>
          <a:graphic>
            <a:graphicData uri="http://schemas.openxmlformats.org/presentationml/2006/ole">
              <mc:AlternateContent xmlns:mc="http://schemas.openxmlformats.org/markup-compatibility/2006">
                <mc:Choice xmlns:v="urn:schemas-microsoft-com:vml" Requires="v">
                  <p:oleObj name="Equation" r:id="rId5" imgW="1435100" imgH="228600" progId="Equation.DSMT4">
                    <p:embed/>
                  </p:oleObj>
                </mc:Choice>
                <mc:Fallback>
                  <p:oleObj name="Equation" r:id="rId5" imgW="1435100" imgH="228600" progId="Equation.DSMT4">
                    <p:embed/>
                    <p:pic>
                      <p:nvPicPr>
                        <p:cNvPr id="0" name="Object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4279" y="5944259"/>
                          <a:ext cx="2037776" cy="345650"/>
                        </a:xfrm>
                        <a:prstGeom prst="rect">
                          <a:avLst/>
                        </a:prstGeom>
                        <a:solidFill>
                          <a:schemeClr val="accent5">
                            <a:lumMod val="50000"/>
                          </a:schemeClr>
                        </a:solidFill>
                        <a:ln>
                          <a:noFill/>
                        </a:ln>
                        <a:effectLst/>
                      </p:spPr>
                    </p:pic>
                  </p:oleObj>
                </mc:Fallback>
              </mc:AlternateContent>
            </a:graphicData>
          </a:graphic>
        </p:graphicFrame>
      </p:grpSp>
      <p:sp>
        <p:nvSpPr>
          <p:cNvPr id="69" name="文本框 68"/>
          <p:cNvSpPr txBox="1"/>
          <p:nvPr/>
        </p:nvSpPr>
        <p:spPr>
          <a:xfrm>
            <a:off x="573213" y="6022479"/>
            <a:ext cx="3289111" cy="432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nSpc>
                <a:spcPts val="2900"/>
              </a:lnSpc>
              <a:spcBef>
                <a:spcPct val="20000"/>
              </a:spcBef>
              <a:defRPr kumimoji="1" sz="2000">
                <a:latin typeface="微软雅黑" panose="020B0503020204020204" pitchFamily="34" charset="-122"/>
                <a:ea typeface="微软雅黑" panose="020B0503020204020204" pitchFamily="34" charset="-122"/>
              </a:defRPr>
            </a:lvl1pPr>
            <a:lvl2pPr marL="742950" indent="-285750" eaLnBrk="0" hangingPunct="0">
              <a:defRPr kumimoji="1" sz="2400">
                <a:latin typeface="Times New Roman" panose="02020603050405020304" pitchFamily="18" charset="0"/>
                <a:ea typeface="宋体" panose="02010600030101010101" pitchFamily="2" charset="-122"/>
              </a:defRPr>
            </a:lvl2pPr>
            <a:lvl3pPr marL="1143000" indent="-228600" eaLnBrk="0" hangingPunct="0">
              <a:defRPr kumimoji="1" sz="2400">
                <a:latin typeface="Times New Roman" panose="02020603050405020304" pitchFamily="18" charset="0"/>
                <a:ea typeface="宋体" panose="02010600030101010101" pitchFamily="2" charset="-122"/>
              </a:defRPr>
            </a:lvl3pPr>
            <a:lvl4pPr marL="1600200" indent="-228600" eaLnBrk="0" hangingPunct="0">
              <a:defRPr kumimoji="1" sz="2400">
                <a:latin typeface="Times New Roman" panose="02020603050405020304" pitchFamily="18" charset="0"/>
                <a:ea typeface="宋体" panose="02010600030101010101" pitchFamily="2" charset="-122"/>
              </a:defRPr>
            </a:lvl4pPr>
            <a:lvl5pPr marL="2057400" indent="-228600" eaLnBrk="0" hangingPunct="0">
              <a:defRPr kumimoji="1" sz="2400">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9pPr>
          </a:lstStyle>
          <a:p>
            <a:r>
              <a:rPr lang="zh-CN" altLang="en-US" dirty="0"/>
              <a:t>该事件不确定度的大小为： </a:t>
            </a:r>
          </a:p>
        </p:txBody>
      </p:sp>
      <p:grpSp>
        <p:nvGrpSpPr>
          <p:cNvPr id="3" name="组合 2"/>
          <p:cNvGrpSpPr/>
          <p:nvPr/>
        </p:nvGrpSpPr>
        <p:grpSpPr>
          <a:xfrm>
            <a:off x="6484161" y="1266063"/>
            <a:ext cx="5577845" cy="4516004"/>
            <a:chOff x="6484161" y="1266063"/>
            <a:chExt cx="5577845" cy="4516004"/>
          </a:xfrm>
        </p:grpSpPr>
        <p:sp>
          <p:nvSpPr>
            <p:cNvPr id="526" name="矩形: 圆角 525"/>
            <p:cNvSpPr/>
            <p:nvPr/>
          </p:nvSpPr>
          <p:spPr>
            <a:xfrm>
              <a:off x="6484161" y="1306714"/>
              <a:ext cx="5389156" cy="4202252"/>
            </a:xfrm>
            <a:prstGeom prst="roundRect">
              <a:avLst>
                <a:gd name="adj" fmla="val 6986"/>
              </a:avLst>
            </a:prstGeom>
            <a:solidFill>
              <a:schemeClr val="accent5">
                <a:lumMod val="50000"/>
              </a:schemeClr>
            </a:solidFill>
            <a:ln w="9525"/>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8" name="Group 43"/>
            <p:cNvGrpSpPr/>
            <p:nvPr/>
          </p:nvGrpSpPr>
          <p:grpSpPr bwMode="auto">
            <a:xfrm>
              <a:off x="7591224" y="1266063"/>
              <a:ext cx="3417568" cy="960377"/>
              <a:chOff x="1159" y="955"/>
              <a:chExt cx="3344" cy="730"/>
            </a:xfrm>
          </p:grpSpPr>
          <p:sp>
            <p:nvSpPr>
              <p:cNvPr id="299" name="Freeform 10"/>
              <p:cNvSpPr/>
              <p:nvPr/>
            </p:nvSpPr>
            <p:spPr bwMode="auto">
              <a:xfrm>
                <a:off x="1670" y="1439"/>
                <a:ext cx="55" cy="9"/>
              </a:xfrm>
              <a:custGeom>
                <a:avLst/>
                <a:gdLst>
                  <a:gd name="T0" fmla="*/ 0 w 164"/>
                  <a:gd name="T1" fmla="*/ 0 h 27"/>
                  <a:gd name="T2" fmla="*/ 0 w 164"/>
                  <a:gd name="T3" fmla="*/ 0 h 27"/>
                  <a:gd name="T4" fmla="*/ 0 w 164"/>
                  <a:gd name="T5" fmla="*/ 0 h 27"/>
                  <a:gd name="T6" fmla="*/ 0 w 164"/>
                  <a:gd name="T7" fmla="*/ 0 h 27"/>
                  <a:gd name="T8" fmla="*/ 0 w 164"/>
                  <a:gd name="T9" fmla="*/ 0 h 27"/>
                  <a:gd name="T10" fmla="*/ 0 w 164"/>
                  <a:gd name="T11" fmla="*/ 0 h 27"/>
                  <a:gd name="T12" fmla="*/ 0 w 164"/>
                  <a:gd name="T13" fmla="*/ 0 h 27"/>
                  <a:gd name="T14" fmla="*/ 0 w 164"/>
                  <a:gd name="T15" fmla="*/ 0 h 27"/>
                  <a:gd name="T16" fmla="*/ 0 w 164"/>
                  <a:gd name="T17" fmla="*/ 0 h 27"/>
                  <a:gd name="T18" fmla="*/ 0 w 164"/>
                  <a:gd name="T19" fmla="*/ 0 h 27"/>
                  <a:gd name="T20" fmla="*/ 0 w 164"/>
                  <a:gd name="T21" fmla="*/ 0 h 27"/>
                  <a:gd name="T22" fmla="*/ 0 w 164"/>
                  <a:gd name="T23" fmla="*/ 0 h 27"/>
                  <a:gd name="T24" fmla="*/ 0 w 164"/>
                  <a:gd name="T25" fmla="*/ 0 h 27"/>
                  <a:gd name="T26" fmla="*/ 0 w 164"/>
                  <a:gd name="T27" fmla="*/ 0 h 27"/>
                  <a:gd name="T28" fmla="*/ 0 w 164"/>
                  <a:gd name="T29" fmla="*/ 0 h 27"/>
                  <a:gd name="T30" fmla="*/ 0 w 164"/>
                  <a:gd name="T31" fmla="*/ 0 h 27"/>
                  <a:gd name="T32" fmla="*/ 0 w 164"/>
                  <a:gd name="T33" fmla="*/ 0 h 27"/>
                  <a:gd name="T34" fmla="*/ 0 w 164"/>
                  <a:gd name="T35" fmla="*/ 0 h 27"/>
                  <a:gd name="T36" fmla="*/ 0 w 164"/>
                  <a:gd name="T37" fmla="*/ 0 h 27"/>
                  <a:gd name="T38" fmla="*/ 0 w 164"/>
                  <a:gd name="T39" fmla="*/ 0 h 27"/>
                  <a:gd name="T40" fmla="*/ 0 w 164"/>
                  <a:gd name="T41" fmla="*/ 0 h 27"/>
                  <a:gd name="T42" fmla="*/ 0 w 164"/>
                  <a:gd name="T43" fmla="*/ 0 h 27"/>
                  <a:gd name="T44" fmla="*/ 0 w 164"/>
                  <a:gd name="T45" fmla="*/ 0 h 27"/>
                  <a:gd name="T46" fmla="*/ 0 w 164"/>
                  <a:gd name="T47" fmla="*/ 0 h 27"/>
                  <a:gd name="T48" fmla="*/ 0 w 164"/>
                  <a:gd name="T49" fmla="*/ 0 h 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64" h="27">
                    <a:moveTo>
                      <a:pt x="0" y="13"/>
                    </a:moveTo>
                    <a:lnTo>
                      <a:pt x="3" y="10"/>
                    </a:lnTo>
                    <a:lnTo>
                      <a:pt x="10" y="7"/>
                    </a:lnTo>
                    <a:lnTo>
                      <a:pt x="23" y="3"/>
                    </a:lnTo>
                    <a:lnTo>
                      <a:pt x="40" y="1"/>
                    </a:lnTo>
                    <a:lnTo>
                      <a:pt x="60" y="0"/>
                    </a:lnTo>
                    <a:lnTo>
                      <a:pt x="82" y="0"/>
                    </a:lnTo>
                    <a:lnTo>
                      <a:pt x="103" y="0"/>
                    </a:lnTo>
                    <a:lnTo>
                      <a:pt x="124" y="1"/>
                    </a:lnTo>
                    <a:lnTo>
                      <a:pt x="141" y="3"/>
                    </a:lnTo>
                    <a:lnTo>
                      <a:pt x="154" y="7"/>
                    </a:lnTo>
                    <a:lnTo>
                      <a:pt x="163" y="10"/>
                    </a:lnTo>
                    <a:lnTo>
                      <a:pt x="164" y="13"/>
                    </a:lnTo>
                    <a:lnTo>
                      <a:pt x="163" y="17"/>
                    </a:lnTo>
                    <a:lnTo>
                      <a:pt x="154" y="21"/>
                    </a:lnTo>
                    <a:lnTo>
                      <a:pt x="141" y="23"/>
                    </a:lnTo>
                    <a:lnTo>
                      <a:pt x="124" y="26"/>
                    </a:lnTo>
                    <a:lnTo>
                      <a:pt x="103" y="27"/>
                    </a:lnTo>
                    <a:lnTo>
                      <a:pt x="82" y="27"/>
                    </a:lnTo>
                    <a:lnTo>
                      <a:pt x="60" y="27"/>
                    </a:lnTo>
                    <a:lnTo>
                      <a:pt x="40" y="26"/>
                    </a:lnTo>
                    <a:lnTo>
                      <a:pt x="23" y="23"/>
                    </a:lnTo>
                    <a:lnTo>
                      <a:pt x="10" y="21"/>
                    </a:lnTo>
                    <a:lnTo>
                      <a:pt x="3" y="17"/>
                    </a:lnTo>
                    <a:lnTo>
                      <a:pt x="0" y="13"/>
                    </a:lnTo>
                    <a:close/>
                  </a:path>
                </a:pathLst>
              </a:custGeom>
              <a:solidFill>
                <a:srgbClr val="FFFF00"/>
              </a:solidFill>
              <a:ln w="9525">
                <a:solidFill>
                  <a:srgbClr val="FFFF66"/>
                </a:solidFill>
                <a:round/>
              </a:ln>
            </p:spPr>
            <p:txBody>
              <a:bodyPr/>
              <a:lstStyle/>
              <a:p>
                <a:endParaRPr lang="zh-CN" altLang="en-US" sz="1100"/>
              </a:p>
            </p:txBody>
          </p:sp>
          <p:sp>
            <p:nvSpPr>
              <p:cNvPr id="300" name="Freeform 11"/>
              <p:cNvSpPr/>
              <p:nvPr/>
            </p:nvSpPr>
            <p:spPr bwMode="auto">
              <a:xfrm>
                <a:off x="1662" y="1388"/>
                <a:ext cx="71" cy="55"/>
              </a:xfrm>
              <a:custGeom>
                <a:avLst/>
                <a:gdLst>
                  <a:gd name="T0" fmla="*/ 0 w 213"/>
                  <a:gd name="T1" fmla="*/ 0 h 167"/>
                  <a:gd name="T2" fmla="*/ 0 w 213"/>
                  <a:gd name="T3" fmla="*/ 0 h 167"/>
                  <a:gd name="T4" fmla="*/ 0 w 213"/>
                  <a:gd name="T5" fmla="*/ 0 h 167"/>
                  <a:gd name="T6" fmla="*/ 0 w 213"/>
                  <a:gd name="T7" fmla="*/ 0 h 167"/>
                  <a:gd name="T8" fmla="*/ 0 w 213"/>
                  <a:gd name="T9" fmla="*/ 0 h 167"/>
                  <a:gd name="T10" fmla="*/ 0 w 213"/>
                  <a:gd name="T11" fmla="*/ 0 h 167"/>
                  <a:gd name="T12" fmla="*/ 0 w 213"/>
                  <a:gd name="T13" fmla="*/ 0 h 167"/>
                  <a:gd name="T14" fmla="*/ 0 w 213"/>
                  <a:gd name="T15" fmla="*/ 0 h 167"/>
                  <a:gd name="T16" fmla="*/ 0 w 213"/>
                  <a:gd name="T17" fmla="*/ 0 h 1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3" h="167">
                    <a:moveTo>
                      <a:pt x="107" y="167"/>
                    </a:moveTo>
                    <a:lnTo>
                      <a:pt x="186" y="167"/>
                    </a:lnTo>
                    <a:lnTo>
                      <a:pt x="213" y="150"/>
                    </a:lnTo>
                    <a:lnTo>
                      <a:pt x="213" y="0"/>
                    </a:lnTo>
                    <a:lnTo>
                      <a:pt x="107" y="0"/>
                    </a:lnTo>
                    <a:lnTo>
                      <a:pt x="0" y="0"/>
                    </a:lnTo>
                    <a:lnTo>
                      <a:pt x="0" y="150"/>
                    </a:lnTo>
                    <a:lnTo>
                      <a:pt x="28" y="167"/>
                    </a:lnTo>
                    <a:lnTo>
                      <a:pt x="107" y="167"/>
                    </a:lnTo>
                    <a:close/>
                  </a:path>
                </a:pathLst>
              </a:custGeom>
              <a:solidFill>
                <a:srgbClr val="9A9A9A"/>
              </a:solidFill>
              <a:ln w="3175">
                <a:solidFill>
                  <a:srgbClr val="FFFF66"/>
                </a:solidFill>
                <a:prstDash val="solid"/>
                <a:round/>
              </a:ln>
            </p:spPr>
            <p:txBody>
              <a:bodyPr/>
              <a:lstStyle/>
              <a:p>
                <a:endParaRPr lang="zh-CN" altLang="en-US" sz="1100"/>
              </a:p>
            </p:txBody>
          </p:sp>
          <p:sp>
            <p:nvSpPr>
              <p:cNvPr id="301" name="Freeform 12"/>
              <p:cNvSpPr>
                <a:spLocks noEditPoints="1"/>
              </p:cNvSpPr>
              <p:nvPr/>
            </p:nvSpPr>
            <p:spPr bwMode="auto">
              <a:xfrm>
                <a:off x="1662" y="1402"/>
                <a:ext cx="71" cy="34"/>
              </a:xfrm>
              <a:custGeom>
                <a:avLst/>
                <a:gdLst>
                  <a:gd name="T0" fmla="*/ 0 w 213"/>
                  <a:gd name="T1" fmla="*/ 0 h 102"/>
                  <a:gd name="T2" fmla="*/ 0 w 213"/>
                  <a:gd name="T3" fmla="*/ 0 h 102"/>
                  <a:gd name="T4" fmla="*/ 0 w 213"/>
                  <a:gd name="T5" fmla="*/ 0 h 102"/>
                  <a:gd name="T6" fmla="*/ 0 w 213"/>
                  <a:gd name="T7" fmla="*/ 0 h 102"/>
                  <a:gd name="T8" fmla="*/ 0 w 213"/>
                  <a:gd name="T9" fmla="*/ 0 h 102"/>
                  <a:gd name="T10" fmla="*/ 0 w 213"/>
                  <a:gd name="T11" fmla="*/ 0 h 102"/>
                  <a:gd name="T12" fmla="*/ 0 w 213"/>
                  <a:gd name="T13" fmla="*/ 0 h 102"/>
                  <a:gd name="T14" fmla="*/ 0 w 213"/>
                  <a:gd name="T15" fmla="*/ 0 h 102"/>
                  <a:gd name="T16" fmla="*/ 0 w 213"/>
                  <a:gd name="T17" fmla="*/ 0 h 102"/>
                  <a:gd name="T18" fmla="*/ 0 w 213"/>
                  <a:gd name="T19" fmla="*/ 0 h 102"/>
                  <a:gd name="T20" fmla="*/ 0 w 213"/>
                  <a:gd name="T21" fmla="*/ 0 h 102"/>
                  <a:gd name="T22" fmla="*/ 0 w 213"/>
                  <a:gd name="T23" fmla="*/ 0 h 102"/>
                  <a:gd name="T24" fmla="*/ 0 w 213"/>
                  <a:gd name="T25" fmla="*/ 0 h 102"/>
                  <a:gd name="T26" fmla="*/ 0 w 213"/>
                  <a:gd name="T27" fmla="*/ 0 h 1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3" h="102">
                    <a:moveTo>
                      <a:pt x="0" y="45"/>
                    </a:moveTo>
                    <a:lnTo>
                      <a:pt x="0" y="11"/>
                    </a:lnTo>
                    <a:lnTo>
                      <a:pt x="54" y="11"/>
                    </a:lnTo>
                    <a:lnTo>
                      <a:pt x="213" y="0"/>
                    </a:lnTo>
                    <a:lnTo>
                      <a:pt x="213" y="30"/>
                    </a:lnTo>
                    <a:lnTo>
                      <a:pt x="56" y="45"/>
                    </a:lnTo>
                    <a:lnTo>
                      <a:pt x="0" y="45"/>
                    </a:lnTo>
                    <a:close/>
                    <a:moveTo>
                      <a:pt x="0" y="102"/>
                    </a:moveTo>
                    <a:lnTo>
                      <a:pt x="0" y="68"/>
                    </a:lnTo>
                    <a:lnTo>
                      <a:pt x="54" y="68"/>
                    </a:lnTo>
                    <a:lnTo>
                      <a:pt x="213" y="57"/>
                    </a:lnTo>
                    <a:lnTo>
                      <a:pt x="213" y="87"/>
                    </a:lnTo>
                    <a:lnTo>
                      <a:pt x="56" y="102"/>
                    </a:lnTo>
                    <a:lnTo>
                      <a:pt x="0" y="102"/>
                    </a:lnTo>
                    <a:close/>
                  </a:path>
                </a:pathLst>
              </a:custGeom>
              <a:solidFill>
                <a:srgbClr val="4D4D4D"/>
              </a:solidFill>
              <a:ln w="3175">
                <a:solidFill>
                  <a:srgbClr val="FFFF66"/>
                </a:solidFill>
                <a:prstDash val="solid"/>
                <a:round/>
              </a:ln>
            </p:spPr>
            <p:txBody>
              <a:bodyPr/>
              <a:lstStyle/>
              <a:p>
                <a:endParaRPr lang="zh-CN" altLang="en-US" sz="1100"/>
              </a:p>
            </p:txBody>
          </p:sp>
          <p:sp>
            <p:nvSpPr>
              <p:cNvPr id="302" name="Freeform 13"/>
              <p:cNvSpPr/>
              <p:nvPr/>
            </p:nvSpPr>
            <p:spPr bwMode="auto">
              <a:xfrm>
                <a:off x="1612" y="1207"/>
                <a:ext cx="170" cy="193"/>
              </a:xfrm>
              <a:custGeom>
                <a:avLst/>
                <a:gdLst>
                  <a:gd name="T0" fmla="*/ 0 w 511"/>
                  <a:gd name="T1" fmla="*/ 0 h 578"/>
                  <a:gd name="T2" fmla="*/ 0 w 511"/>
                  <a:gd name="T3" fmla="*/ 0 h 578"/>
                  <a:gd name="T4" fmla="*/ 0 w 511"/>
                  <a:gd name="T5" fmla="*/ 0 h 578"/>
                  <a:gd name="T6" fmla="*/ 0 w 511"/>
                  <a:gd name="T7" fmla="*/ 0 h 578"/>
                  <a:gd name="T8" fmla="*/ 0 w 511"/>
                  <a:gd name="T9" fmla="*/ 0 h 578"/>
                  <a:gd name="T10" fmla="*/ 0 w 511"/>
                  <a:gd name="T11" fmla="*/ 0 h 578"/>
                  <a:gd name="T12" fmla="*/ 0 w 511"/>
                  <a:gd name="T13" fmla="*/ 0 h 578"/>
                  <a:gd name="T14" fmla="*/ 0 w 511"/>
                  <a:gd name="T15" fmla="*/ 0 h 578"/>
                  <a:gd name="T16" fmla="*/ 0 w 511"/>
                  <a:gd name="T17" fmla="*/ 0 h 578"/>
                  <a:gd name="T18" fmla="*/ 0 w 511"/>
                  <a:gd name="T19" fmla="*/ 0 h 578"/>
                  <a:gd name="T20" fmla="*/ 0 w 511"/>
                  <a:gd name="T21" fmla="*/ 0 h 578"/>
                  <a:gd name="T22" fmla="*/ 0 w 511"/>
                  <a:gd name="T23" fmla="*/ 0 h 578"/>
                  <a:gd name="T24" fmla="*/ 0 w 511"/>
                  <a:gd name="T25" fmla="*/ 0 h 578"/>
                  <a:gd name="T26" fmla="*/ 0 w 511"/>
                  <a:gd name="T27" fmla="*/ 0 h 578"/>
                  <a:gd name="T28" fmla="*/ 0 w 511"/>
                  <a:gd name="T29" fmla="*/ 0 h 578"/>
                  <a:gd name="T30" fmla="*/ 0 w 511"/>
                  <a:gd name="T31" fmla="*/ 0 h 578"/>
                  <a:gd name="T32" fmla="*/ 0 w 511"/>
                  <a:gd name="T33" fmla="*/ 0 h 578"/>
                  <a:gd name="T34" fmla="*/ 0 w 511"/>
                  <a:gd name="T35" fmla="*/ 1 h 578"/>
                  <a:gd name="T36" fmla="*/ 0 w 511"/>
                  <a:gd name="T37" fmla="*/ 1 h 578"/>
                  <a:gd name="T38" fmla="*/ 0 w 511"/>
                  <a:gd name="T39" fmla="*/ 1 h 578"/>
                  <a:gd name="T40" fmla="*/ 0 w 511"/>
                  <a:gd name="T41" fmla="*/ 1 h 578"/>
                  <a:gd name="T42" fmla="*/ 0 w 511"/>
                  <a:gd name="T43" fmla="*/ 1 h 578"/>
                  <a:gd name="T44" fmla="*/ 0 w 511"/>
                  <a:gd name="T45" fmla="*/ 1 h 578"/>
                  <a:gd name="T46" fmla="*/ 0 w 511"/>
                  <a:gd name="T47" fmla="*/ 1 h 578"/>
                  <a:gd name="T48" fmla="*/ 0 w 511"/>
                  <a:gd name="T49" fmla="*/ 1 h 578"/>
                  <a:gd name="T50" fmla="*/ 1 w 511"/>
                  <a:gd name="T51" fmla="*/ 1 h 578"/>
                  <a:gd name="T52" fmla="*/ 1 w 511"/>
                  <a:gd name="T53" fmla="*/ 1 h 578"/>
                  <a:gd name="T54" fmla="*/ 1 w 511"/>
                  <a:gd name="T55" fmla="*/ 1 h 578"/>
                  <a:gd name="T56" fmla="*/ 1 w 511"/>
                  <a:gd name="T57" fmla="*/ 0 h 578"/>
                  <a:gd name="T58" fmla="*/ 1 w 511"/>
                  <a:gd name="T59" fmla="*/ 0 h 578"/>
                  <a:gd name="T60" fmla="*/ 1 w 511"/>
                  <a:gd name="T61" fmla="*/ 0 h 578"/>
                  <a:gd name="T62" fmla="*/ 1 w 511"/>
                  <a:gd name="T63" fmla="*/ 0 h 578"/>
                  <a:gd name="T64" fmla="*/ 1 w 511"/>
                  <a:gd name="T65" fmla="*/ 0 h 578"/>
                  <a:gd name="T66" fmla="*/ 1 w 511"/>
                  <a:gd name="T67" fmla="*/ 0 h 578"/>
                  <a:gd name="T68" fmla="*/ 1 w 511"/>
                  <a:gd name="T69" fmla="*/ 0 h 578"/>
                  <a:gd name="T70" fmla="*/ 1 w 511"/>
                  <a:gd name="T71" fmla="*/ 0 h 578"/>
                  <a:gd name="T72" fmla="*/ 1 w 511"/>
                  <a:gd name="T73" fmla="*/ 0 h 578"/>
                  <a:gd name="T74" fmla="*/ 1 w 511"/>
                  <a:gd name="T75" fmla="*/ 0 h 578"/>
                  <a:gd name="T76" fmla="*/ 1 w 511"/>
                  <a:gd name="T77" fmla="*/ 0 h 578"/>
                  <a:gd name="T78" fmla="*/ 1 w 511"/>
                  <a:gd name="T79" fmla="*/ 0 h 578"/>
                  <a:gd name="T80" fmla="*/ 1 w 511"/>
                  <a:gd name="T81" fmla="*/ 0 h 578"/>
                  <a:gd name="T82" fmla="*/ 0 w 511"/>
                  <a:gd name="T83" fmla="*/ 0 h 578"/>
                  <a:gd name="T84" fmla="*/ 0 w 511"/>
                  <a:gd name="T85" fmla="*/ 0 h 578"/>
                  <a:gd name="T86" fmla="*/ 0 w 511"/>
                  <a:gd name="T87" fmla="*/ 0 h 578"/>
                  <a:gd name="T88" fmla="*/ 0 w 511"/>
                  <a:gd name="T89" fmla="*/ 0 h 5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11" h="578">
                    <a:moveTo>
                      <a:pt x="254" y="0"/>
                    </a:moveTo>
                    <a:lnTo>
                      <a:pt x="217" y="1"/>
                    </a:lnTo>
                    <a:lnTo>
                      <a:pt x="180" y="7"/>
                    </a:lnTo>
                    <a:lnTo>
                      <a:pt x="144" y="19"/>
                    </a:lnTo>
                    <a:lnTo>
                      <a:pt x="110" y="34"/>
                    </a:lnTo>
                    <a:lnTo>
                      <a:pt x="80" y="54"/>
                    </a:lnTo>
                    <a:lnTo>
                      <a:pt x="54" y="76"/>
                    </a:lnTo>
                    <a:lnTo>
                      <a:pt x="33" y="101"/>
                    </a:lnTo>
                    <a:lnTo>
                      <a:pt x="17" y="130"/>
                    </a:lnTo>
                    <a:lnTo>
                      <a:pt x="5" y="160"/>
                    </a:lnTo>
                    <a:lnTo>
                      <a:pt x="0" y="191"/>
                    </a:lnTo>
                    <a:lnTo>
                      <a:pt x="0" y="223"/>
                    </a:lnTo>
                    <a:lnTo>
                      <a:pt x="7" y="250"/>
                    </a:lnTo>
                    <a:lnTo>
                      <a:pt x="18" y="276"/>
                    </a:lnTo>
                    <a:lnTo>
                      <a:pt x="34" y="300"/>
                    </a:lnTo>
                    <a:lnTo>
                      <a:pt x="53" y="324"/>
                    </a:lnTo>
                    <a:lnTo>
                      <a:pt x="82" y="357"/>
                    </a:lnTo>
                    <a:lnTo>
                      <a:pt x="106" y="393"/>
                    </a:lnTo>
                    <a:lnTo>
                      <a:pt x="125" y="432"/>
                    </a:lnTo>
                    <a:lnTo>
                      <a:pt x="139" y="470"/>
                    </a:lnTo>
                    <a:lnTo>
                      <a:pt x="148" y="512"/>
                    </a:lnTo>
                    <a:lnTo>
                      <a:pt x="146" y="578"/>
                    </a:lnTo>
                    <a:lnTo>
                      <a:pt x="254" y="578"/>
                    </a:lnTo>
                    <a:lnTo>
                      <a:pt x="362" y="578"/>
                    </a:lnTo>
                    <a:lnTo>
                      <a:pt x="361" y="512"/>
                    </a:lnTo>
                    <a:lnTo>
                      <a:pt x="371" y="470"/>
                    </a:lnTo>
                    <a:lnTo>
                      <a:pt x="384" y="432"/>
                    </a:lnTo>
                    <a:lnTo>
                      <a:pt x="404" y="393"/>
                    </a:lnTo>
                    <a:lnTo>
                      <a:pt x="427" y="357"/>
                    </a:lnTo>
                    <a:lnTo>
                      <a:pt x="456" y="324"/>
                    </a:lnTo>
                    <a:lnTo>
                      <a:pt x="476" y="300"/>
                    </a:lnTo>
                    <a:lnTo>
                      <a:pt x="491" y="276"/>
                    </a:lnTo>
                    <a:lnTo>
                      <a:pt x="502" y="250"/>
                    </a:lnTo>
                    <a:lnTo>
                      <a:pt x="511" y="223"/>
                    </a:lnTo>
                    <a:lnTo>
                      <a:pt x="511" y="191"/>
                    </a:lnTo>
                    <a:lnTo>
                      <a:pt x="505" y="160"/>
                    </a:lnTo>
                    <a:lnTo>
                      <a:pt x="494" y="130"/>
                    </a:lnTo>
                    <a:lnTo>
                      <a:pt x="476" y="101"/>
                    </a:lnTo>
                    <a:lnTo>
                      <a:pt x="455" y="76"/>
                    </a:lnTo>
                    <a:lnTo>
                      <a:pt x="429" y="54"/>
                    </a:lnTo>
                    <a:lnTo>
                      <a:pt x="398" y="34"/>
                    </a:lnTo>
                    <a:lnTo>
                      <a:pt x="365" y="19"/>
                    </a:lnTo>
                    <a:lnTo>
                      <a:pt x="329" y="7"/>
                    </a:lnTo>
                    <a:lnTo>
                      <a:pt x="293" y="1"/>
                    </a:lnTo>
                    <a:lnTo>
                      <a:pt x="254" y="0"/>
                    </a:lnTo>
                    <a:close/>
                  </a:path>
                </a:pathLst>
              </a:custGeom>
              <a:solidFill>
                <a:srgbClr val="B3B3B3"/>
              </a:solidFill>
              <a:ln w="9525">
                <a:solidFill>
                  <a:srgbClr val="FFFF66"/>
                </a:solidFill>
                <a:round/>
              </a:ln>
            </p:spPr>
            <p:txBody>
              <a:bodyPr/>
              <a:lstStyle/>
              <a:p>
                <a:endParaRPr lang="zh-CN" altLang="en-US" sz="1100"/>
              </a:p>
            </p:txBody>
          </p:sp>
          <p:sp>
            <p:nvSpPr>
              <p:cNvPr id="303" name="Freeform 14"/>
              <p:cNvSpPr/>
              <p:nvPr/>
            </p:nvSpPr>
            <p:spPr bwMode="auto">
              <a:xfrm>
                <a:off x="1217" y="1439"/>
                <a:ext cx="56" cy="9"/>
              </a:xfrm>
              <a:custGeom>
                <a:avLst/>
                <a:gdLst>
                  <a:gd name="T0" fmla="*/ 0 w 166"/>
                  <a:gd name="T1" fmla="*/ 0 h 27"/>
                  <a:gd name="T2" fmla="*/ 0 w 166"/>
                  <a:gd name="T3" fmla="*/ 0 h 27"/>
                  <a:gd name="T4" fmla="*/ 0 w 166"/>
                  <a:gd name="T5" fmla="*/ 0 h 27"/>
                  <a:gd name="T6" fmla="*/ 0 w 166"/>
                  <a:gd name="T7" fmla="*/ 0 h 27"/>
                  <a:gd name="T8" fmla="*/ 0 w 166"/>
                  <a:gd name="T9" fmla="*/ 0 h 27"/>
                  <a:gd name="T10" fmla="*/ 0 w 166"/>
                  <a:gd name="T11" fmla="*/ 0 h 27"/>
                  <a:gd name="T12" fmla="*/ 0 w 166"/>
                  <a:gd name="T13" fmla="*/ 0 h 27"/>
                  <a:gd name="T14" fmla="*/ 0 w 166"/>
                  <a:gd name="T15" fmla="*/ 0 h 27"/>
                  <a:gd name="T16" fmla="*/ 0 w 166"/>
                  <a:gd name="T17" fmla="*/ 0 h 27"/>
                  <a:gd name="T18" fmla="*/ 0 w 166"/>
                  <a:gd name="T19" fmla="*/ 0 h 27"/>
                  <a:gd name="T20" fmla="*/ 0 w 166"/>
                  <a:gd name="T21" fmla="*/ 0 h 27"/>
                  <a:gd name="T22" fmla="*/ 0 w 166"/>
                  <a:gd name="T23" fmla="*/ 0 h 27"/>
                  <a:gd name="T24" fmla="*/ 0 w 166"/>
                  <a:gd name="T25" fmla="*/ 0 h 27"/>
                  <a:gd name="T26" fmla="*/ 0 w 166"/>
                  <a:gd name="T27" fmla="*/ 0 h 27"/>
                  <a:gd name="T28" fmla="*/ 0 w 166"/>
                  <a:gd name="T29" fmla="*/ 0 h 27"/>
                  <a:gd name="T30" fmla="*/ 0 w 166"/>
                  <a:gd name="T31" fmla="*/ 0 h 27"/>
                  <a:gd name="T32" fmla="*/ 0 w 166"/>
                  <a:gd name="T33" fmla="*/ 0 h 27"/>
                  <a:gd name="T34" fmla="*/ 0 w 166"/>
                  <a:gd name="T35" fmla="*/ 0 h 27"/>
                  <a:gd name="T36" fmla="*/ 0 w 166"/>
                  <a:gd name="T37" fmla="*/ 0 h 27"/>
                  <a:gd name="T38" fmla="*/ 0 w 166"/>
                  <a:gd name="T39" fmla="*/ 0 h 27"/>
                  <a:gd name="T40" fmla="*/ 0 w 166"/>
                  <a:gd name="T41" fmla="*/ 0 h 27"/>
                  <a:gd name="T42" fmla="*/ 0 w 166"/>
                  <a:gd name="T43" fmla="*/ 0 h 27"/>
                  <a:gd name="T44" fmla="*/ 0 w 166"/>
                  <a:gd name="T45" fmla="*/ 0 h 27"/>
                  <a:gd name="T46" fmla="*/ 0 w 166"/>
                  <a:gd name="T47" fmla="*/ 0 h 27"/>
                  <a:gd name="T48" fmla="*/ 0 w 166"/>
                  <a:gd name="T49" fmla="*/ 0 h 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66" h="27">
                    <a:moveTo>
                      <a:pt x="0" y="13"/>
                    </a:moveTo>
                    <a:lnTo>
                      <a:pt x="3" y="10"/>
                    </a:lnTo>
                    <a:lnTo>
                      <a:pt x="10" y="7"/>
                    </a:lnTo>
                    <a:lnTo>
                      <a:pt x="24" y="3"/>
                    </a:lnTo>
                    <a:lnTo>
                      <a:pt x="40" y="1"/>
                    </a:lnTo>
                    <a:lnTo>
                      <a:pt x="60" y="0"/>
                    </a:lnTo>
                    <a:lnTo>
                      <a:pt x="82" y="0"/>
                    </a:lnTo>
                    <a:lnTo>
                      <a:pt x="104" y="0"/>
                    </a:lnTo>
                    <a:lnTo>
                      <a:pt x="124" y="1"/>
                    </a:lnTo>
                    <a:lnTo>
                      <a:pt x="141" y="3"/>
                    </a:lnTo>
                    <a:lnTo>
                      <a:pt x="154" y="7"/>
                    </a:lnTo>
                    <a:lnTo>
                      <a:pt x="163" y="10"/>
                    </a:lnTo>
                    <a:lnTo>
                      <a:pt x="166" y="13"/>
                    </a:lnTo>
                    <a:lnTo>
                      <a:pt x="163" y="17"/>
                    </a:lnTo>
                    <a:lnTo>
                      <a:pt x="154" y="21"/>
                    </a:lnTo>
                    <a:lnTo>
                      <a:pt x="141" y="23"/>
                    </a:lnTo>
                    <a:lnTo>
                      <a:pt x="124" y="26"/>
                    </a:lnTo>
                    <a:lnTo>
                      <a:pt x="104" y="27"/>
                    </a:lnTo>
                    <a:lnTo>
                      <a:pt x="82" y="27"/>
                    </a:lnTo>
                    <a:lnTo>
                      <a:pt x="60" y="27"/>
                    </a:lnTo>
                    <a:lnTo>
                      <a:pt x="40" y="26"/>
                    </a:lnTo>
                    <a:lnTo>
                      <a:pt x="24" y="23"/>
                    </a:lnTo>
                    <a:lnTo>
                      <a:pt x="10" y="21"/>
                    </a:lnTo>
                    <a:lnTo>
                      <a:pt x="3" y="17"/>
                    </a:lnTo>
                    <a:lnTo>
                      <a:pt x="0" y="13"/>
                    </a:lnTo>
                    <a:close/>
                  </a:path>
                </a:pathLst>
              </a:custGeom>
              <a:solidFill>
                <a:srgbClr val="FFFF00"/>
              </a:solidFill>
              <a:ln w="9525">
                <a:solidFill>
                  <a:srgbClr val="FFFF66"/>
                </a:solidFill>
                <a:round/>
              </a:ln>
            </p:spPr>
            <p:txBody>
              <a:bodyPr/>
              <a:lstStyle/>
              <a:p>
                <a:endParaRPr lang="zh-CN" altLang="en-US" sz="1100"/>
              </a:p>
            </p:txBody>
          </p:sp>
          <p:sp>
            <p:nvSpPr>
              <p:cNvPr id="304" name="Freeform 15"/>
              <p:cNvSpPr/>
              <p:nvPr/>
            </p:nvSpPr>
            <p:spPr bwMode="auto">
              <a:xfrm>
                <a:off x="1209" y="1388"/>
                <a:ext cx="72" cy="55"/>
              </a:xfrm>
              <a:custGeom>
                <a:avLst/>
                <a:gdLst>
                  <a:gd name="T0" fmla="*/ 0 w 215"/>
                  <a:gd name="T1" fmla="*/ 0 h 167"/>
                  <a:gd name="T2" fmla="*/ 0 w 215"/>
                  <a:gd name="T3" fmla="*/ 0 h 167"/>
                  <a:gd name="T4" fmla="*/ 0 w 215"/>
                  <a:gd name="T5" fmla="*/ 0 h 167"/>
                  <a:gd name="T6" fmla="*/ 0 w 215"/>
                  <a:gd name="T7" fmla="*/ 0 h 167"/>
                  <a:gd name="T8" fmla="*/ 0 w 215"/>
                  <a:gd name="T9" fmla="*/ 0 h 167"/>
                  <a:gd name="T10" fmla="*/ 0 w 215"/>
                  <a:gd name="T11" fmla="*/ 0 h 167"/>
                  <a:gd name="T12" fmla="*/ 0 w 215"/>
                  <a:gd name="T13" fmla="*/ 0 h 167"/>
                  <a:gd name="T14" fmla="*/ 0 w 215"/>
                  <a:gd name="T15" fmla="*/ 0 h 167"/>
                  <a:gd name="T16" fmla="*/ 0 w 215"/>
                  <a:gd name="T17" fmla="*/ 0 h 1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5" h="167">
                    <a:moveTo>
                      <a:pt x="107" y="167"/>
                    </a:moveTo>
                    <a:lnTo>
                      <a:pt x="186" y="167"/>
                    </a:lnTo>
                    <a:lnTo>
                      <a:pt x="215" y="150"/>
                    </a:lnTo>
                    <a:lnTo>
                      <a:pt x="215" y="0"/>
                    </a:lnTo>
                    <a:lnTo>
                      <a:pt x="107" y="0"/>
                    </a:lnTo>
                    <a:lnTo>
                      <a:pt x="0" y="0"/>
                    </a:lnTo>
                    <a:lnTo>
                      <a:pt x="0" y="150"/>
                    </a:lnTo>
                    <a:lnTo>
                      <a:pt x="28" y="167"/>
                    </a:lnTo>
                    <a:lnTo>
                      <a:pt x="107" y="167"/>
                    </a:lnTo>
                    <a:close/>
                  </a:path>
                </a:pathLst>
              </a:custGeom>
              <a:solidFill>
                <a:srgbClr val="9A9A9A"/>
              </a:solidFill>
              <a:ln w="3175">
                <a:solidFill>
                  <a:srgbClr val="FFFF66"/>
                </a:solidFill>
                <a:prstDash val="solid"/>
                <a:round/>
              </a:ln>
            </p:spPr>
            <p:txBody>
              <a:bodyPr/>
              <a:lstStyle/>
              <a:p>
                <a:endParaRPr lang="zh-CN" altLang="en-US" sz="1100"/>
              </a:p>
            </p:txBody>
          </p:sp>
          <p:sp>
            <p:nvSpPr>
              <p:cNvPr id="305" name="Freeform 16"/>
              <p:cNvSpPr>
                <a:spLocks noEditPoints="1"/>
              </p:cNvSpPr>
              <p:nvPr/>
            </p:nvSpPr>
            <p:spPr bwMode="auto">
              <a:xfrm>
                <a:off x="1210" y="1402"/>
                <a:ext cx="71" cy="34"/>
              </a:xfrm>
              <a:custGeom>
                <a:avLst/>
                <a:gdLst>
                  <a:gd name="T0" fmla="*/ 0 w 213"/>
                  <a:gd name="T1" fmla="*/ 0 h 102"/>
                  <a:gd name="T2" fmla="*/ 0 w 213"/>
                  <a:gd name="T3" fmla="*/ 0 h 102"/>
                  <a:gd name="T4" fmla="*/ 0 w 213"/>
                  <a:gd name="T5" fmla="*/ 0 h 102"/>
                  <a:gd name="T6" fmla="*/ 0 w 213"/>
                  <a:gd name="T7" fmla="*/ 0 h 102"/>
                  <a:gd name="T8" fmla="*/ 0 w 213"/>
                  <a:gd name="T9" fmla="*/ 0 h 102"/>
                  <a:gd name="T10" fmla="*/ 0 w 213"/>
                  <a:gd name="T11" fmla="*/ 0 h 102"/>
                  <a:gd name="T12" fmla="*/ 0 w 213"/>
                  <a:gd name="T13" fmla="*/ 0 h 102"/>
                  <a:gd name="T14" fmla="*/ 0 w 213"/>
                  <a:gd name="T15" fmla="*/ 0 h 102"/>
                  <a:gd name="T16" fmla="*/ 0 w 213"/>
                  <a:gd name="T17" fmla="*/ 0 h 102"/>
                  <a:gd name="T18" fmla="*/ 0 w 213"/>
                  <a:gd name="T19" fmla="*/ 0 h 102"/>
                  <a:gd name="T20" fmla="*/ 0 w 213"/>
                  <a:gd name="T21" fmla="*/ 0 h 102"/>
                  <a:gd name="T22" fmla="*/ 0 w 213"/>
                  <a:gd name="T23" fmla="*/ 0 h 102"/>
                  <a:gd name="T24" fmla="*/ 0 w 213"/>
                  <a:gd name="T25" fmla="*/ 0 h 102"/>
                  <a:gd name="T26" fmla="*/ 0 w 213"/>
                  <a:gd name="T27" fmla="*/ 0 h 1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3" h="102">
                    <a:moveTo>
                      <a:pt x="0" y="45"/>
                    </a:moveTo>
                    <a:lnTo>
                      <a:pt x="0" y="11"/>
                    </a:lnTo>
                    <a:lnTo>
                      <a:pt x="55" y="11"/>
                    </a:lnTo>
                    <a:lnTo>
                      <a:pt x="213" y="0"/>
                    </a:lnTo>
                    <a:lnTo>
                      <a:pt x="213" y="30"/>
                    </a:lnTo>
                    <a:lnTo>
                      <a:pt x="56" y="45"/>
                    </a:lnTo>
                    <a:lnTo>
                      <a:pt x="0" y="45"/>
                    </a:lnTo>
                    <a:close/>
                    <a:moveTo>
                      <a:pt x="0" y="102"/>
                    </a:moveTo>
                    <a:lnTo>
                      <a:pt x="0" y="68"/>
                    </a:lnTo>
                    <a:lnTo>
                      <a:pt x="55" y="68"/>
                    </a:lnTo>
                    <a:lnTo>
                      <a:pt x="213" y="57"/>
                    </a:lnTo>
                    <a:lnTo>
                      <a:pt x="213" y="87"/>
                    </a:lnTo>
                    <a:lnTo>
                      <a:pt x="56" y="102"/>
                    </a:lnTo>
                    <a:lnTo>
                      <a:pt x="0" y="102"/>
                    </a:lnTo>
                    <a:close/>
                  </a:path>
                </a:pathLst>
              </a:custGeom>
              <a:solidFill>
                <a:srgbClr val="4D4D4D"/>
              </a:solidFill>
              <a:ln w="3175">
                <a:solidFill>
                  <a:srgbClr val="FFFF66"/>
                </a:solidFill>
                <a:prstDash val="solid"/>
                <a:round/>
              </a:ln>
            </p:spPr>
            <p:txBody>
              <a:bodyPr/>
              <a:lstStyle/>
              <a:p>
                <a:endParaRPr lang="zh-CN" altLang="en-US" sz="1100"/>
              </a:p>
            </p:txBody>
          </p:sp>
          <p:sp>
            <p:nvSpPr>
              <p:cNvPr id="306" name="Freeform 17"/>
              <p:cNvSpPr/>
              <p:nvPr/>
            </p:nvSpPr>
            <p:spPr bwMode="auto">
              <a:xfrm>
                <a:off x="1159" y="1207"/>
                <a:ext cx="171" cy="193"/>
              </a:xfrm>
              <a:custGeom>
                <a:avLst/>
                <a:gdLst>
                  <a:gd name="T0" fmla="*/ 0 w 511"/>
                  <a:gd name="T1" fmla="*/ 0 h 578"/>
                  <a:gd name="T2" fmla="*/ 0 w 511"/>
                  <a:gd name="T3" fmla="*/ 0 h 578"/>
                  <a:gd name="T4" fmla="*/ 0 w 511"/>
                  <a:gd name="T5" fmla="*/ 0 h 578"/>
                  <a:gd name="T6" fmla="*/ 0 w 511"/>
                  <a:gd name="T7" fmla="*/ 0 h 578"/>
                  <a:gd name="T8" fmla="*/ 0 w 511"/>
                  <a:gd name="T9" fmla="*/ 0 h 578"/>
                  <a:gd name="T10" fmla="*/ 0 w 511"/>
                  <a:gd name="T11" fmla="*/ 0 h 578"/>
                  <a:gd name="T12" fmla="*/ 0 w 511"/>
                  <a:gd name="T13" fmla="*/ 0 h 578"/>
                  <a:gd name="T14" fmla="*/ 0 w 511"/>
                  <a:gd name="T15" fmla="*/ 0 h 578"/>
                  <a:gd name="T16" fmla="*/ 0 w 511"/>
                  <a:gd name="T17" fmla="*/ 0 h 578"/>
                  <a:gd name="T18" fmla="*/ 0 w 511"/>
                  <a:gd name="T19" fmla="*/ 0 h 578"/>
                  <a:gd name="T20" fmla="*/ 0 w 511"/>
                  <a:gd name="T21" fmla="*/ 0 h 578"/>
                  <a:gd name="T22" fmla="*/ 0 w 511"/>
                  <a:gd name="T23" fmla="*/ 0 h 578"/>
                  <a:gd name="T24" fmla="*/ 0 w 511"/>
                  <a:gd name="T25" fmla="*/ 0 h 578"/>
                  <a:gd name="T26" fmla="*/ 0 w 511"/>
                  <a:gd name="T27" fmla="*/ 0 h 578"/>
                  <a:gd name="T28" fmla="*/ 0 w 511"/>
                  <a:gd name="T29" fmla="*/ 0 h 578"/>
                  <a:gd name="T30" fmla="*/ 0 w 511"/>
                  <a:gd name="T31" fmla="*/ 0 h 578"/>
                  <a:gd name="T32" fmla="*/ 0 w 511"/>
                  <a:gd name="T33" fmla="*/ 0 h 578"/>
                  <a:gd name="T34" fmla="*/ 0 w 511"/>
                  <a:gd name="T35" fmla="*/ 1 h 578"/>
                  <a:gd name="T36" fmla="*/ 0 w 511"/>
                  <a:gd name="T37" fmla="*/ 1 h 578"/>
                  <a:gd name="T38" fmla="*/ 0 w 511"/>
                  <a:gd name="T39" fmla="*/ 1 h 578"/>
                  <a:gd name="T40" fmla="*/ 0 w 511"/>
                  <a:gd name="T41" fmla="*/ 1 h 578"/>
                  <a:gd name="T42" fmla="*/ 0 w 511"/>
                  <a:gd name="T43" fmla="*/ 1 h 578"/>
                  <a:gd name="T44" fmla="*/ 0 w 511"/>
                  <a:gd name="T45" fmla="*/ 1 h 578"/>
                  <a:gd name="T46" fmla="*/ 1 w 511"/>
                  <a:gd name="T47" fmla="*/ 1 h 578"/>
                  <a:gd name="T48" fmla="*/ 0 w 511"/>
                  <a:gd name="T49" fmla="*/ 1 h 578"/>
                  <a:gd name="T50" fmla="*/ 1 w 511"/>
                  <a:gd name="T51" fmla="*/ 1 h 578"/>
                  <a:gd name="T52" fmla="*/ 1 w 511"/>
                  <a:gd name="T53" fmla="*/ 1 h 578"/>
                  <a:gd name="T54" fmla="*/ 1 w 511"/>
                  <a:gd name="T55" fmla="*/ 1 h 578"/>
                  <a:gd name="T56" fmla="*/ 1 w 511"/>
                  <a:gd name="T57" fmla="*/ 0 h 578"/>
                  <a:gd name="T58" fmla="*/ 1 w 511"/>
                  <a:gd name="T59" fmla="*/ 0 h 578"/>
                  <a:gd name="T60" fmla="*/ 1 w 511"/>
                  <a:gd name="T61" fmla="*/ 0 h 578"/>
                  <a:gd name="T62" fmla="*/ 1 w 511"/>
                  <a:gd name="T63" fmla="*/ 0 h 578"/>
                  <a:gd name="T64" fmla="*/ 1 w 511"/>
                  <a:gd name="T65" fmla="*/ 0 h 578"/>
                  <a:gd name="T66" fmla="*/ 1 w 511"/>
                  <a:gd name="T67" fmla="*/ 0 h 578"/>
                  <a:gd name="T68" fmla="*/ 1 w 511"/>
                  <a:gd name="T69" fmla="*/ 0 h 578"/>
                  <a:gd name="T70" fmla="*/ 1 w 511"/>
                  <a:gd name="T71" fmla="*/ 0 h 578"/>
                  <a:gd name="T72" fmla="*/ 1 w 511"/>
                  <a:gd name="T73" fmla="*/ 0 h 578"/>
                  <a:gd name="T74" fmla="*/ 1 w 511"/>
                  <a:gd name="T75" fmla="*/ 0 h 578"/>
                  <a:gd name="T76" fmla="*/ 1 w 511"/>
                  <a:gd name="T77" fmla="*/ 0 h 578"/>
                  <a:gd name="T78" fmla="*/ 1 w 511"/>
                  <a:gd name="T79" fmla="*/ 0 h 578"/>
                  <a:gd name="T80" fmla="*/ 1 w 511"/>
                  <a:gd name="T81" fmla="*/ 0 h 578"/>
                  <a:gd name="T82" fmla="*/ 1 w 511"/>
                  <a:gd name="T83" fmla="*/ 0 h 578"/>
                  <a:gd name="T84" fmla="*/ 0 w 511"/>
                  <a:gd name="T85" fmla="*/ 0 h 578"/>
                  <a:gd name="T86" fmla="*/ 0 w 511"/>
                  <a:gd name="T87" fmla="*/ 0 h 578"/>
                  <a:gd name="T88" fmla="*/ 0 w 511"/>
                  <a:gd name="T89" fmla="*/ 0 h 5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11" h="578">
                    <a:moveTo>
                      <a:pt x="255" y="0"/>
                    </a:moveTo>
                    <a:lnTo>
                      <a:pt x="217" y="1"/>
                    </a:lnTo>
                    <a:lnTo>
                      <a:pt x="180" y="7"/>
                    </a:lnTo>
                    <a:lnTo>
                      <a:pt x="144" y="19"/>
                    </a:lnTo>
                    <a:lnTo>
                      <a:pt x="111" y="34"/>
                    </a:lnTo>
                    <a:lnTo>
                      <a:pt x="80" y="54"/>
                    </a:lnTo>
                    <a:lnTo>
                      <a:pt x="54" y="76"/>
                    </a:lnTo>
                    <a:lnTo>
                      <a:pt x="33" y="101"/>
                    </a:lnTo>
                    <a:lnTo>
                      <a:pt x="17" y="130"/>
                    </a:lnTo>
                    <a:lnTo>
                      <a:pt x="5" y="160"/>
                    </a:lnTo>
                    <a:lnTo>
                      <a:pt x="0" y="191"/>
                    </a:lnTo>
                    <a:lnTo>
                      <a:pt x="0" y="223"/>
                    </a:lnTo>
                    <a:lnTo>
                      <a:pt x="7" y="250"/>
                    </a:lnTo>
                    <a:lnTo>
                      <a:pt x="18" y="276"/>
                    </a:lnTo>
                    <a:lnTo>
                      <a:pt x="34" y="300"/>
                    </a:lnTo>
                    <a:lnTo>
                      <a:pt x="53" y="324"/>
                    </a:lnTo>
                    <a:lnTo>
                      <a:pt x="82" y="357"/>
                    </a:lnTo>
                    <a:lnTo>
                      <a:pt x="106" y="393"/>
                    </a:lnTo>
                    <a:lnTo>
                      <a:pt x="125" y="432"/>
                    </a:lnTo>
                    <a:lnTo>
                      <a:pt x="139" y="470"/>
                    </a:lnTo>
                    <a:lnTo>
                      <a:pt x="148" y="512"/>
                    </a:lnTo>
                    <a:lnTo>
                      <a:pt x="147" y="578"/>
                    </a:lnTo>
                    <a:lnTo>
                      <a:pt x="255" y="578"/>
                    </a:lnTo>
                    <a:lnTo>
                      <a:pt x="364" y="578"/>
                    </a:lnTo>
                    <a:lnTo>
                      <a:pt x="363" y="512"/>
                    </a:lnTo>
                    <a:lnTo>
                      <a:pt x="371" y="470"/>
                    </a:lnTo>
                    <a:lnTo>
                      <a:pt x="384" y="432"/>
                    </a:lnTo>
                    <a:lnTo>
                      <a:pt x="404" y="393"/>
                    </a:lnTo>
                    <a:lnTo>
                      <a:pt x="427" y="357"/>
                    </a:lnTo>
                    <a:lnTo>
                      <a:pt x="456" y="324"/>
                    </a:lnTo>
                    <a:lnTo>
                      <a:pt x="476" y="300"/>
                    </a:lnTo>
                    <a:lnTo>
                      <a:pt x="492" y="276"/>
                    </a:lnTo>
                    <a:lnTo>
                      <a:pt x="504" y="250"/>
                    </a:lnTo>
                    <a:lnTo>
                      <a:pt x="511" y="223"/>
                    </a:lnTo>
                    <a:lnTo>
                      <a:pt x="511" y="191"/>
                    </a:lnTo>
                    <a:lnTo>
                      <a:pt x="505" y="160"/>
                    </a:lnTo>
                    <a:lnTo>
                      <a:pt x="494" y="130"/>
                    </a:lnTo>
                    <a:lnTo>
                      <a:pt x="476" y="101"/>
                    </a:lnTo>
                    <a:lnTo>
                      <a:pt x="455" y="76"/>
                    </a:lnTo>
                    <a:lnTo>
                      <a:pt x="429" y="54"/>
                    </a:lnTo>
                    <a:lnTo>
                      <a:pt x="399" y="34"/>
                    </a:lnTo>
                    <a:lnTo>
                      <a:pt x="365" y="19"/>
                    </a:lnTo>
                    <a:lnTo>
                      <a:pt x="331" y="7"/>
                    </a:lnTo>
                    <a:lnTo>
                      <a:pt x="293" y="1"/>
                    </a:lnTo>
                    <a:lnTo>
                      <a:pt x="255" y="0"/>
                    </a:lnTo>
                    <a:close/>
                  </a:path>
                </a:pathLst>
              </a:custGeom>
              <a:solidFill>
                <a:srgbClr val="B3B3B3"/>
              </a:solidFill>
              <a:ln w="9525">
                <a:solidFill>
                  <a:srgbClr val="FFFF66"/>
                </a:solidFill>
                <a:round/>
              </a:ln>
            </p:spPr>
            <p:txBody>
              <a:bodyPr/>
              <a:lstStyle/>
              <a:p>
                <a:endParaRPr lang="zh-CN" altLang="en-US" sz="1100"/>
              </a:p>
            </p:txBody>
          </p:sp>
          <p:sp>
            <p:nvSpPr>
              <p:cNvPr id="307" name="Freeform 18"/>
              <p:cNvSpPr/>
              <p:nvPr/>
            </p:nvSpPr>
            <p:spPr bwMode="auto">
              <a:xfrm>
                <a:off x="4390" y="1439"/>
                <a:ext cx="55" cy="9"/>
              </a:xfrm>
              <a:custGeom>
                <a:avLst/>
                <a:gdLst>
                  <a:gd name="T0" fmla="*/ 0 w 165"/>
                  <a:gd name="T1" fmla="*/ 0 h 27"/>
                  <a:gd name="T2" fmla="*/ 0 w 165"/>
                  <a:gd name="T3" fmla="*/ 0 h 27"/>
                  <a:gd name="T4" fmla="*/ 0 w 165"/>
                  <a:gd name="T5" fmla="*/ 0 h 27"/>
                  <a:gd name="T6" fmla="*/ 0 w 165"/>
                  <a:gd name="T7" fmla="*/ 0 h 27"/>
                  <a:gd name="T8" fmla="*/ 0 w 165"/>
                  <a:gd name="T9" fmla="*/ 0 h 27"/>
                  <a:gd name="T10" fmla="*/ 0 w 165"/>
                  <a:gd name="T11" fmla="*/ 0 h 27"/>
                  <a:gd name="T12" fmla="*/ 0 w 165"/>
                  <a:gd name="T13" fmla="*/ 0 h 27"/>
                  <a:gd name="T14" fmla="*/ 0 w 165"/>
                  <a:gd name="T15" fmla="*/ 0 h 27"/>
                  <a:gd name="T16" fmla="*/ 0 w 165"/>
                  <a:gd name="T17" fmla="*/ 0 h 27"/>
                  <a:gd name="T18" fmla="*/ 0 w 165"/>
                  <a:gd name="T19" fmla="*/ 0 h 27"/>
                  <a:gd name="T20" fmla="*/ 0 w 165"/>
                  <a:gd name="T21" fmla="*/ 0 h 27"/>
                  <a:gd name="T22" fmla="*/ 0 w 165"/>
                  <a:gd name="T23" fmla="*/ 0 h 27"/>
                  <a:gd name="T24" fmla="*/ 0 w 165"/>
                  <a:gd name="T25" fmla="*/ 0 h 27"/>
                  <a:gd name="T26" fmla="*/ 0 w 165"/>
                  <a:gd name="T27" fmla="*/ 0 h 27"/>
                  <a:gd name="T28" fmla="*/ 0 w 165"/>
                  <a:gd name="T29" fmla="*/ 0 h 27"/>
                  <a:gd name="T30" fmla="*/ 0 w 165"/>
                  <a:gd name="T31" fmla="*/ 0 h 27"/>
                  <a:gd name="T32" fmla="*/ 0 w 165"/>
                  <a:gd name="T33" fmla="*/ 0 h 27"/>
                  <a:gd name="T34" fmla="*/ 0 w 165"/>
                  <a:gd name="T35" fmla="*/ 0 h 27"/>
                  <a:gd name="T36" fmla="*/ 0 w 165"/>
                  <a:gd name="T37" fmla="*/ 0 h 27"/>
                  <a:gd name="T38" fmla="*/ 0 w 165"/>
                  <a:gd name="T39" fmla="*/ 0 h 27"/>
                  <a:gd name="T40" fmla="*/ 0 w 165"/>
                  <a:gd name="T41" fmla="*/ 0 h 27"/>
                  <a:gd name="T42" fmla="*/ 0 w 165"/>
                  <a:gd name="T43" fmla="*/ 0 h 27"/>
                  <a:gd name="T44" fmla="*/ 0 w 165"/>
                  <a:gd name="T45" fmla="*/ 0 h 27"/>
                  <a:gd name="T46" fmla="*/ 0 w 165"/>
                  <a:gd name="T47" fmla="*/ 0 h 27"/>
                  <a:gd name="T48" fmla="*/ 0 w 165"/>
                  <a:gd name="T49" fmla="*/ 0 h 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65" h="27">
                    <a:moveTo>
                      <a:pt x="0" y="13"/>
                    </a:moveTo>
                    <a:lnTo>
                      <a:pt x="3" y="10"/>
                    </a:lnTo>
                    <a:lnTo>
                      <a:pt x="11" y="7"/>
                    </a:lnTo>
                    <a:lnTo>
                      <a:pt x="24" y="3"/>
                    </a:lnTo>
                    <a:lnTo>
                      <a:pt x="42" y="1"/>
                    </a:lnTo>
                    <a:lnTo>
                      <a:pt x="62" y="0"/>
                    </a:lnTo>
                    <a:lnTo>
                      <a:pt x="82" y="0"/>
                    </a:lnTo>
                    <a:lnTo>
                      <a:pt x="103" y="0"/>
                    </a:lnTo>
                    <a:lnTo>
                      <a:pt x="124" y="1"/>
                    </a:lnTo>
                    <a:lnTo>
                      <a:pt x="141" y="3"/>
                    </a:lnTo>
                    <a:lnTo>
                      <a:pt x="154" y="7"/>
                    </a:lnTo>
                    <a:lnTo>
                      <a:pt x="162" y="10"/>
                    </a:lnTo>
                    <a:lnTo>
                      <a:pt x="165" y="13"/>
                    </a:lnTo>
                    <a:lnTo>
                      <a:pt x="162" y="17"/>
                    </a:lnTo>
                    <a:lnTo>
                      <a:pt x="154" y="21"/>
                    </a:lnTo>
                    <a:lnTo>
                      <a:pt x="141" y="23"/>
                    </a:lnTo>
                    <a:lnTo>
                      <a:pt x="124" y="26"/>
                    </a:lnTo>
                    <a:lnTo>
                      <a:pt x="103" y="27"/>
                    </a:lnTo>
                    <a:lnTo>
                      <a:pt x="82" y="27"/>
                    </a:lnTo>
                    <a:lnTo>
                      <a:pt x="62" y="27"/>
                    </a:lnTo>
                    <a:lnTo>
                      <a:pt x="42" y="26"/>
                    </a:lnTo>
                    <a:lnTo>
                      <a:pt x="24" y="23"/>
                    </a:lnTo>
                    <a:lnTo>
                      <a:pt x="11" y="21"/>
                    </a:lnTo>
                    <a:lnTo>
                      <a:pt x="3" y="17"/>
                    </a:lnTo>
                    <a:lnTo>
                      <a:pt x="0" y="13"/>
                    </a:lnTo>
                    <a:close/>
                  </a:path>
                </a:pathLst>
              </a:custGeom>
              <a:solidFill>
                <a:srgbClr val="FFFF00"/>
              </a:solidFill>
              <a:ln w="9525">
                <a:solidFill>
                  <a:srgbClr val="FFFF66"/>
                </a:solidFill>
                <a:round/>
              </a:ln>
            </p:spPr>
            <p:txBody>
              <a:bodyPr/>
              <a:lstStyle/>
              <a:p>
                <a:endParaRPr lang="zh-CN" altLang="en-US" sz="1100"/>
              </a:p>
            </p:txBody>
          </p:sp>
          <p:sp>
            <p:nvSpPr>
              <p:cNvPr id="308" name="Freeform 19"/>
              <p:cNvSpPr/>
              <p:nvPr/>
            </p:nvSpPr>
            <p:spPr bwMode="auto">
              <a:xfrm>
                <a:off x="4382" y="1388"/>
                <a:ext cx="72" cy="55"/>
              </a:xfrm>
              <a:custGeom>
                <a:avLst/>
                <a:gdLst>
                  <a:gd name="T0" fmla="*/ 0 w 215"/>
                  <a:gd name="T1" fmla="*/ 0 h 167"/>
                  <a:gd name="T2" fmla="*/ 0 w 215"/>
                  <a:gd name="T3" fmla="*/ 0 h 167"/>
                  <a:gd name="T4" fmla="*/ 0 w 215"/>
                  <a:gd name="T5" fmla="*/ 0 h 167"/>
                  <a:gd name="T6" fmla="*/ 0 w 215"/>
                  <a:gd name="T7" fmla="*/ 0 h 167"/>
                  <a:gd name="T8" fmla="*/ 0 w 215"/>
                  <a:gd name="T9" fmla="*/ 0 h 167"/>
                  <a:gd name="T10" fmla="*/ 0 w 215"/>
                  <a:gd name="T11" fmla="*/ 0 h 167"/>
                  <a:gd name="T12" fmla="*/ 0 w 215"/>
                  <a:gd name="T13" fmla="*/ 0 h 167"/>
                  <a:gd name="T14" fmla="*/ 0 w 215"/>
                  <a:gd name="T15" fmla="*/ 0 h 167"/>
                  <a:gd name="T16" fmla="*/ 0 w 215"/>
                  <a:gd name="T17" fmla="*/ 0 h 1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5" h="167">
                    <a:moveTo>
                      <a:pt x="107" y="167"/>
                    </a:moveTo>
                    <a:lnTo>
                      <a:pt x="187" y="167"/>
                    </a:lnTo>
                    <a:lnTo>
                      <a:pt x="215" y="150"/>
                    </a:lnTo>
                    <a:lnTo>
                      <a:pt x="215" y="0"/>
                    </a:lnTo>
                    <a:lnTo>
                      <a:pt x="107" y="0"/>
                    </a:lnTo>
                    <a:lnTo>
                      <a:pt x="0" y="0"/>
                    </a:lnTo>
                    <a:lnTo>
                      <a:pt x="0" y="150"/>
                    </a:lnTo>
                    <a:lnTo>
                      <a:pt x="28" y="167"/>
                    </a:lnTo>
                    <a:lnTo>
                      <a:pt x="107" y="167"/>
                    </a:lnTo>
                    <a:close/>
                  </a:path>
                </a:pathLst>
              </a:custGeom>
              <a:solidFill>
                <a:srgbClr val="9A9A9A"/>
              </a:solidFill>
              <a:ln w="3175">
                <a:solidFill>
                  <a:srgbClr val="FFFF66"/>
                </a:solidFill>
                <a:prstDash val="solid"/>
                <a:round/>
              </a:ln>
            </p:spPr>
            <p:txBody>
              <a:bodyPr/>
              <a:lstStyle/>
              <a:p>
                <a:endParaRPr lang="zh-CN" altLang="en-US" sz="1100"/>
              </a:p>
            </p:txBody>
          </p:sp>
          <p:sp>
            <p:nvSpPr>
              <p:cNvPr id="309" name="Freeform 20"/>
              <p:cNvSpPr>
                <a:spLocks noEditPoints="1"/>
              </p:cNvSpPr>
              <p:nvPr/>
            </p:nvSpPr>
            <p:spPr bwMode="auto">
              <a:xfrm>
                <a:off x="4383" y="1402"/>
                <a:ext cx="71" cy="34"/>
              </a:xfrm>
              <a:custGeom>
                <a:avLst/>
                <a:gdLst>
                  <a:gd name="T0" fmla="*/ 0 w 214"/>
                  <a:gd name="T1" fmla="*/ 0 h 102"/>
                  <a:gd name="T2" fmla="*/ 0 w 214"/>
                  <a:gd name="T3" fmla="*/ 0 h 102"/>
                  <a:gd name="T4" fmla="*/ 0 w 214"/>
                  <a:gd name="T5" fmla="*/ 0 h 102"/>
                  <a:gd name="T6" fmla="*/ 0 w 214"/>
                  <a:gd name="T7" fmla="*/ 0 h 102"/>
                  <a:gd name="T8" fmla="*/ 0 w 214"/>
                  <a:gd name="T9" fmla="*/ 0 h 102"/>
                  <a:gd name="T10" fmla="*/ 0 w 214"/>
                  <a:gd name="T11" fmla="*/ 0 h 102"/>
                  <a:gd name="T12" fmla="*/ 0 w 214"/>
                  <a:gd name="T13" fmla="*/ 0 h 102"/>
                  <a:gd name="T14" fmla="*/ 0 w 214"/>
                  <a:gd name="T15" fmla="*/ 0 h 102"/>
                  <a:gd name="T16" fmla="*/ 0 w 214"/>
                  <a:gd name="T17" fmla="*/ 0 h 102"/>
                  <a:gd name="T18" fmla="*/ 0 w 214"/>
                  <a:gd name="T19" fmla="*/ 0 h 102"/>
                  <a:gd name="T20" fmla="*/ 0 w 214"/>
                  <a:gd name="T21" fmla="*/ 0 h 102"/>
                  <a:gd name="T22" fmla="*/ 0 w 214"/>
                  <a:gd name="T23" fmla="*/ 0 h 102"/>
                  <a:gd name="T24" fmla="*/ 0 w 214"/>
                  <a:gd name="T25" fmla="*/ 0 h 102"/>
                  <a:gd name="T26" fmla="*/ 0 w 214"/>
                  <a:gd name="T27" fmla="*/ 0 h 1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4" h="102">
                    <a:moveTo>
                      <a:pt x="0" y="45"/>
                    </a:moveTo>
                    <a:lnTo>
                      <a:pt x="0" y="11"/>
                    </a:lnTo>
                    <a:lnTo>
                      <a:pt x="54" y="11"/>
                    </a:lnTo>
                    <a:lnTo>
                      <a:pt x="214" y="0"/>
                    </a:lnTo>
                    <a:lnTo>
                      <a:pt x="214" y="30"/>
                    </a:lnTo>
                    <a:lnTo>
                      <a:pt x="56" y="45"/>
                    </a:lnTo>
                    <a:lnTo>
                      <a:pt x="0" y="45"/>
                    </a:lnTo>
                    <a:close/>
                    <a:moveTo>
                      <a:pt x="0" y="102"/>
                    </a:moveTo>
                    <a:lnTo>
                      <a:pt x="0" y="68"/>
                    </a:lnTo>
                    <a:lnTo>
                      <a:pt x="54" y="68"/>
                    </a:lnTo>
                    <a:lnTo>
                      <a:pt x="214" y="57"/>
                    </a:lnTo>
                    <a:lnTo>
                      <a:pt x="214" y="87"/>
                    </a:lnTo>
                    <a:lnTo>
                      <a:pt x="56" y="102"/>
                    </a:lnTo>
                    <a:lnTo>
                      <a:pt x="0" y="102"/>
                    </a:lnTo>
                    <a:close/>
                  </a:path>
                </a:pathLst>
              </a:custGeom>
              <a:solidFill>
                <a:srgbClr val="4D4D4D"/>
              </a:solidFill>
              <a:ln w="3175">
                <a:solidFill>
                  <a:srgbClr val="FFFF66"/>
                </a:solidFill>
                <a:prstDash val="solid"/>
                <a:round/>
              </a:ln>
            </p:spPr>
            <p:txBody>
              <a:bodyPr/>
              <a:lstStyle/>
              <a:p>
                <a:endParaRPr lang="zh-CN" altLang="en-US" sz="1100"/>
              </a:p>
            </p:txBody>
          </p:sp>
          <p:sp>
            <p:nvSpPr>
              <p:cNvPr id="310" name="Freeform 21"/>
              <p:cNvSpPr/>
              <p:nvPr/>
            </p:nvSpPr>
            <p:spPr bwMode="auto">
              <a:xfrm>
                <a:off x="4332" y="1207"/>
                <a:ext cx="171" cy="193"/>
              </a:xfrm>
              <a:custGeom>
                <a:avLst/>
                <a:gdLst>
                  <a:gd name="T0" fmla="*/ 0 w 512"/>
                  <a:gd name="T1" fmla="*/ 0 h 578"/>
                  <a:gd name="T2" fmla="*/ 0 w 512"/>
                  <a:gd name="T3" fmla="*/ 0 h 578"/>
                  <a:gd name="T4" fmla="*/ 0 w 512"/>
                  <a:gd name="T5" fmla="*/ 0 h 578"/>
                  <a:gd name="T6" fmla="*/ 0 w 512"/>
                  <a:gd name="T7" fmla="*/ 0 h 578"/>
                  <a:gd name="T8" fmla="*/ 0 w 512"/>
                  <a:gd name="T9" fmla="*/ 0 h 578"/>
                  <a:gd name="T10" fmla="*/ 0 w 512"/>
                  <a:gd name="T11" fmla="*/ 0 h 578"/>
                  <a:gd name="T12" fmla="*/ 0 w 512"/>
                  <a:gd name="T13" fmla="*/ 0 h 578"/>
                  <a:gd name="T14" fmla="*/ 0 w 512"/>
                  <a:gd name="T15" fmla="*/ 0 h 578"/>
                  <a:gd name="T16" fmla="*/ 0 w 512"/>
                  <a:gd name="T17" fmla="*/ 0 h 578"/>
                  <a:gd name="T18" fmla="*/ 0 w 512"/>
                  <a:gd name="T19" fmla="*/ 0 h 578"/>
                  <a:gd name="T20" fmla="*/ 0 w 512"/>
                  <a:gd name="T21" fmla="*/ 0 h 578"/>
                  <a:gd name="T22" fmla="*/ 0 w 512"/>
                  <a:gd name="T23" fmla="*/ 0 h 578"/>
                  <a:gd name="T24" fmla="*/ 0 w 512"/>
                  <a:gd name="T25" fmla="*/ 0 h 578"/>
                  <a:gd name="T26" fmla="*/ 0 w 512"/>
                  <a:gd name="T27" fmla="*/ 0 h 578"/>
                  <a:gd name="T28" fmla="*/ 0 w 512"/>
                  <a:gd name="T29" fmla="*/ 0 h 578"/>
                  <a:gd name="T30" fmla="*/ 0 w 512"/>
                  <a:gd name="T31" fmla="*/ 0 h 578"/>
                  <a:gd name="T32" fmla="*/ 0 w 512"/>
                  <a:gd name="T33" fmla="*/ 0 h 578"/>
                  <a:gd name="T34" fmla="*/ 0 w 512"/>
                  <a:gd name="T35" fmla="*/ 1 h 578"/>
                  <a:gd name="T36" fmla="*/ 0 w 512"/>
                  <a:gd name="T37" fmla="*/ 1 h 578"/>
                  <a:gd name="T38" fmla="*/ 0 w 512"/>
                  <a:gd name="T39" fmla="*/ 1 h 578"/>
                  <a:gd name="T40" fmla="*/ 0 w 512"/>
                  <a:gd name="T41" fmla="*/ 1 h 578"/>
                  <a:gd name="T42" fmla="*/ 0 w 512"/>
                  <a:gd name="T43" fmla="*/ 1 h 578"/>
                  <a:gd name="T44" fmla="*/ 0 w 512"/>
                  <a:gd name="T45" fmla="*/ 1 h 578"/>
                  <a:gd name="T46" fmla="*/ 1 w 512"/>
                  <a:gd name="T47" fmla="*/ 1 h 578"/>
                  <a:gd name="T48" fmla="*/ 0 w 512"/>
                  <a:gd name="T49" fmla="*/ 1 h 578"/>
                  <a:gd name="T50" fmla="*/ 1 w 512"/>
                  <a:gd name="T51" fmla="*/ 1 h 578"/>
                  <a:gd name="T52" fmla="*/ 1 w 512"/>
                  <a:gd name="T53" fmla="*/ 1 h 578"/>
                  <a:gd name="T54" fmla="*/ 1 w 512"/>
                  <a:gd name="T55" fmla="*/ 1 h 578"/>
                  <a:gd name="T56" fmla="*/ 1 w 512"/>
                  <a:gd name="T57" fmla="*/ 0 h 578"/>
                  <a:gd name="T58" fmla="*/ 1 w 512"/>
                  <a:gd name="T59" fmla="*/ 0 h 578"/>
                  <a:gd name="T60" fmla="*/ 1 w 512"/>
                  <a:gd name="T61" fmla="*/ 0 h 578"/>
                  <a:gd name="T62" fmla="*/ 1 w 512"/>
                  <a:gd name="T63" fmla="*/ 0 h 578"/>
                  <a:gd name="T64" fmla="*/ 1 w 512"/>
                  <a:gd name="T65" fmla="*/ 0 h 578"/>
                  <a:gd name="T66" fmla="*/ 1 w 512"/>
                  <a:gd name="T67" fmla="*/ 0 h 578"/>
                  <a:gd name="T68" fmla="*/ 1 w 512"/>
                  <a:gd name="T69" fmla="*/ 0 h 578"/>
                  <a:gd name="T70" fmla="*/ 1 w 512"/>
                  <a:gd name="T71" fmla="*/ 0 h 578"/>
                  <a:gd name="T72" fmla="*/ 1 w 512"/>
                  <a:gd name="T73" fmla="*/ 0 h 578"/>
                  <a:gd name="T74" fmla="*/ 1 w 512"/>
                  <a:gd name="T75" fmla="*/ 0 h 578"/>
                  <a:gd name="T76" fmla="*/ 1 w 512"/>
                  <a:gd name="T77" fmla="*/ 0 h 578"/>
                  <a:gd name="T78" fmla="*/ 1 w 512"/>
                  <a:gd name="T79" fmla="*/ 0 h 578"/>
                  <a:gd name="T80" fmla="*/ 1 w 512"/>
                  <a:gd name="T81" fmla="*/ 0 h 578"/>
                  <a:gd name="T82" fmla="*/ 1 w 512"/>
                  <a:gd name="T83" fmla="*/ 0 h 578"/>
                  <a:gd name="T84" fmla="*/ 0 w 512"/>
                  <a:gd name="T85" fmla="*/ 0 h 578"/>
                  <a:gd name="T86" fmla="*/ 0 w 512"/>
                  <a:gd name="T87" fmla="*/ 0 h 578"/>
                  <a:gd name="T88" fmla="*/ 0 w 512"/>
                  <a:gd name="T89" fmla="*/ 0 h 5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12" h="578">
                    <a:moveTo>
                      <a:pt x="255" y="0"/>
                    </a:moveTo>
                    <a:lnTo>
                      <a:pt x="218" y="1"/>
                    </a:lnTo>
                    <a:lnTo>
                      <a:pt x="181" y="7"/>
                    </a:lnTo>
                    <a:lnTo>
                      <a:pt x="145" y="19"/>
                    </a:lnTo>
                    <a:lnTo>
                      <a:pt x="111" y="34"/>
                    </a:lnTo>
                    <a:lnTo>
                      <a:pt x="83" y="54"/>
                    </a:lnTo>
                    <a:lnTo>
                      <a:pt x="57" y="76"/>
                    </a:lnTo>
                    <a:lnTo>
                      <a:pt x="35" y="101"/>
                    </a:lnTo>
                    <a:lnTo>
                      <a:pt x="18" y="130"/>
                    </a:lnTo>
                    <a:lnTo>
                      <a:pt x="6" y="160"/>
                    </a:lnTo>
                    <a:lnTo>
                      <a:pt x="0" y="191"/>
                    </a:lnTo>
                    <a:lnTo>
                      <a:pt x="0" y="223"/>
                    </a:lnTo>
                    <a:lnTo>
                      <a:pt x="8" y="250"/>
                    </a:lnTo>
                    <a:lnTo>
                      <a:pt x="19" y="276"/>
                    </a:lnTo>
                    <a:lnTo>
                      <a:pt x="35" y="300"/>
                    </a:lnTo>
                    <a:lnTo>
                      <a:pt x="54" y="324"/>
                    </a:lnTo>
                    <a:lnTo>
                      <a:pt x="83" y="357"/>
                    </a:lnTo>
                    <a:lnTo>
                      <a:pt x="107" y="393"/>
                    </a:lnTo>
                    <a:lnTo>
                      <a:pt x="126" y="432"/>
                    </a:lnTo>
                    <a:lnTo>
                      <a:pt x="140" y="470"/>
                    </a:lnTo>
                    <a:lnTo>
                      <a:pt x="149" y="512"/>
                    </a:lnTo>
                    <a:lnTo>
                      <a:pt x="147" y="578"/>
                    </a:lnTo>
                    <a:lnTo>
                      <a:pt x="255" y="578"/>
                    </a:lnTo>
                    <a:lnTo>
                      <a:pt x="365" y="578"/>
                    </a:lnTo>
                    <a:lnTo>
                      <a:pt x="363" y="512"/>
                    </a:lnTo>
                    <a:lnTo>
                      <a:pt x="372" y="470"/>
                    </a:lnTo>
                    <a:lnTo>
                      <a:pt x="386" y="432"/>
                    </a:lnTo>
                    <a:lnTo>
                      <a:pt x="405" y="393"/>
                    </a:lnTo>
                    <a:lnTo>
                      <a:pt x="430" y="357"/>
                    </a:lnTo>
                    <a:lnTo>
                      <a:pt x="458" y="324"/>
                    </a:lnTo>
                    <a:lnTo>
                      <a:pt x="477" y="300"/>
                    </a:lnTo>
                    <a:lnTo>
                      <a:pt x="493" y="276"/>
                    </a:lnTo>
                    <a:lnTo>
                      <a:pt x="505" y="250"/>
                    </a:lnTo>
                    <a:lnTo>
                      <a:pt x="512" y="223"/>
                    </a:lnTo>
                    <a:lnTo>
                      <a:pt x="512" y="191"/>
                    </a:lnTo>
                    <a:lnTo>
                      <a:pt x="506" y="160"/>
                    </a:lnTo>
                    <a:lnTo>
                      <a:pt x="494" y="130"/>
                    </a:lnTo>
                    <a:lnTo>
                      <a:pt x="477" y="101"/>
                    </a:lnTo>
                    <a:lnTo>
                      <a:pt x="456" y="76"/>
                    </a:lnTo>
                    <a:lnTo>
                      <a:pt x="430" y="54"/>
                    </a:lnTo>
                    <a:lnTo>
                      <a:pt x="401" y="34"/>
                    </a:lnTo>
                    <a:lnTo>
                      <a:pt x="366" y="19"/>
                    </a:lnTo>
                    <a:lnTo>
                      <a:pt x="332" y="7"/>
                    </a:lnTo>
                    <a:lnTo>
                      <a:pt x="294" y="1"/>
                    </a:lnTo>
                    <a:lnTo>
                      <a:pt x="255" y="0"/>
                    </a:lnTo>
                    <a:close/>
                  </a:path>
                </a:pathLst>
              </a:custGeom>
              <a:solidFill>
                <a:srgbClr val="B3B3B3"/>
              </a:solidFill>
              <a:ln w="9525">
                <a:solidFill>
                  <a:srgbClr val="FFFF66"/>
                </a:solidFill>
                <a:round/>
              </a:ln>
            </p:spPr>
            <p:txBody>
              <a:bodyPr/>
              <a:lstStyle/>
              <a:p>
                <a:endParaRPr lang="zh-CN" altLang="en-US" sz="1100"/>
              </a:p>
            </p:txBody>
          </p:sp>
          <p:sp>
            <p:nvSpPr>
              <p:cNvPr id="311" name="Freeform 22"/>
              <p:cNvSpPr/>
              <p:nvPr/>
            </p:nvSpPr>
            <p:spPr bwMode="auto">
              <a:xfrm>
                <a:off x="3937" y="1439"/>
                <a:ext cx="55" cy="9"/>
              </a:xfrm>
              <a:custGeom>
                <a:avLst/>
                <a:gdLst>
                  <a:gd name="T0" fmla="*/ 0 w 165"/>
                  <a:gd name="T1" fmla="*/ 0 h 27"/>
                  <a:gd name="T2" fmla="*/ 0 w 165"/>
                  <a:gd name="T3" fmla="*/ 0 h 27"/>
                  <a:gd name="T4" fmla="*/ 0 w 165"/>
                  <a:gd name="T5" fmla="*/ 0 h 27"/>
                  <a:gd name="T6" fmla="*/ 0 w 165"/>
                  <a:gd name="T7" fmla="*/ 0 h 27"/>
                  <a:gd name="T8" fmla="*/ 0 w 165"/>
                  <a:gd name="T9" fmla="*/ 0 h 27"/>
                  <a:gd name="T10" fmla="*/ 0 w 165"/>
                  <a:gd name="T11" fmla="*/ 0 h 27"/>
                  <a:gd name="T12" fmla="*/ 0 w 165"/>
                  <a:gd name="T13" fmla="*/ 0 h 27"/>
                  <a:gd name="T14" fmla="*/ 0 w 165"/>
                  <a:gd name="T15" fmla="*/ 0 h 27"/>
                  <a:gd name="T16" fmla="*/ 0 w 165"/>
                  <a:gd name="T17" fmla="*/ 0 h 27"/>
                  <a:gd name="T18" fmla="*/ 0 w 165"/>
                  <a:gd name="T19" fmla="*/ 0 h 27"/>
                  <a:gd name="T20" fmla="*/ 0 w 165"/>
                  <a:gd name="T21" fmla="*/ 0 h 27"/>
                  <a:gd name="T22" fmla="*/ 0 w 165"/>
                  <a:gd name="T23" fmla="*/ 0 h 27"/>
                  <a:gd name="T24" fmla="*/ 0 w 165"/>
                  <a:gd name="T25" fmla="*/ 0 h 27"/>
                  <a:gd name="T26" fmla="*/ 0 w 165"/>
                  <a:gd name="T27" fmla="*/ 0 h 27"/>
                  <a:gd name="T28" fmla="*/ 0 w 165"/>
                  <a:gd name="T29" fmla="*/ 0 h 27"/>
                  <a:gd name="T30" fmla="*/ 0 w 165"/>
                  <a:gd name="T31" fmla="*/ 0 h 27"/>
                  <a:gd name="T32" fmla="*/ 0 w 165"/>
                  <a:gd name="T33" fmla="*/ 0 h 27"/>
                  <a:gd name="T34" fmla="*/ 0 w 165"/>
                  <a:gd name="T35" fmla="*/ 0 h 27"/>
                  <a:gd name="T36" fmla="*/ 0 w 165"/>
                  <a:gd name="T37" fmla="*/ 0 h 27"/>
                  <a:gd name="T38" fmla="*/ 0 w 165"/>
                  <a:gd name="T39" fmla="*/ 0 h 27"/>
                  <a:gd name="T40" fmla="*/ 0 w 165"/>
                  <a:gd name="T41" fmla="*/ 0 h 27"/>
                  <a:gd name="T42" fmla="*/ 0 w 165"/>
                  <a:gd name="T43" fmla="*/ 0 h 27"/>
                  <a:gd name="T44" fmla="*/ 0 w 165"/>
                  <a:gd name="T45" fmla="*/ 0 h 27"/>
                  <a:gd name="T46" fmla="*/ 0 w 165"/>
                  <a:gd name="T47" fmla="*/ 0 h 27"/>
                  <a:gd name="T48" fmla="*/ 0 w 165"/>
                  <a:gd name="T49" fmla="*/ 0 h 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65" h="27">
                    <a:moveTo>
                      <a:pt x="0" y="13"/>
                    </a:moveTo>
                    <a:lnTo>
                      <a:pt x="3" y="10"/>
                    </a:lnTo>
                    <a:lnTo>
                      <a:pt x="11" y="7"/>
                    </a:lnTo>
                    <a:lnTo>
                      <a:pt x="24" y="3"/>
                    </a:lnTo>
                    <a:lnTo>
                      <a:pt x="42" y="1"/>
                    </a:lnTo>
                    <a:lnTo>
                      <a:pt x="62" y="0"/>
                    </a:lnTo>
                    <a:lnTo>
                      <a:pt x="82" y="0"/>
                    </a:lnTo>
                    <a:lnTo>
                      <a:pt x="104" y="0"/>
                    </a:lnTo>
                    <a:lnTo>
                      <a:pt x="124" y="1"/>
                    </a:lnTo>
                    <a:lnTo>
                      <a:pt x="141" y="3"/>
                    </a:lnTo>
                    <a:lnTo>
                      <a:pt x="154" y="7"/>
                    </a:lnTo>
                    <a:lnTo>
                      <a:pt x="163" y="10"/>
                    </a:lnTo>
                    <a:lnTo>
                      <a:pt x="165" y="13"/>
                    </a:lnTo>
                    <a:lnTo>
                      <a:pt x="163" y="17"/>
                    </a:lnTo>
                    <a:lnTo>
                      <a:pt x="154" y="21"/>
                    </a:lnTo>
                    <a:lnTo>
                      <a:pt x="141" y="23"/>
                    </a:lnTo>
                    <a:lnTo>
                      <a:pt x="124" y="26"/>
                    </a:lnTo>
                    <a:lnTo>
                      <a:pt x="104" y="27"/>
                    </a:lnTo>
                    <a:lnTo>
                      <a:pt x="82" y="27"/>
                    </a:lnTo>
                    <a:lnTo>
                      <a:pt x="62" y="27"/>
                    </a:lnTo>
                    <a:lnTo>
                      <a:pt x="42" y="26"/>
                    </a:lnTo>
                    <a:lnTo>
                      <a:pt x="24" y="23"/>
                    </a:lnTo>
                    <a:lnTo>
                      <a:pt x="11" y="21"/>
                    </a:lnTo>
                    <a:lnTo>
                      <a:pt x="3" y="17"/>
                    </a:lnTo>
                    <a:lnTo>
                      <a:pt x="0" y="13"/>
                    </a:lnTo>
                    <a:close/>
                  </a:path>
                </a:pathLst>
              </a:custGeom>
              <a:solidFill>
                <a:srgbClr val="FFFF00"/>
              </a:solidFill>
              <a:ln w="9525">
                <a:solidFill>
                  <a:srgbClr val="FFFF66"/>
                </a:solidFill>
                <a:round/>
              </a:ln>
            </p:spPr>
            <p:txBody>
              <a:bodyPr/>
              <a:lstStyle/>
              <a:p>
                <a:endParaRPr lang="zh-CN" altLang="en-US" sz="1100"/>
              </a:p>
            </p:txBody>
          </p:sp>
          <p:sp>
            <p:nvSpPr>
              <p:cNvPr id="312" name="Freeform 23"/>
              <p:cNvSpPr/>
              <p:nvPr/>
            </p:nvSpPr>
            <p:spPr bwMode="auto">
              <a:xfrm>
                <a:off x="3928" y="1388"/>
                <a:ext cx="72" cy="55"/>
              </a:xfrm>
              <a:custGeom>
                <a:avLst/>
                <a:gdLst>
                  <a:gd name="T0" fmla="*/ 0 w 215"/>
                  <a:gd name="T1" fmla="*/ 0 h 167"/>
                  <a:gd name="T2" fmla="*/ 0 w 215"/>
                  <a:gd name="T3" fmla="*/ 0 h 167"/>
                  <a:gd name="T4" fmla="*/ 0 w 215"/>
                  <a:gd name="T5" fmla="*/ 0 h 167"/>
                  <a:gd name="T6" fmla="*/ 0 w 215"/>
                  <a:gd name="T7" fmla="*/ 0 h 167"/>
                  <a:gd name="T8" fmla="*/ 0 w 215"/>
                  <a:gd name="T9" fmla="*/ 0 h 167"/>
                  <a:gd name="T10" fmla="*/ 0 w 215"/>
                  <a:gd name="T11" fmla="*/ 0 h 167"/>
                  <a:gd name="T12" fmla="*/ 0 w 215"/>
                  <a:gd name="T13" fmla="*/ 0 h 167"/>
                  <a:gd name="T14" fmla="*/ 0 w 215"/>
                  <a:gd name="T15" fmla="*/ 0 h 167"/>
                  <a:gd name="T16" fmla="*/ 0 w 215"/>
                  <a:gd name="T17" fmla="*/ 0 h 1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5" h="167">
                    <a:moveTo>
                      <a:pt x="107" y="167"/>
                    </a:moveTo>
                    <a:lnTo>
                      <a:pt x="188" y="167"/>
                    </a:lnTo>
                    <a:lnTo>
                      <a:pt x="215" y="150"/>
                    </a:lnTo>
                    <a:lnTo>
                      <a:pt x="215" y="0"/>
                    </a:lnTo>
                    <a:lnTo>
                      <a:pt x="107" y="0"/>
                    </a:lnTo>
                    <a:lnTo>
                      <a:pt x="0" y="0"/>
                    </a:lnTo>
                    <a:lnTo>
                      <a:pt x="0" y="150"/>
                    </a:lnTo>
                    <a:lnTo>
                      <a:pt x="28" y="167"/>
                    </a:lnTo>
                    <a:lnTo>
                      <a:pt x="107" y="167"/>
                    </a:lnTo>
                    <a:close/>
                  </a:path>
                </a:pathLst>
              </a:custGeom>
              <a:solidFill>
                <a:srgbClr val="9A9A9A"/>
              </a:solidFill>
              <a:ln w="3175">
                <a:solidFill>
                  <a:srgbClr val="FFFF66"/>
                </a:solidFill>
                <a:prstDash val="solid"/>
                <a:round/>
              </a:ln>
            </p:spPr>
            <p:txBody>
              <a:bodyPr/>
              <a:lstStyle/>
              <a:p>
                <a:endParaRPr lang="zh-CN" altLang="en-US" sz="1100"/>
              </a:p>
            </p:txBody>
          </p:sp>
          <p:sp>
            <p:nvSpPr>
              <p:cNvPr id="313" name="Freeform 24"/>
              <p:cNvSpPr>
                <a:spLocks noEditPoints="1"/>
              </p:cNvSpPr>
              <p:nvPr/>
            </p:nvSpPr>
            <p:spPr bwMode="auto">
              <a:xfrm>
                <a:off x="3929" y="1402"/>
                <a:ext cx="71" cy="34"/>
              </a:xfrm>
              <a:custGeom>
                <a:avLst/>
                <a:gdLst>
                  <a:gd name="T0" fmla="*/ 0 w 214"/>
                  <a:gd name="T1" fmla="*/ 0 h 102"/>
                  <a:gd name="T2" fmla="*/ 0 w 214"/>
                  <a:gd name="T3" fmla="*/ 0 h 102"/>
                  <a:gd name="T4" fmla="*/ 0 w 214"/>
                  <a:gd name="T5" fmla="*/ 0 h 102"/>
                  <a:gd name="T6" fmla="*/ 0 w 214"/>
                  <a:gd name="T7" fmla="*/ 0 h 102"/>
                  <a:gd name="T8" fmla="*/ 0 w 214"/>
                  <a:gd name="T9" fmla="*/ 0 h 102"/>
                  <a:gd name="T10" fmla="*/ 0 w 214"/>
                  <a:gd name="T11" fmla="*/ 0 h 102"/>
                  <a:gd name="T12" fmla="*/ 0 w 214"/>
                  <a:gd name="T13" fmla="*/ 0 h 102"/>
                  <a:gd name="T14" fmla="*/ 0 w 214"/>
                  <a:gd name="T15" fmla="*/ 0 h 102"/>
                  <a:gd name="T16" fmla="*/ 0 w 214"/>
                  <a:gd name="T17" fmla="*/ 0 h 102"/>
                  <a:gd name="T18" fmla="*/ 0 w 214"/>
                  <a:gd name="T19" fmla="*/ 0 h 102"/>
                  <a:gd name="T20" fmla="*/ 0 w 214"/>
                  <a:gd name="T21" fmla="*/ 0 h 102"/>
                  <a:gd name="T22" fmla="*/ 0 w 214"/>
                  <a:gd name="T23" fmla="*/ 0 h 102"/>
                  <a:gd name="T24" fmla="*/ 0 w 214"/>
                  <a:gd name="T25" fmla="*/ 0 h 102"/>
                  <a:gd name="T26" fmla="*/ 0 w 214"/>
                  <a:gd name="T27" fmla="*/ 0 h 1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4" h="102">
                    <a:moveTo>
                      <a:pt x="0" y="45"/>
                    </a:moveTo>
                    <a:lnTo>
                      <a:pt x="0" y="11"/>
                    </a:lnTo>
                    <a:lnTo>
                      <a:pt x="55" y="11"/>
                    </a:lnTo>
                    <a:lnTo>
                      <a:pt x="214" y="0"/>
                    </a:lnTo>
                    <a:lnTo>
                      <a:pt x="214" y="30"/>
                    </a:lnTo>
                    <a:lnTo>
                      <a:pt x="56" y="45"/>
                    </a:lnTo>
                    <a:lnTo>
                      <a:pt x="0" y="45"/>
                    </a:lnTo>
                    <a:close/>
                    <a:moveTo>
                      <a:pt x="0" y="102"/>
                    </a:moveTo>
                    <a:lnTo>
                      <a:pt x="0" y="68"/>
                    </a:lnTo>
                    <a:lnTo>
                      <a:pt x="55" y="68"/>
                    </a:lnTo>
                    <a:lnTo>
                      <a:pt x="214" y="57"/>
                    </a:lnTo>
                    <a:lnTo>
                      <a:pt x="214" y="87"/>
                    </a:lnTo>
                    <a:lnTo>
                      <a:pt x="56" y="102"/>
                    </a:lnTo>
                    <a:lnTo>
                      <a:pt x="0" y="102"/>
                    </a:lnTo>
                    <a:close/>
                  </a:path>
                </a:pathLst>
              </a:custGeom>
              <a:solidFill>
                <a:srgbClr val="4D4D4D"/>
              </a:solidFill>
              <a:ln w="3175">
                <a:solidFill>
                  <a:srgbClr val="FFFF66"/>
                </a:solidFill>
                <a:prstDash val="solid"/>
                <a:round/>
              </a:ln>
            </p:spPr>
            <p:txBody>
              <a:bodyPr/>
              <a:lstStyle/>
              <a:p>
                <a:endParaRPr lang="zh-CN" altLang="en-US" sz="1100"/>
              </a:p>
            </p:txBody>
          </p:sp>
          <p:sp>
            <p:nvSpPr>
              <p:cNvPr id="314" name="Freeform 25"/>
              <p:cNvSpPr/>
              <p:nvPr/>
            </p:nvSpPr>
            <p:spPr bwMode="auto">
              <a:xfrm>
                <a:off x="3879" y="1207"/>
                <a:ext cx="170" cy="193"/>
              </a:xfrm>
              <a:custGeom>
                <a:avLst/>
                <a:gdLst>
                  <a:gd name="T0" fmla="*/ 0 w 511"/>
                  <a:gd name="T1" fmla="*/ 0 h 578"/>
                  <a:gd name="T2" fmla="*/ 0 w 511"/>
                  <a:gd name="T3" fmla="*/ 0 h 578"/>
                  <a:gd name="T4" fmla="*/ 0 w 511"/>
                  <a:gd name="T5" fmla="*/ 0 h 578"/>
                  <a:gd name="T6" fmla="*/ 0 w 511"/>
                  <a:gd name="T7" fmla="*/ 0 h 578"/>
                  <a:gd name="T8" fmla="*/ 0 w 511"/>
                  <a:gd name="T9" fmla="*/ 0 h 578"/>
                  <a:gd name="T10" fmla="*/ 0 w 511"/>
                  <a:gd name="T11" fmla="*/ 0 h 578"/>
                  <a:gd name="T12" fmla="*/ 0 w 511"/>
                  <a:gd name="T13" fmla="*/ 0 h 578"/>
                  <a:gd name="T14" fmla="*/ 0 w 511"/>
                  <a:gd name="T15" fmla="*/ 0 h 578"/>
                  <a:gd name="T16" fmla="*/ 0 w 511"/>
                  <a:gd name="T17" fmla="*/ 0 h 578"/>
                  <a:gd name="T18" fmla="*/ 0 w 511"/>
                  <a:gd name="T19" fmla="*/ 0 h 578"/>
                  <a:gd name="T20" fmla="*/ 0 w 511"/>
                  <a:gd name="T21" fmla="*/ 0 h 578"/>
                  <a:gd name="T22" fmla="*/ 0 w 511"/>
                  <a:gd name="T23" fmla="*/ 0 h 578"/>
                  <a:gd name="T24" fmla="*/ 0 w 511"/>
                  <a:gd name="T25" fmla="*/ 0 h 578"/>
                  <a:gd name="T26" fmla="*/ 0 w 511"/>
                  <a:gd name="T27" fmla="*/ 0 h 578"/>
                  <a:gd name="T28" fmla="*/ 0 w 511"/>
                  <a:gd name="T29" fmla="*/ 0 h 578"/>
                  <a:gd name="T30" fmla="*/ 0 w 511"/>
                  <a:gd name="T31" fmla="*/ 0 h 578"/>
                  <a:gd name="T32" fmla="*/ 0 w 511"/>
                  <a:gd name="T33" fmla="*/ 0 h 578"/>
                  <a:gd name="T34" fmla="*/ 0 w 511"/>
                  <a:gd name="T35" fmla="*/ 1 h 578"/>
                  <a:gd name="T36" fmla="*/ 0 w 511"/>
                  <a:gd name="T37" fmla="*/ 1 h 578"/>
                  <a:gd name="T38" fmla="*/ 0 w 511"/>
                  <a:gd name="T39" fmla="*/ 1 h 578"/>
                  <a:gd name="T40" fmla="*/ 0 w 511"/>
                  <a:gd name="T41" fmla="*/ 1 h 578"/>
                  <a:gd name="T42" fmla="*/ 0 w 511"/>
                  <a:gd name="T43" fmla="*/ 1 h 578"/>
                  <a:gd name="T44" fmla="*/ 0 w 511"/>
                  <a:gd name="T45" fmla="*/ 1 h 578"/>
                  <a:gd name="T46" fmla="*/ 0 w 511"/>
                  <a:gd name="T47" fmla="*/ 1 h 578"/>
                  <a:gd name="T48" fmla="*/ 0 w 511"/>
                  <a:gd name="T49" fmla="*/ 1 h 578"/>
                  <a:gd name="T50" fmla="*/ 1 w 511"/>
                  <a:gd name="T51" fmla="*/ 1 h 578"/>
                  <a:gd name="T52" fmla="*/ 1 w 511"/>
                  <a:gd name="T53" fmla="*/ 1 h 578"/>
                  <a:gd name="T54" fmla="*/ 1 w 511"/>
                  <a:gd name="T55" fmla="*/ 1 h 578"/>
                  <a:gd name="T56" fmla="*/ 1 w 511"/>
                  <a:gd name="T57" fmla="*/ 0 h 578"/>
                  <a:gd name="T58" fmla="*/ 1 w 511"/>
                  <a:gd name="T59" fmla="*/ 0 h 578"/>
                  <a:gd name="T60" fmla="*/ 1 w 511"/>
                  <a:gd name="T61" fmla="*/ 0 h 578"/>
                  <a:gd name="T62" fmla="*/ 1 w 511"/>
                  <a:gd name="T63" fmla="*/ 0 h 578"/>
                  <a:gd name="T64" fmla="*/ 1 w 511"/>
                  <a:gd name="T65" fmla="*/ 0 h 578"/>
                  <a:gd name="T66" fmla="*/ 1 w 511"/>
                  <a:gd name="T67" fmla="*/ 0 h 578"/>
                  <a:gd name="T68" fmla="*/ 1 w 511"/>
                  <a:gd name="T69" fmla="*/ 0 h 578"/>
                  <a:gd name="T70" fmla="*/ 1 w 511"/>
                  <a:gd name="T71" fmla="*/ 0 h 578"/>
                  <a:gd name="T72" fmla="*/ 1 w 511"/>
                  <a:gd name="T73" fmla="*/ 0 h 578"/>
                  <a:gd name="T74" fmla="*/ 1 w 511"/>
                  <a:gd name="T75" fmla="*/ 0 h 578"/>
                  <a:gd name="T76" fmla="*/ 1 w 511"/>
                  <a:gd name="T77" fmla="*/ 0 h 578"/>
                  <a:gd name="T78" fmla="*/ 1 w 511"/>
                  <a:gd name="T79" fmla="*/ 0 h 578"/>
                  <a:gd name="T80" fmla="*/ 1 w 511"/>
                  <a:gd name="T81" fmla="*/ 0 h 578"/>
                  <a:gd name="T82" fmla="*/ 1 w 511"/>
                  <a:gd name="T83" fmla="*/ 0 h 578"/>
                  <a:gd name="T84" fmla="*/ 0 w 511"/>
                  <a:gd name="T85" fmla="*/ 0 h 578"/>
                  <a:gd name="T86" fmla="*/ 0 w 511"/>
                  <a:gd name="T87" fmla="*/ 0 h 578"/>
                  <a:gd name="T88" fmla="*/ 0 w 511"/>
                  <a:gd name="T89" fmla="*/ 0 h 5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11" h="578">
                    <a:moveTo>
                      <a:pt x="256" y="0"/>
                    </a:moveTo>
                    <a:lnTo>
                      <a:pt x="217" y="1"/>
                    </a:lnTo>
                    <a:lnTo>
                      <a:pt x="180" y="7"/>
                    </a:lnTo>
                    <a:lnTo>
                      <a:pt x="145" y="19"/>
                    </a:lnTo>
                    <a:lnTo>
                      <a:pt x="112" y="34"/>
                    </a:lnTo>
                    <a:lnTo>
                      <a:pt x="82" y="54"/>
                    </a:lnTo>
                    <a:lnTo>
                      <a:pt x="56" y="76"/>
                    </a:lnTo>
                    <a:lnTo>
                      <a:pt x="34" y="101"/>
                    </a:lnTo>
                    <a:lnTo>
                      <a:pt x="17" y="130"/>
                    </a:lnTo>
                    <a:lnTo>
                      <a:pt x="5" y="160"/>
                    </a:lnTo>
                    <a:lnTo>
                      <a:pt x="0" y="191"/>
                    </a:lnTo>
                    <a:lnTo>
                      <a:pt x="0" y="223"/>
                    </a:lnTo>
                    <a:lnTo>
                      <a:pt x="7" y="250"/>
                    </a:lnTo>
                    <a:lnTo>
                      <a:pt x="18" y="276"/>
                    </a:lnTo>
                    <a:lnTo>
                      <a:pt x="34" y="300"/>
                    </a:lnTo>
                    <a:lnTo>
                      <a:pt x="54" y="324"/>
                    </a:lnTo>
                    <a:lnTo>
                      <a:pt x="82" y="357"/>
                    </a:lnTo>
                    <a:lnTo>
                      <a:pt x="106" y="393"/>
                    </a:lnTo>
                    <a:lnTo>
                      <a:pt x="125" y="432"/>
                    </a:lnTo>
                    <a:lnTo>
                      <a:pt x="139" y="470"/>
                    </a:lnTo>
                    <a:lnTo>
                      <a:pt x="148" y="512"/>
                    </a:lnTo>
                    <a:lnTo>
                      <a:pt x="146" y="578"/>
                    </a:lnTo>
                    <a:lnTo>
                      <a:pt x="256" y="578"/>
                    </a:lnTo>
                    <a:lnTo>
                      <a:pt x="364" y="578"/>
                    </a:lnTo>
                    <a:lnTo>
                      <a:pt x="363" y="512"/>
                    </a:lnTo>
                    <a:lnTo>
                      <a:pt x="371" y="470"/>
                    </a:lnTo>
                    <a:lnTo>
                      <a:pt x="386" y="432"/>
                    </a:lnTo>
                    <a:lnTo>
                      <a:pt x="404" y="393"/>
                    </a:lnTo>
                    <a:lnTo>
                      <a:pt x="429" y="357"/>
                    </a:lnTo>
                    <a:lnTo>
                      <a:pt x="458" y="324"/>
                    </a:lnTo>
                    <a:lnTo>
                      <a:pt x="476" y="300"/>
                    </a:lnTo>
                    <a:lnTo>
                      <a:pt x="492" y="276"/>
                    </a:lnTo>
                    <a:lnTo>
                      <a:pt x="504" y="250"/>
                    </a:lnTo>
                    <a:lnTo>
                      <a:pt x="511" y="223"/>
                    </a:lnTo>
                    <a:lnTo>
                      <a:pt x="511" y="191"/>
                    </a:lnTo>
                    <a:lnTo>
                      <a:pt x="505" y="160"/>
                    </a:lnTo>
                    <a:lnTo>
                      <a:pt x="494" y="130"/>
                    </a:lnTo>
                    <a:lnTo>
                      <a:pt x="478" y="101"/>
                    </a:lnTo>
                    <a:lnTo>
                      <a:pt x="456" y="76"/>
                    </a:lnTo>
                    <a:lnTo>
                      <a:pt x="429" y="54"/>
                    </a:lnTo>
                    <a:lnTo>
                      <a:pt x="400" y="34"/>
                    </a:lnTo>
                    <a:lnTo>
                      <a:pt x="367" y="19"/>
                    </a:lnTo>
                    <a:lnTo>
                      <a:pt x="331" y="7"/>
                    </a:lnTo>
                    <a:lnTo>
                      <a:pt x="293" y="1"/>
                    </a:lnTo>
                    <a:lnTo>
                      <a:pt x="256" y="0"/>
                    </a:lnTo>
                    <a:close/>
                  </a:path>
                </a:pathLst>
              </a:custGeom>
              <a:solidFill>
                <a:srgbClr val="B3B3B3"/>
              </a:solidFill>
              <a:ln w="9525">
                <a:solidFill>
                  <a:srgbClr val="FFFF66"/>
                </a:solidFill>
                <a:round/>
              </a:ln>
            </p:spPr>
            <p:txBody>
              <a:bodyPr/>
              <a:lstStyle/>
              <a:p>
                <a:endParaRPr lang="zh-CN" altLang="en-US" sz="1100"/>
              </a:p>
            </p:txBody>
          </p:sp>
          <p:sp>
            <p:nvSpPr>
              <p:cNvPr id="315" name="Freeform 26"/>
              <p:cNvSpPr/>
              <p:nvPr/>
            </p:nvSpPr>
            <p:spPr bwMode="auto">
              <a:xfrm>
                <a:off x="3484" y="1439"/>
                <a:ext cx="55" cy="9"/>
              </a:xfrm>
              <a:custGeom>
                <a:avLst/>
                <a:gdLst>
                  <a:gd name="T0" fmla="*/ 0 w 166"/>
                  <a:gd name="T1" fmla="*/ 0 h 27"/>
                  <a:gd name="T2" fmla="*/ 0 w 166"/>
                  <a:gd name="T3" fmla="*/ 0 h 27"/>
                  <a:gd name="T4" fmla="*/ 0 w 166"/>
                  <a:gd name="T5" fmla="*/ 0 h 27"/>
                  <a:gd name="T6" fmla="*/ 0 w 166"/>
                  <a:gd name="T7" fmla="*/ 0 h 27"/>
                  <a:gd name="T8" fmla="*/ 0 w 166"/>
                  <a:gd name="T9" fmla="*/ 0 h 27"/>
                  <a:gd name="T10" fmla="*/ 0 w 166"/>
                  <a:gd name="T11" fmla="*/ 0 h 27"/>
                  <a:gd name="T12" fmla="*/ 0 w 166"/>
                  <a:gd name="T13" fmla="*/ 0 h 27"/>
                  <a:gd name="T14" fmla="*/ 0 w 166"/>
                  <a:gd name="T15" fmla="*/ 0 h 27"/>
                  <a:gd name="T16" fmla="*/ 0 w 166"/>
                  <a:gd name="T17" fmla="*/ 0 h 27"/>
                  <a:gd name="T18" fmla="*/ 0 w 166"/>
                  <a:gd name="T19" fmla="*/ 0 h 27"/>
                  <a:gd name="T20" fmla="*/ 0 w 166"/>
                  <a:gd name="T21" fmla="*/ 0 h 27"/>
                  <a:gd name="T22" fmla="*/ 0 w 166"/>
                  <a:gd name="T23" fmla="*/ 0 h 27"/>
                  <a:gd name="T24" fmla="*/ 0 w 166"/>
                  <a:gd name="T25" fmla="*/ 0 h 27"/>
                  <a:gd name="T26" fmla="*/ 0 w 166"/>
                  <a:gd name="T27" fmla="*/ 0 h 27"/>
                  <a:gd name="T28" fmla="*/ 0 w 166"/>
                  <a:gd name="T29" fmla="*/ 0 h 27"/>
                  <a:gd name="T30" fmla="*/ 0 w 166"/>
                  <a:gd name="T31" fmla="*/ 0 h 27"/>
                  <a:gd name="T32" fmla="*/ 0 w 166"/>
                  <a:gd name="T33" fmla="*/ 0 h 27"/>
                  <a:gd name="T34" fmla="*/ 0 w 166"/>
                  <a:gd name="T35" fmla="*/ 0 h 27"/>
                  <a:gd name="T36" fmla="*/ 0 w 166"/>
                  <a:gd name="T37" fmla="*/ 0 h 27"/>
                  <a:gd name="T38" fmla="*/ 0 w 166"/>
                  <a:gd name="T39" fmla="*/ 0 h 27"/>
                  <a:gd name="T40" fmla="*/ 0 w 166"/>
                  <a:gd name="T41" fmla="*/ 0 h 27"/>
                  <a:gd name="T42" fmla="*/ 0 w 166"/>
                  <a:gd name="T43" fmla="*/ 0 h 27"/>
                  <a:gd name="T44" fmla="*/ 0 w 166"/>
                  <a:gd name="T45" fmla="*/ 0 h 27"/>
                  <a:gd name="T46" fmla="*/ 0 w 166"/>
                  <a:gd name="T47" fmla="*/ 0 h 27"/>
                  <a:gd name="T48" fmla="*/ 0 w 166"/>
                  <a:gd name="T49" fmla="*/ 0 h 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66" h="27">
                    <a:moveTo>
                      <a:pt x="0" y="13"/>
                    </a:moveTo>
                    <a:lnTo>
                      <a:pt x="3" y="10"/>
                    </a:lnTo>
                    <a:lnTo>
                      <a:pt x="11" y="7"/>
                    </a:lnTo>
                    <a:lnTo>
                      <a:pt x="24" y="3"/>
                    </a:lnTo>
                    <a:lnTo>
                      <a:pt x="42" y="1"/>
                    </a:lnTo>
                    <a:lnTo>
                      <a:pt x="62" y="0"/>
                    </a:lnTo>
                    <a:lnTo>
                      <a:pt x="83" y="0"/>
                    </a:lnTo>
                    <a:lnTo>
                      <a:pt x="104" y="0"/>
                    </a:lnTo>
                    <a:lnTo>
                      <a:pt x="124" y="1"/>
                    </a:lnTo>
                    <a:lnTo>
                      <a:pt x="141" y="3"/>
                    </a:lnTo>
                    <a:lnTo>
                      <a:pt x="154" y="7"/>
                    </a:lnTo>
                    <a:lnTo>
                      <a:pt x="163" y="10"/>
                    </a:lnTo>
                    <a:lnTo>
                      <a:pt x="166" y="13"/>
                    </a:lnTo>
                    <a:lnTo>
                      <a:pt x="163" y="17"/>
                    </a:lnTo>
                    <a:lnTo>
                      <a:pt x="154" y="21"/>
                    </a:lnTo>
                    <a:lnTo>
                      <a:pt x="141" y="23"/>
                    </a:lnTo>
                    <a:lnTo>
                      <a:pt x="124" y="26"/>
                    </a:lnTo>
                    <a:lnTo>
                      <a:pt x="104" y="27"/>
                    </a:lnTo>
                    <a:lnTo>
                      <a:pt x="83" y="27"/>
                    </a:lnTo>
                    <a:lnTo>
                      <a:pt x="62" y="27"/>
                    </a:lnTo>
                    <a:lnTo>
                      <a:pt x="42" y="26"/>
                    </a:lnTo>
                    <a:lnTo>
                      <a:pt x="24" y="23"/>
                    </a:lnTo>
                    <a:lnTo>
                      <a:pt x="11" y="21"/>
                    </a:lnTo>
                    <a:lnTo>
                      <a:pt x="3" y="17"/>
                    </a:lnTo>
                    <a:lnTo>
                      <a:pt x="0" y="13"/>
                    </a:lnTo>
                    <a:close/>
                  </a:path>
                </a:pathLst>
              </a:custGeom>
              <a:solidFill>
                <a:srgbClr val="FFFF00"/>
              </a:solidFill>
              <a:ln w="9525">
                <a:solidFill>
                  <a:srgbClr val="FFFF66"/>
                </a:solidFill>
                <a:round/>
              </a:ln>
            </p:spPr>
            <p:txBody>
              <a:bodyPr/>
              <a:lstStyle/>
              <a:p>
                <a:endParaRPr lang="zh-CN" altLang="en-US" sz="1100"/>
              </a:p>
            </p:txBody>
          </p:sp>
          <p:sp>
            <p:nvSpPr>
              <p:cNvPr id="316" name="Freeform 27"/>
              <p:cNvSpPr/>
              <p:nvPr/>
            </p:nvSpPr>
            <p:spPr bwMode="auto">
              <a:xfrm>
                <a:off x="3476" y="1388"/>
                <a:ext cx="71" cy="55"/>
              </a:xfrm>
              <a:custGeom>
                <a:avLst/>
                <a:gdLst>
                  <a:gd name="T0" fmla="*/ 0 w 215"/>
                  <a:gd name="T1" fmla="*/ 0 h 167"/>
                  <a:gd name="T2" fmla="*/ 0 w 215"/>
                  <a:gd name="T3" fmla="*/ 0 h 167"/>
                  <a:gd name="T4" fmla="*/ 0 w 215"/>
                  <a:gd name="T5" fmla="*/ 0 h 167"/>
                  <a:gd name="T6" fmla="*/ 0 w 215"/>
                  <a:gd name="T7" fmla="*/ 0 h 167"/>
                  <a:gd name="T8" fmla="*/ 0 w 215"/>
                  <a:gd name="T9" fmla="*/ 0 h 167"/>
                  <a:gd name="T10" fmla="*/ 0 w 215"/>
                  <a:gd name="T11" fmla="*/ 0 h 167"/>
                  <a:gd name="T12" fmla="*/ 0 w 215"/>
                  <a:gd name="T13" fmla="*/ 0 h 167"/>
                  <a:gd name="T14" fmla="*/ 0 w 215"/>
                  <a:gd name="T15" fmla="*/ 0 h 167"/>
                  <a:gd name="T16" fmla="*/ 0 w 215"/>
                  <a:gd name="T17" fmla="*/ 0 h 1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5" h="167">
                    <a:moveTo>
                      <a:pt x="108" y="167"/>
                    </a:moveTo>
                    <a:lnTo>
                      <a:pt x="188" y="167"/>
                    </a:lnTo>
                    <a:lnTo>
                      <a:pt x="215" y="150"/>
                    </a:lnTo>
                    <a:lnTo>
                      <a:pt x="215" y="0"/>
                    </a:lnTo>
                    <a:lnTo>
                      <a:pt x="108" y="0"/>
                    </a:lnTo>
                    <a:lnTo>
                      <a:pt x="0" y="0"/>
                    </a:lnTo>
                    <a:lnTo>
                      <a:pt x="0" y="150"/>
                    </a:lnTo>
                    <a:lnTo>
                      <a:pt x="28" y="167"/>
                    </a:lnTo>
                    <a:lnTo>
                      <a:pt x="108" y="167"/>
                    </a:lnTo>
                    <a:close/>
                  </a:path>
                </a:pathLst>
              </a:custGeom>
              <a:solidFill>
                <a:srgbClr val="9A9A9A"/>
              </a:solidFill>
              <a:ln w="3175">
                <a:solidFill>
                  <a:srgbClr val="FFFF66"/>
                </a:solidFill>
                <a:prstDash val="solid"/>
                <a:round/>
              </a:ln>
            </p:spPr>
            <p:txBody>
              <a:bodyPr/>
              <a:lstStyle/>
              <a:p>
                <a:endParaRPr lang="zh-CN" altLang="en-US" sz="1100"/>
              </a:p>
            </p:txBody>
          </p:sp>
          <p:sp>
            <p:nvSpPr>
              <p:cNvPr id="317" name="Freeform 28"/>
              <p:cNvSpPr>
                <a:spLocks noEditPoints="1"/>
              </p:cNvSpPr>
              <p:nvPr/>
            </p:nvSpPr>
            <p:spPr bwMode="auto">
              <a:xfrm>
                <a:off x="3476" y="1402"/>
                <a:ext cx="72" cy="34"/>
              </a:xfrm>
              <a:custGeom>
                <a:avLst/>
                <a:gdLst>
                  <a:gd name="T0" fmla="*/ 0 w 214"/>
                  <a:gd name="T1" fmla="*/ 0 h 102"/>
                  <a:gd name="T2" fmla="*/ 0 w 214"/>
                  <a:gd name="T3" fmla="*/ 0 h 102"/>
                  <a:gd name="T4" fmla="*/ 0 w 214"/>
                  <a:gd name="T5" fmla="*/ 0 h 102"/>
                  <a:gd name="T6" fmla="*/ 0 w 214"/>
                  <a:gd name="T7" fmla="*/ 0 h 102"/>
                  <a:gd name="T8" fmla="*/ 0 w 214"/>
                  <a:gd name="T9" fmla="*/ 0 h 102"/>
                  <a:gd name="T10" fmla="*/ 0 w 214"/>
                  <a:gd name="T11" fmla="*/ 0 h 102"/>
                  <a:gd name="T12" fmla="*/ 0 w 214"/>
                  <a:gd name="T13" fmla="*/ 0 h 102"/>
                  <a:gd name="T14" fmla="*/ 0 w 214"/>
                  <a:gd name="T15" fmla="*/ 0 h 102"/>
                  <a:gd name="T16" fmla="*/ 0 w 214"/>
                  <a:gd name="T17" fmla="*/ 0 h 102"/>
                  <a:gd name="T18" fmla="*/ 0 w 214"/>
                  <a:gd name="T19" fmla="*/ 0 h 102"/>
                  <a:gd name="T20" fmla="*/ 0 w 214"/>
                  <a:gd name="T21" fmla="*/ 0 h 102"/>
                  <a:gd name="T22" fmla="*/ 0 w 214"/>
                  <a:gd name="T23" fmla="*/ 0 h 102"/>
                  <a:gd name="T24" fmla="*/ 0 w 214"/>
                  <a:gd name="T25" fmla="*/ 0 h 102"/>
                  <a:gd name="T26" fmla="*/ 0 w 214"/>
                  <a:gd name="T27" fmla="*/ 0 h 1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4" h="102">
                    <a:moveTo>
                      <a:pt x="0" y="45"/>
                    </a:moveTo>
                    <a:lnTo>
                      <a:pt x="0" y="11"/>
                    </a:lnTo>
                    <a:lnTo>
                      <a:pt x="56" y="11"/>
                    </a:lnTo>
                    <a:lnTo>
                      <a:pt x="214" y="0"/>
                    </a:lnTo>
                    <a:lnTo>
                      <a:pt x="214" y="30"/>
                    </a:lnTo>
                    <a:lnTo>
                      <a:pt x="56" y="45"/>
                    </a:lnTo>
                    <a:lnTo>
                      <a:pt x="0" y="45"/>
                    </a:lnTo>
                    <a:close/>
                    <a:moveTo>
                      <a:pt x="0" y="102"/>
                    </a:moveTo>
                    <a:lnTo>
                      <a:pt x="0" y="68"/>
                    </a:lnTo>
                    <a:lnTo>
                      <a:pt x="56" y="68"/>
                    </a:lnTo>
                    <a:lnTo>
                      <a:pt x="214" y="57"/>
                    </a:lnTo>
                    <a:lnTo>
                      <a:pt x="214" y="87"/>
                    </a:lnTo>
                    <a:lnTo>
                      <a:pt x="56" y="102"/>
                    </a:lnTo>
                    <a:lnTo>
                      <a:pt x="0" y="102"/>
                    </a:lnTo>
                    <a:close/>
                  </a:path>
                </a:pathLst>
              </a:custGeom>
              <a:solidFill>
                <a:srgbClr val="4D4D4D"/>
              </a:solidFill>
              <a:ln w="3175">
                <a:solidFill>
                  <a:srgbClr val="FFFF66"/>
                </a:solidFill>
                <a:prstDash val="solid"/>
                <a:round/>
              </a:ln>
            </p:spPr>
            <p:txBody>
              <a:bodyPr/>
              <a:lstStyle/>
              <a:p>
                <a:endParaRPr lang="zh-CN" altLang="en-US" sz="1100"/>
              </a:p>
            </p:txBody>
          </p:sp>
          <p:sp>
            <p:nvSpPr>
              <p:cNvPr id="318" name="Freeform 29"/>
              <p:cNvSpPr/>
              <p:nvPr/>
            </p:nvSpPr>
            <p:spPr bwMode="auto">
              <a:xfrm>
                <a:off x="3426" y="1207"/>
                <a:ext cx="170" cy="193"/>
              </a:xfrm>
              <a:custGeom>
                <a:avLst/>
                <a:gdLst>
                  <a:gd name="T0" fmla="*/ 0 w 511"/>
                  <a:gd name="T1" fmla="*/ 0 h 578"/>
                  <a:gd name="T2" fmla="*/ 0 w 511"/>
                  <a:gd name="T3" fmla="*/ 0 h 578"/>
                  <a:gd name="T4" fmla="*/ 0 w 511"/>
                  <a:gd name="T5" fmla="*/ 0 h 578"/>
                  <a:gd name="T6" fmla="*/ 0 w 511"/>
                  <a:gd name="T7" fmla="*/ 0 h 578"/>
                  <a:gd name="T8" fmla="*/ 0 w 511"/>
                  <a:gd name="T9" fmla="*/ 0 h 578"/>
                  <a:gd name="T10" fmla="*/ 0 w 511"/>
                  <a:gd name="T11" fmla="*/ 0 h 578"/>
                  <a:gd name="T12" fmla="*/ 0 w 511"/>
                  <a:gd name="T13" fmla="*/ 0 h 578"/>
                  <a:gd name="T14" fmla="*/ 0 w 511"/>
                  <a:gd name="T15" fmla="*/ 0 h 578"/>
                  <a:gd name="T16" fmla="*/ 0 w 511"/>
                  <a:gd name="T17" fmla="*/ 0 h 578"/>
                  <a:gd name="T18" fmla="*/ 0 w 511"/>
                  <a:gd name="T19" fmla="*/ 0 h 578"/>
                  <a:gd name="T20" fmla="*/ 0 w 511"/>
                  <a:gd name="T21" fmla="*/ 0 h 578"/>
                  <a:gd name="T22" fmla="*/ 0 w 511"/>
                  <a:gd name="T23" fmla="*/ 0 h 578"/>
                  <a:gd name="T24" fmla="*/ 0 w 511"/>
                  <a:gd name="T25" fmla="*/ 0 h 578"/>
                  <a:gd name="T26" fmla="*/ 0 w 511"/>
                  <a:gd name="T27" fmla="*/ 0 h 578"/>
                  <a:gd name="T28" fmla="*/ 0 w 511"/>
                  <a:gd name="T29" fmla="*/ 0 h 578"/>
                  <a:gd name="T30" fmla="*/ 0 w 511"/>
                  <a:gd name="T31" fmla="*/ 0 h 578"/>
                  <a:gd name="T32" fmla="*/ 0 w 511"/>
                  <a:gd name="T33" fmla="*/ 0 h 578"/>
                  <a:gd name="T34" fmla="*/ 0 w 511"/>
                  <a:gd name="T35" fmla="*/ 1 h 578"/>
                  <a:gd name="T36" fmla="*/ 0 w 511"/>
                  <a:gd name="T37" fmla="*/ 1 h 578"/>
                  <a:gd name="T38" fmla="*/ 0 w 511"/>
                  <a:gd name="T39" fmla="*/ 1 h 578"/>
                  <a:gd name="T40" fmla="*/ 0 w 511"/>
                  <a:gd name="T41" fmla="*/ 1 h 578"/>
                  <a:gd name="T42" fmla="*/ 0 w 511"/>
                  <a:gd name="T43" fmla="*/ 1 h 578"/>
                  <a:gd name="T44" fmla="*/ 0 w 511"/>
                  <a:gd name="T45" fmla="*/ 1 h 578"/>
                  <a:gd name="T46" fmla="*/ 0 w 511"/>
                  <a:gd name="T47" fmla="*/ 1 h 578"/>
                  <a:gd name="T48" fmla="*/ 0 w 511"/>
                  <a:gd name="T49" fmla="*/ 1 h 578"/>
                  <a:gd name="T50" fmla="*/ 1 w 511"/>
                  <a:gd name="T51" fmla="*/ 1 h 578"/>
                  <a:gd name="T52" fmla="*/ 1 w 511"/>
                  <a:gd name="T53" fmla="*/ 1 h 578"/>
                  <a:gd name="T54" fmla="*/ 1 w 511"/>
                  <a:gd name="T55" fmla="*/ 1 h 578"/>
                  <a:gd name="T56" fmla="*/ 1 w 511"/>
                  <a:gd name="T57" fmla="*/ 0 h 578"/>
                  <a:gd name="T58" fmla="*/ 1 w 511"/>
                  <a:gd name="T59" fmla="*/ 0 h 578"/>
                  <a:gd name="T60" fmla="*/ 1 w 511"/>
                  <a:gd name="T61" fmla="*/ 0 h 578"/>
                  <a:gd name="T62" fmla="*/ 1 w 511"/>
                  <a:gd name="T63" fmla="*/ 0 h 578"/>
                  <a:gd name="T64" fmla="*/ 1 w 511"/>
                  <a:gd name="T65" fmla="*/ 0 h 578"/>
                  <a:gd name="T66" fmla="*/ 1 w 511"/>
                  <a:gd name="T67" fmla="*/ 0 h 578"/>
                  <a:gd name="T68" fmla="*/ 1 w 511"/>
                  <a:gd name="T69" fmla="*/ 0 h 578"/>
                  <a:gd name="T70" fmla="*/ 1 w 511"/>
                  <a:gd name="T71" fmla="*/ 0 h 578"/>
                  <a:gd name="T72" fmla="*/ 1 w 511"/>
                  <a:gd name="T73" fmla="*/ 0 h 578"/>
                  <a:gd name="T74" fmla="*/ 1 w 511"/>
                  <a:gd name="T75" fmla="*/ 0 h 578"/>
                  <a:gd name="T76" fmla="*/ 1 w 511"/>
                  <a:gd name="T77" fmla="*/ 0 h 578"/>
                  <a:gd name="T78" fmla="*/ 1 w 511"/>
                  <a:gd name="T79" fmla="*/ 0 h 578"/>
                  <a:gd name="T80" fmla="*/ 1 w 511"/>
                  <a:gd name="T81" fmla="*/ 0 h 578"/>
                  <a:gd name="T82" fmla="*/ 1 w 511"/>
                  <a:gd name="T83" fmla="*/ 0 h 578"/>
                  <a:gd name="T84" fmla="*/ 0 w 511"/>
                  <a:gd name="T85" fmla="*/ 0 h 578"/>
                  <a:gd name="T86" fmla="*/ 0 w 511"/>
                  <a:gd name="T87" fmla="*/ 0 h 578"/>
                  <a:gd name="T88" fmla="*/ 0 w 511"/>
                  <a:gd name="T89" fmla="*/ 0 h 5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11" h="578">
                    <a:moveTo>
                      <a:pt x="256" y="0"/>
                    </a:moveTo>
                    <a:lnTo>
                      <a:pt x="217" y="1"/>
                    </a:lnTo>
                    <a:lnTo>
                      <a:pt x="180" y="7"/>
                    </a:lnTo>
                    <a:lnTo>
                      <a:pt x="145" y="19"/>
                    </a:lnTo>
                    <a:lnTo>
                      <a:pt x="112" y="34"/>
                    </a:lnTo>
                    <a:lnTo>
                      <a:pt x="82" y="54"/>
                    </a:lnTo>
                    <a:lnTo>
                      <a:pt x="56" y="76"/>
                    </a:lnTo>
                    <a:lnTo>
                      <a:pt x="34" y="101"/>
                    </a:lnTo>
                    <a:lnTo>
                      <a:pt x="17" y="130"/>
                    </a:lnTo>
                    <a:lnTo>
                      <a:pt x="5" y="160"/>
                    </a:lnTo>
                    <a:lnTo>
                      <a:pt x="0" y="191"/>
                    </a:lnTo>
                    <a:lnTo>
                      <a:pt x="0" y="223"/>
                    </a:lnTo>
                    <a:lnTo>
                      <a:pt x="8" y="250"/>
                    </a:lnTo>
                    <a:lnTo>
                      <a:pt x="20" y="276"/>
                    </a:lnTo>
                    <a:lnTo>
                      <a:pt x="34" y="300"/>
                    </a:lnTo>
                    <a:lnTo>
                      <a:pt x="54" y="324"/>
                    </a:lnTo>
                    <a:lnTo>
                      <a:pt x="83" y="357"/>
                    </a:lnTo>
                    <a:lnTo>
                      <a:pt x="106" y="393"/>
                    </a:lnTo>
                    <a:lnTo>
                      <a:pt x="126" y="432"/>
                    </a:lnTo>
                    <a:lnTo>
                      <a:pt x="139" y="470"/>
                    </a:lnTo>
                    <a:lnTo>
                      <a:pt x="148" y="512"/>
                    </a:lnTo>
                    <a:lnTo>
                      <a:pt x="147" y="578"/>
                    </a:lnTo>
                    <a:lnTo>
                      <a:pt x="256" y="578"/>
                    </a:lnTo>
                    <a:lnTo>
                      <a:pt x="364" y="578"/>
                    </a:lnTo>
                    <a:lnTo>
                      <a:pt x="363" y="512"/>
                    </a:lnTo>
                    <a:lnTo>
                      <a:pt x="371" y="470"/>
                    </a:lnTo>
                    <a:lnTo>
                      <a:pt x="386" y="432"/>
                    </a:lnTo>
                    <a:lnTo>
                      <a:pt x="404" y="393"/>
                    </a:lnTo>
                    <a:lnTo>
                      <a:pt x="429" y="357"/>
                    </a:lnTo>
                    <a:lnTo>
                      <a:pt x="458" y="324"/>
                    </a:lnTo>
                    <a:lnTo>
                      <a:pt x="476" y="300"/>
                    </a:lnTo>
                    <a:lnTo>
                      <a:pt x="492" y="276"/>
                    </a:lnTo>
                    <a:lnTo>
                      <a:pt x="504" y="250"/>
                    </a:lnTo>
                    <a:lnTo>
                      <a:pt x="511" y="223"/>
                    </a:lnTo>
                    <a:lnTo>
                      <a:pt x="511" y="191"/>
                    </a:lnTo>
                    <a:lnTo>
                      <a:pt x="505" y="160"/>
                    </a:lnTo>
                    <a:lnTo>
                      <a:pt x="494" y="130"/>
                    </a:lnTo>
                    <a:lnTo>
                      <a:pt x="478" y="101"/>
                    </a:lnTo>
                    <a:lnTo>
                      <a:pt x="456" y="76"/>
                    </a:lnTo>
                    <a:lnTo>
                      <a:pt x="430" y="54"/>
                    </a:lnTo>
                    <a:lnTo>
                      <a:pt x="400" y="34"/>
                    </a:lnTo>
                    <a:lnTo>
                      <a:pt x="367" y="19"/>
                    </a:lnTo>
                    <a:lnTo>
                      <a:pt x="331" y="7"/>
                    </a:lnTo>
                    <a:lnTo>
                      <a:pt x="293" y="1"/>
                    </a:lnTo>
                    <a:lnTo>
                      <a:pt x="256" y="0"/>
                    </a:lnTo>
                    <a:close/>
                  </a:path>
                </a:pathLst>
              </a:custGeom>
              <a:solidFill>
                <a:srgbClr val="B3B3B3"/>
              </a:solidFill>
              <a:ln w="9525">
                <a:solidFill>
                  <a:srgbClr val="FFFF66"/>
                </a:solidFill>
                <a:round/>
              </a:ln>
            </p:spPr>
            <p:txBody>
              <a:bodyPr/>
              <a:lstStyle/>
              <a:p>
                <a:endParaRPr lang="zh-CN" altLang="en-US" sz="1100"/>
              </a:p>
            </p:txBody>
          </p:sp>
          <p:sp>
            <p:nvSpPr>
              <p:cNvPr id="319" name="Freeform 30"/>
              <p:cNvSpPr/>
              <p:nvPr/>
            </p:nvSpPr>
            <p:spPr bwMode="auto">
              <a:xfrm>
                <a:off x="3030" y="1439"/>
                <a:ext cx="56" cy="9"/>
              </a:xfrm>
              <a:custGeom>
                <a:avLst/>
                <a:gdLst>
                  <a:gd name="T0" fmla="*/ 0 w 166"/>
                  <a:gd name="T1" fmla="*/ 0 h 27"/>
                  <a:gd name="T2" fmla="*/ 0 w 166"/>
                  <a:gd name="T3" fmla="*/ 0 h 27"/>
                  <a:gd name="T4" fmla="*/ 0 w 166"/>
                  <a:gd name="T5" fmla="*/ 0 h 27"/>
                  <a:gd name="T6" fmla="*/ 0 w 166"/>
                  <a:gd name="T7" fmla="*/ 0 h 27"/>
                  <a:gd name="T8" fmla="*/ 0 w 166"/>
                  <a:gd name="T9" fmla="*/ 0 h 27"/>
                  <a:gd name="T10" fmla="*/ 0 w 166"/>
                  <a:gd name="T11" fmla="*/ 0 h 27"/>
                  <a:gd name="T12" fmla="*/ 0 w 166"/>
                  <a:gd name="T13" fmla="*/ 0 h 27"/>
                  <a:gd name="T14" fmla="*/ 0 w 166"/>
                  <a:gd name="T15" fmla="*/ 0 h 27"/>
                  <a:gd name="T16" fmla="*/ 0 w 166"/>
                  <a:gd name="T17" fmla="*/ 0 h 27"/>
                  <a:gd name="T18" fmla="*/ 0 w 166"/>
                  <a:gd name="T19" fmla="*/ 0 h 27"/>
                  <a:gd name="T20" fmla="*/ 0 w 166"/>
                  <a:gd name="T21" fmla="*/ 0 h 27"/>
                  <a:gd name="T22" fmla="*/ 0 w 166"/>
                  <a:gd name="T23" fmla="*/ 0 h 27"/>
                  <a:gd name="T24" fmla="*/ 0 w 166"/>
                  <a:gd name="T25" fmla="*/ 0 h 27"/>
                  <a:gd name="T26" fmla="*/ 0 w 166"/>
                  <a:gd name="T27" fmla="*/ 0 h 27"/>
                  <a:gd name="T28" fmla="*/ 0 w 166"/>
                  <a:gd name="T29" fmla="*/ 0 h 27"/>
                  <a:gd name="T30" fmla="*/ 0 w 166"/>
                  <a:gd name="T31" fmla="*/ 0 h 27"/>
                  <a:gd name="T32" fmla="*/ 0 w 166"/>
                  <a:gd name="T33" fmla="*/ 0 h 27"/>
                  <a:gd name="T34" fmla="*/ 0 w 166"/>
                  <a:gd name="T35" fmla="*/ 0 h 27"/>
                  <a:gd name="T36" fmla="*/ 0 w 166"/>
                  <a:gd name="T37" fmla="*/ 0 h 27"/>
                  <a:gd name="T38" fmla="*/ 0 w 166"/>
                  <a:gd name="T39" fmla="*/ 0 h 27"/>
                  <a:gd name="T40" fmla="*/ 0 w 166"/>
                  <a:gd name="T41" fmla="*/ 0 h 27"/>
                  <a:gd name="T42" fmla="*/ 0 w 166"/>
                  <a:gd name="T43" fmla="*/ 0 h 27"/>
                  <a:gd name="T44" fmla="*/ 0 w 166"/>
                  <a:gd name="T45" fmla="*/ 0 h 27"/>
                  <a:gd name="T46" fmla="*/ 0 w 166"/>
                  <a:gd name="T47" fmla="*/ 0 h 27"/>
                  <a:gd name="T48" fmla="*/ 0 w 166"/>
                  <a:gd name="T49" fmla="*/ 0 h 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66" h="27">
                    <a:moveTo>
                      <a:pt x="0" y="13"/>
                    </a:moveTo>
                    <a:lnTo>
                      <a:pt x="3" y="10"/>
                    </a:lnTo>
                    <a:lnTo>
                      <a:pt x="12" y="7"/>
                    </a:lnTo>
                    <a:lnTo>
                      <a:pt x="25" y="3"/>
                    </a:lnTo>
                    <a:lnTo>
                      <a:pt x="42" y="1"/>
                    </a:lnTo>
                    <a:lnTo>
                      <a:pt x="62" y="0"/>
                    </a:lnTo>
                    <a:lnTo>
                      <a:pt x="84" y="0"/>
                    </a:lnTo>
                    <a:lnTo>
                      <a:pt x="105" y="0"/>
                    </a:lnTo>
                    <a:lnTo>
                      <a:pt x="124" y="1"/>
                    </a:lnTo>
                    <a:lnTo>
                      <a:pt x="141" y="3"/>
                    </a:lnTo>
                    <a:lnTo>
                      <a:pt x="154" y="7"/>
                    </a:lnTo>
                    <a:lnTo>
                      <a:pt x="163" y="10"/>
                    </a:lnTo>
                    <a:lnTo>
                      <a:pt x="166" y="13"/>
                    </a:lnTo>
                    <a:lnTo>
                      <a:pt x="163" y="17"/>
                    </a:lnTo>
                    <a:lnTo>
                      <a:pt x="154" y="21"/>
                    </a:lnTo>
                    <a:lnTo>
                      <a:pt x="141" y="23"/>
                    </a:lnTo>
                    <a:lnTo>
                      <a:pt x="124" y="26"/>
                    </a:lnTo>
                    <a:lnTo>
                      <a:pt x="105" y="27"/>
                    </a:lnTo>
                    <a:lnTo>
                      <a:pt x="84" y="27"/>
                    </a:lnTo>
                    <a:lnTo>
                      <a:pt x="62" y="27"/>
                    </a:lnTo>
                    <a:lnTo>
                      <a:pt x="42" y="26"/>
                    </a:lnTo>
                    <a:lnTo>
                      <a:pt x="25" y="23"/>
                    </a:lnTo>
                    <a:lnTo>
                      <a:pt x="12" y="21"/>
                    </a:lnTo>
                    <a:lnTo>
                      <a:pt x="3" y="17"/>
                    </a:lnTo>
                    <a:lnTo>
                      <a:pt x="0" y="13"/>
                    </a:lnTo>
                    <a:close/>
                  </a:path>
                </a:pathLst>
              </a:custGeom>
              <a:solidFill>
                <a:srgbClr val="FFFF00"/>
              </a:solidFill>
              <a:ln w="9525">
                <a:solidFill>
                  <a:srgbClr val="FFFF66"/>
                </a:solidFill>
                <a:round/>
              </a:ln>
            </p:spPr>
            <p:txBody>
              <a:bodyPr/>
              <a:lstStyle/>
              <a:p>
                <a:endParaRPr lang="zh-CN" altLang="en-US" sz="1100"/>
              </a:p>
            </p:txBody>
          </p:sp>
          <p:sp>
            <p:nvSpPr>
              <p:cNvPr id="320" name="Freeform 31"/>
              <p:cNvSpPr/>
              <p:nvPr/>
            </p:nvSpPr>
            <p:spPr bwMode="auto">
              <a:xfrm>
                <a:off x="3022" y="1388"/>
                <a:ext cx="72" cy="55"/>
              </a:xfrm>
              <a:custGeom>
                <a:avLst/>
                <a:gdLst>
                  <a:gd name="T0" fmla="*/ 0 w 214"/>
                  <a:gd name="T1" fmla="*/ 0 h 167"/>
                  <a:gd name="T2" fmla="*/ 0 w 214"/>
                  <a:gd name="T3" fmla="*/ 0 h 167"/>
                  <a:gd name="T4" fmla="*/ 0 w 214"/>
                  <a:gd name="T5" fmla="*/ 0 h 167"/>
                  <a:gd name="T6" fmla="*/ 0 w 214"/>
                  <a:gd name="T7" fmla="*/ 0 h 167"/>
                  <a:gd name="T8" fmla="*/ 0 w 214"/>
                  <a:gd name="T9" fmla="*/ 0 h 167"/>
                  <a:gd name="T10" fmla="*/ 0 w 214"/>
                  <a:gd name="T11" fmla="*/ 0 h 167"/>
                  <a:gd name="T12" fmla="*/ 0 w 214"/>
                  <a:gd name="T13" fmla="*/ 0 h 167"/>
                  <a:gd name="T14" fmla="*/ 0 w 214"/>
                  <a:gd name="T15" fmla="*/ 0 h 167"/>
                  <a:gd name="T16" fmla="*/ 0 w 214"/>
                  <a:gd name="T17" fmla="*/ 0 h 1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4" h="167">
                    <a:moveTo>
                      <a:pt x="108" y="167"/>
                    </a:moveTo>
                    <a:lnTo>
                      <a:pt x="187" y="167"/>
                    </a:lnTo>
                    <a:lnTo>
                      <a:pt x="214" y="150"/>
                    </a:lnTo>
                    <a:lnTo>
                      <a:pt x="214" y="0"/>
                    </a:lnTo>
                    <a:lnTo>
                      <a:pt x="108" y="0"/>
                    </a:lnTo>
                    <a:lnTo>
                      <a:pt x="0" y="0"/>
                    </a:lnTo>
                    <a:lnTo>
                      <a:pt x="0" y="150"/>
                    </a:lnTo>
                    <a:lnTo>
                      <a:pt x="27" y="167"/>
                    </a:lnTo>
                    <a:lnTo>
                      <a:pt x="108" y="167"/>
                    </a:lnTo>
                    <a:close/>
                  </a:path>
                </a:pathLst>
              </a:custGeom>
              <a:solidFill>
                <a:srgbClr val="9A9A9A"/>
              </a:solidFill>
              <a:ln w="3175">
                <a:solidFill>
                  <a:srgbClr val="FFFF66"/>
                </a:solidFill>
                <a:prstDash val="solid"/>
                <a:round/>
              </a:ln>
            </p:spPr>
            <p:txBody>
              <a:bodyPr/>
              <a:lstStyle/>
              <a:p>
                <a:endParaRPr lang="zh-CN" altLang="en-US" sz="1100"/>
              </a:p>
            </p:txBody>
          </p:sp>
          <p:sp>
            <p:nvSpPr>
              <p:cNvPr id="321" name="Freeform 32"/>
              <p:cNvSpPr>
                <a:spLocks noEditPoints="1"/>
              </p:cNvSpPr>
              <p:nvPr/>
            </p:nvSpPr>
            <p:spPr bwMode="auto">
              <a:xfrm>
                <a:off x="3023" y="1402"/>
                <a:ext cx="71" cy="34"/>
              </a:xfrm>
              <a:custGeom>
                <a:avLst/>
                <a:gdLst>
                  <a:gd name="T0" fmla="*/ 0 w 215"/>
                  <a:gd name="T1" fmla="*/ 0 h 102"/>
                  <a:gd name="T2" fmla="*/ 0 w 215"/>
                  <a:gd name="T3" fmla="*/ 0 h 102"/>
                  <a:gd name="T4" fmla="*/ 0 w 215"/>
                  <a:gd name="T5" fmla="*/ 0 h 102"/>
                  <a:gd name="T6" fmla="*/ 0 w 215"/>
                  <a:gd name="T7" fmla="*/ 0 h 102"/>
                  <a:gd name="T8" fmla="*/ 0 w 215"/>
                  <a:gd name="T9" fmla="*/ 0 h 102"/>
                  <a:gd name="T10" fmla="*/ 0 w 215"/>
                  <a:gd name="T11" fmla="*/ 0 h 102"/>
                  <a:gd name="T12" fmla="*/ 0 w 215"/>
                  <a:gd name="T13" fmla="*/ 0 h 102"/>
                  <a:gd name="T14" fmla="*/ 0 w 215"/>
                  <a:gd name="T15" fmla="*/ 0 h 102"/>
                  <a:gd name="T16" fmla="*/ 0 w 215"/>
                  <a:gd name="T17" fmla="*/ 0 h 102"/>
                  <a:gd name="T18" fmla="*/ 0 w 215"/>
                  <a:gd name="T19" fmla="*/ 0 h 102"/>
                  <a:gd name="T20" fmla="*/ 0 w 215"/>
                  <a:gd name="T21" fmla="*/ 0 h 102"/>
                  <a:gd name="T22" fmla="*/ 0 w 215"/>
                  <a:gd name="T23" fmla="*/ 0 h 102"/>
                  <a:gd name="T24" fmla="*/ 0 w 215"/>
                  <a:gd name="T25" fmla="*/ 0 h 102"/>
                  <a:gd name="T26" fmla="*/ 0 w 215"/>
                  <a:gd name="T27" fmla="*/ 0 h 1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5" h="102">
                    <a:moveTo>
                      <a:pt x="0" y="45"/>
                    </a:moveTo>
                    <a:lnTo>
                      <a:pt x="1" y="11"/>
                    </a:lnTo>
                    <a:lnTo>
                      <a:pt x="56" y="11"/>
                    </a:lnTo>
                    <a:lnTo>
                      <a:pt x="215" y="0"/>
                    </a:lnTo>
                    <a:lnTo>
                      <a:pt x="215" y="30"/>
                    </a:lnTo>
                    <a:lnTo>
                      <a:pt x="56" y="45"/>
                    </a:lnTo>
                    <a:lnTo>
                      <a:pt x="0" y="45"/>
                    </a:lnTo>
                    <a:close/>
                    <a:moveTo>
                      <a:pt x="0" y="102"/>
                    </a:moveTo>
                    <a:lnTo>
                      <a:pt x="1" y="68"/>
                    </a:lnTo>
                    <a:lnTo>
                      <a:pt x="56" y="68"/>
                    </a:lnTo>
                    <a:lnTo>
                      <a:pt x="215" y="57"/>
                    </a:lnTo>
                    <a:lnTo>
                      <a:pt x="215" y="87"/>
                    </a:lnTo>
                    <a:lnTo>
                      <a:pt x="56" y="102"/>
                    </a:lnTo>
                    <a:lnTo>
                      <a:pt x="0" y="102"/>
                    </a:lnTo>
                    <a:close/>
                  </a:path>
                </a:pathLst>
              </a:custGeom>
              <a:solidFill>
                <a:srgbClr val="4D4D4D"/>
              </a:solidFill>
              <a:ln w="3175">
                <a:solidFill>
                  <a:srgbClr val="FFFF66"/>
                </a:solidFill>
                <a:prstDash val="solid"/>
                <a:round/>
              </a:ln>
            </p:spPr>
            <p:txBody>
              <a:bodyPr/>
              <a:lstStyle/>
              <a:p>
                <a:endParaRPr lang="zh-CN" altLang="en-US" sz="1100"/>
              </a:p>
            </p:txBody>
          </p:sp>
          <p:sp>
            <p:nvSpPr>
              <p:cNvPr id="322" name="Freeform 33"/>
              <p:cNvSpPr/>
              <p:nvPr/>
            </p:nvSpPr>
            <p:spPr bwMode="auto">
              <a:xfrm>
                <a:off x="2973" y="1207"/>
                <a:ext cx="170" cy="193"/>
              </a:xfrm>
              <a:custGeom>
                <a:avLst/>
                <a:gdLst>
                  <a:gd name="T0" fmla="*/ 0 w 510"/>
                  <a:gd name="T1" fmla="*/ 0 h 578"/>
                  <a:gd name="T2" fmla="*/ 0 w 510"/>
                  <a:gd name="T3" fmla="*/ 0 h 578"/>
                  <a:gd name="T4" fmla="*/ 0 w 510"/>
                  <a:gd name="T5" fmla="*/ 0 h 578"/>
                  <a:gd name="T6" fmla="*/ 0 w 510"/>
                  <a:gd name="T7" fmla="*/ 0 h 578"/>
                  <a:gd name="T8" fmla="*/ 0 w 510"/>
                  <a:gd name="T9" fmla="*/ 0 h 578"/>
                  <a:gd name="T10" fmla="*/ 0 w 510"/>
                  <a:gd name="T11" fmla="*/ 0 h 578"/>
                  <a:gd name="T12" fmla="*/ 0 w 510"/>
                  <a:gd name="T13" fmla="*/ 0 h 578"/>
                  <a:gd name="T14" fmla="*/ 0 w 510"/>
                  <a:gd name="T15" fmla="*/ 0 h 578"/>
                  <a:gd name="T16" fmla="*/ 0 w 510"/>
                  <a:gd name="T17" fmla="*/ 0 h 578"/>
                  <a:gd name="T18" fmla="*/ 0 w 510"/>
                  <a:gd name="T19" fmla="*/ 0 h 578"/>
                  <a:gd name="T20" fmla="*/ 0 w 510"/>
                  <a:gd name="T21" fmla="*/ 0 h 578"/>
                  <a:gd name="T22" fmla="*/ 0 w 510"/>
                  <a:gd name="T23" fmla="*/ 0 h 578"/>
                  <a:gd name="T24" fmla="*/ 0 w 510"/>
                  <a:gd name="T25" fmla="*/ 0 h 578"/>
                  <a:gd name="T26" fmla="*/ 0 w 510"/>
                  <a:gd name="T27" fmla="*/ 0 h 578"/>
                  <a:gd name="T28" fmla="*/ 0 w 510"/>
                  <a:gd name="T29" fmla="*/ 0 h 578"/>
                  <a:gd name="T30" fmla="*/ 0 w 510"/>
                  <a:gd name="T31" fmla="*/ 0 h 578"/>
                  <a:gd name="T32" fmla="*/ 0 w 510"/>
                  <a:gd name="T33" fmla="*/ 0 h 578"/>
                  <a:gd name="T34" fmla="*/ 0 w 510"/>
                  <a:gd name="T35" fmla="*/ 1 h 578"/>
                  <a:gd name="T36" fmla="*/ 0 w 510"/>
                  <a:gd name="T37" fmla="*/ 1 h 578"/>
                  <a:gd name="T38" fmla="*/ 0 w 510"/>
                  <a:gd name="T39" fmla="*/ 1 h 578"/>
                  <a:gd name="T40" fmla="*/ 0 w 510"/>
                  <a:gd name="T41" fmla="*/ 1 h 578"/>
                  <a:gd name="T42" fmla="*/ 0 w 510"/>
                  <a:gd name="T43" fmla="*/ 1 h 578"/>
                  <a:gd name="T44" fmla="*/ 0 w 510"/>
                  <a:gd name="T45" fmla="*/ 1 h 578"/>
                  <a:gd name="T46" fmla="*/ 0 w 510"/>
                  <a:gd name="T47" fmla="*/ 1 h 578"/>
                  <a:gd name="T48" fmla="*/ 0 w 510"/>
                  <a:gd name="T49" fmla="*/ 1 h 578"/>
                  <a:gd name="T50" fmla="*/ 1 w 510"/>
                  <a:gd name="T51" fmla="*/ 1 h 578"/>
                  <a:gd name="T52" fmla="*/ 1 w 510"/>
                  <a:gd name="T53" fmla="*/ 1 h 578"/>
                  <a:gd name="T54" fmla="*/ 1 w 510"/>
                  <a:gd name="T55" fmla="*/ 1 h 578"/>
                  <a:gd name="T56" fmla="*/ 1 w 510"/>
                  <a:gd name="T57" fmla="*/ 0 h 578"/>
                  <a:gd name="T58" fmla="*/ 1 w 510"/>
                  <a:gd name="T59" fmla="*/ 0 h 578"/>
                  <a:gd name="T60" fmla="*/ 1 w 510"/>
                  <a:gd name="T61" fmla="*/ 0 h 578"/>
                  <a:gd name="T62" fmla="*/ 1 w 510"/>
                  <a:gd name="T63" fmla="*/ 0 h 578"/>
                  <a:gd name="T64" fmla="*/ 1 w 510"/>
                  <a:gd name="T65" fmla="*/ 0 h 578"/>
                  <a:gd name="T66" fmla="*/ 1 w 510"/>
                  <a:gd name="T67" fmla="*/ 0 h 578"/>
                  <a:gd name="T68" fmla="*/ 1 w 510"/>
                  <a:gd name="T69" fmla="*/ 0 h 578"/>
                  <a:gd name="T70" fmla="*/ 1 w 510"/>
                  <a:gd name="T71" fmla="*/ 0 h 578"/>
                  <a:gd name="T72" fmla="*/ 1 w 510"/>
                  <a:gd name="T73" fmla="*/ 0 h 578"/>
                  <a:gd name="T74" fmla="*/ 1 w 510"/>
                  <a:gd name="T75" fmla="*/ 0 h 578"/>
                  <a:gd name="T76" fmla="*/ 1 w 510"/>
                  <a:gd name="T77" fmla="*/ 0 h 578"/>
                  <a:gd name="T78" fmla="*/ 1 w 510"/>
                  <a:gd name="T79" fmla="*/ 0 h 578"/>
                  <a:gd name="T80" fmla="*/ 1 w 510"/>
                  <a:gd name="T81" fmla="*/ 0 h 578"/>
                  <a:gd name="T82" fmla="*/ 1 w 510"/>
                  <a:gd name="T83" fmla="*/ 0 h 578"/>
                  <a:gd name="T84" fmla="*/ 0 w 510"/>
                  <a:gd name="T85" fmla="*/ 0 h 578"/>
                  <a:gd name="T86" fmla="*/ 0 w 510"/>
                  <a:gd name="T87" fmla="*/ 0 h 578"/>
                  <a:gd name="T88" fmla="*/ 0 w 510"/>
                  <a:gd name="T89" fmla="*/ 0 h 5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10" h="578">
                    <a:moveTo>
                      <a:pt x="255" y="0"/>
                    </a:moveTo>
                    <a:lnTo>
                      <a:pt x="216" y="1"/>
                    </a:lnTo>
                    <a:lnTo>
                      <a:pt x="180" y="7"/>
                    </a:lnTo>
                    <a:lnTo>
                      <a:pt x="144" y="19"/>
                    </a:lnTo>
                    <a:lnTo>
                      <a:pt x="111" y="34"/>
                    </a:lnTo>
                    <a:lnTo>
                      <a:pt x="81" y="54"/>
                    </a:lnTo>
                    <a:lnTo>
                      <a:pt x="55" y="76"/>
                    </a:lnTo>
                    <a:lnTo>
                      <a:pt x="33" y="101"/>
                    </a:lnTo>
                    <a:lnTo>
                      <a:pt x="16" y="130"/>
                    </a:lnTo>
                    <a:lnTo>
                      <a:pt x="5" y="160"/>
                    </a:lnTo>
                    <a:lnTo>
                      <a:pt x="0" y="191"/>
                    </a:lnTo>
                    <a:lnTo>
                      <a:pt x="0" y="223"/>
                    </a:lnTo>
                    <a:lnTo>
                      <a:pt x="7" y="250"/>
                    </a:lnTo>
                    <a:lnTo>
                      <a:pt x="19" y="276"/>
                    </a:lnTo>
                    <a:lnTo>
                      <a:pt x="33" y="300"/>
                    </a:lnTo>
                    <a:lnTo>
                      <a:pt x="54" y="324"/>
                    </a:lnTo>
                    <a:lnTo>
                      <a:pt x="82" y="357"/>
                    </a:lnTo>
                    <a:lnTo>
                      <a:pt x="105" y="393"/>
                    </a:lnTo>
                    <a:lnTo>
                      <a:pt x="126" y="432"/>
                    </a:lnTo>
                    <a:lnTo>
                      <a:pt x="138" y="470"/>
                    </a:lnTo>
                    <a:lnTo>
                      <a:pt x="149" y="512"/>
                    </a:lnTo>
                    <a:lnTo>
                      <a:pt x="147" y="578"/>
                    </a:lnTo>
                    <a:lnTo>
                      <a:pt x="255" y="578"/>
                    </a:lnTo>
                    <a:lnTo>
                      <a:pt x="363" y="578"/>
                    </a:lnTo>
                    <a:lnTo>
                      <a:pt x="362" y="512"/>
                    </a:lnTo>
                    <a:lnTo>
                      <a:pt x="370" y="470"/>
                    </a:lnTo>
                    <a:lnTo>
                      <a:pt x="385" y="432"/>
                    </a:lnTo>
                    <a:lnTo>
                      <a:pt x="403" y="393"/>
                    </a:lnTo>
                    <a:lnTo>
                      <a:pt x="428" y="357"/>
                    </a:lnTo>
                    <a:lnTo>
                      <a:pt x="457" y="324"/>
                    </a:lnTo>
                    <a:lnTo>
                      <a:pt x="475" y="300"/>
                    </a:lnTo>
                    <a:lnTo>
                      <a:pt x="491" y="276"/>
                    </a:lnTo>
                    <a:lnTo>
                      <a:pt x="503" y="250"/>
                    </a:lnTo>
                    <a:lnTo>
                      <a:pt x="510" y="223"/>
                    </a:lnTo>
                    <a:lnTo>
                      <a:pt x="510" y="191"/>
                    </a:lnTo>
                    <a:lnTo>
                      <a:pt x="504" y="160"/>
                    </a:lnTo>
                    <a:lnTo>
                      <a:pt x="493" y="130"/>
                    </a:lnTo>
                    <a:lnTo>
                      <a:pt x="477" y="101"/>
                    </a:lnTo>
                    <a:lnTo>
                      <a:pt x="455" y="76"/>
                    </a:lnTo>
                    <a:lnTo>
                      <a:pt x="429" y="54"/>
                    </a:lnTo>
                    <a:lnTo>
                      <a:pt x="399" y="34"/>
                    </a:lnTo>
                    <a:lnTo>
                      <a:pt x="366" y="19"/>
                    </a:lnTo>
                    <a:lnTo>
                      <a:pt x="330" y="7"/>
                    </a:lnTo>
                    <a:lnTo>
                      <a:pt x="293" y="1"/>
                    </a:lnTo>
                    <a:lnTo>
                      <a:pt x="255" y="0"/>
                    </a:lnTo>
                    <a:close/>
                  </a:path>
                </a:pathLst>
              </a:custGeom>
              <a:solidFill>
                <a:srgbClr val="B3B3B3"/>
              </a:solidFill>
              <a:ln w="9525">
                <a:solidFill>
                  <a:srgbClr val="FFFF66"/>
                </a:solidFill>
                <a:round/>
              </a:ln>
            </p:spPr>
            <p:txBody>
              <a:bodyPr/>
              <a:lstStyle/>
              <a:p>
                <a:endParaRPr lang="zh-CN" altLang="en-US" sz="1100"/>
              </a:p>
            </p:txBody>
          </p:sp>
          <p:sp>
            <p:nvSpPr>
              <p:cNvPr id="323" name="Freeform 34"/>
              <p:cNvSpPr/>
              <p:nvPr/>
            </p:nvSpPr>
            <p:spPr bwMode="auto">
              <a:xfrm>
                <a:off x="2577" y="1439"/>
                <a:ext cx="55" cy="9"/>
              </a:xfrm>
              <a:custGeom>
                <a:avLst/>
                <a:gdLst>
                  <a:gd name="T0" fmla="*/ 0 w 166"/>
                  <a:gd name="T1" fmla="*/ 0 h 27"/>
                  <a:gd name="T2" fmla="*/ 0 w 166"/>
                  <a:gd name="T3" fmla="*/ 0 h 27"/>
                  <a:gd name="T4" fmla="*/ 0 w 166"/>
                  <a:gd name="T5" fmla="*/ 0 h 27"/>
                  <a:gd name="T6" fmla="*/ 0 w 166"/>
                  <a:gd name="T7" fmla="*/ 0 h 27"/>
                  <a:gd name="T8" fmla="*/ 0 w 166"/>
                  <a:gd name="T9" fmla="*/ 0 h 27"/>
                  <a:gd name="T10" fmla="*/ 0 w 166"/>
                  <a:gd name="T11" fmla="*/ 0 h 27"/>
                  <a:gd name="T12" fmla="*/ 0 w 166"/>
                  <a:gd name="T13" fmla="*/ 0 h 27"/>
                  <a:gd name="T14" fmla="*/ 0 w 166"/>
                  <a:gd name="T15" fmla="*/ 0 h 27"/>
                  <a:gd name="T16" fmla="*/ 0 w 166"/>
                  <a:gd name="T17" fmla="*/ 0 h 27"/>
                  <a:gd name="T18" fmla="*/ 0 w 166"/>
                  <a:gd name="T19" fmla="*/ 0 h 27"/>
                  <a:gd name="T20" fmla="*/ 0 w 166"/>
                  <a:gd name="T21" fmla="*/ 0 h 27"/>
                  <a:gd name="T22" fmla="*/ 0 w 166"/>
                  <a:gd name="T23" fmla="*/ 0 h 27"/>
                  <a:gd name="T24" fmla="*/ 0 w 166"/>
                  <a:gd name="T25" fmla="*/ 0 h 27"/>
                  <a:gd name="T26" fmla="*/ 0 w 166"/>
                  <a:gd name="T27" fmla="*/ 0 h 27"/>
                  <a:gd name="T28" fmla="*/ 0 w 166"/>
                  <a:gd name="T29" fmla="*/ 0 h 27"/>
                  <a:gd name="T30" fmla="*/ 0 w 166"/>
                  <a:gd name="T31" fmla="*/ 0 h 27"/>
                  <a:gd name="T32" fmla="*/ 0 w 166"/>
                  <a:gd name="T33" fmla="*/ 0 h 27"/>
                  <a:gd name="T34" fmla="*/ 0 w 166"/>
                  <a:gd name="T35" fmla="*/ 0 h 27"/>
                  <a:gd name="T36" fmla="*/ 0 w 166"/>
                  <a:gd name="T37" fmla="*/ 0 h 27"/>
                  <a:gd name="T38" fmla="*/ 0 w 166"/>
                  <a:gd name="T39" fmla="*/ 0 h 27"/>
                  <a:gd name="T40" fmla="*/ 0 w 166"/>
                  <a:gd name="T41" fmla="*/ 0 h 27"/>
                  <a:gd name="T42" fmla="*/ 0 w 166"/>
                  <a:gd name="T43" fmla="*/ 0 h 27"/>
                  <a:gd name="T44" fmla="*/ 0 w 166"/>
                  <a:gd name="T45" fmla="*/ 0 h 27"/>
                  <a:gd name="T46" fmla="*/ 0 w 166"/>
                  <a:gd name="T47" fmla="*/ 0 h 27"/>
                  <a:gd name="T48" fmla="*/ 0 w 166"/>
                  <a:gd name="T49" fmla="*/ 0 h 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66" h="27">
                    <a:moveTo>
                      <a:pt x="0" y="13"/>
                    </a:moveTo>
                    <a:lnTo>
                      <a:pt x="3" y="10"/>
                    </a:lnTo>
                    <a:lnTo>
                      <a:pt x="12" y="7"/>
                    </a:lnTo>
                    <a:lnTo>
                      <a:pt x="25" y="3"/>
                    </a:lnTo>
                    <a:lnTo>
                      <a:pt x="42" y="1"/>
                    </a:lnTo>
                    <a:lnTo>
                      <a:pt x="62" y="0"/>
                    </a:lnTo>
                    <a:lnTo>
                      <a:pt x="84" y="0"/>
                    </a:lnTo>
                    <a:lnTo>
                      <a:pt x="105" y="0"/>
                    </a:lnTo>
                    <a:lnTo>
                      <a:pt x="125" y="1"/>
                    </a:lnTo>
                    <a:lnTo>
                      <a:pt x="141" y="3"/>
                    </a:lnTo>
                    <a:lnTo>
                      <a:pt x="156" y="7"/>
                    </a:lnTo>
                    <a:lnTo>
                      <a:pt x="163" y="10"/>
                    </a:lnTo>
                    <a:lnTo>
                      <a:pt x="166" y="13"/>
                    </a:lnTo>
                    <a:lnTo>
                      <a:pt x="163" y="17"/>
                    </a:lnTo>
                    <a:lnTo>
                      <a:pt x="156" y="21"/>
                    </a:lnTo>
                    <a:lnTo>
                      <a:pt x="141" y="23"/>
                    </a:lnTo>
                    <a:lnTo>
                      <a:pt x="125" y="26"/>
                    </a:lnTo>
                    <a:lnTo>
                      <a:pt x="105" y="27"/>
                    </a:lnTo>
                    <a:lnTo>
                      <a:pt x="84" y="27"/>
                    </a:lnTo>
                    <a:lnTo>
                      <a:pt x="62" y="27"/>
                    </a:lnTo>
                    <a:lnTo>
                      <a:pt x="42" y="26"/>
                    </a:lnTo>
                    <a:lnTo>
                      <a:pt x="25" y="23"/>
                    </a:lnTo>
                    <a:lnTo>
                      <a:pt x="12" y="21"/>
                    </a:lnTo>
                    <a:lnTo>
                      <a:pt x="3" y="17"/>
                    </a:lnTo>
                    <a:lnTo>
                      <a:pt x="0" y="13"/>
                    </a:lnTo>
                    <a:close/>
                  </a:path>
                </a:pathLst>
              </a:custGeom>
              <a:solidFill>
                <a:srgbClr val="FFFF00"/>
              </a:solidFill>
              <a:ln w="9525">
                <a:solidFill>
                  <a:srgbClr val="FFFF66"/>
                </a:solidFill>
                <a:round/>
              </a:ln>
            </p:spPr>
            <p:txBody>
              <a:bodyPr/>
              <a:lstStyle/>
              <a:p>
                <a:endParaRPr lang="zh-CN" altLang="en-US" sz="1100"/>
              </a:p>
            </p:txBody>
          </p:sp>
          <p:sp>
            <p:nvSpPr>
              <p:cNvPr id="324" name="Freeform 35"/>
              <p:cNvSpPr/>
              <p:nvPr/>
            </p:nvSpPr>
            <p:spPr bwMode="auto">
              <a:xfrm>
                <a:off x="2569" y="1388"/>
                <a:ext cx="71" cy="55"/>
              </a:xfrm>
              <a:custGeom>
                <a:avLst/>
                <a:gdLst>
                  <a:gd name="T0" fmla="*/ 0 w 214"/>
                  <a:gd name="T1" fmla="*/ 0 h 167"/>
                  <a:gd name="T2" fmla="*/ 0 w 214"/>
                  <a:gd name="T3" fmla="*/ 0 h 167"/>
                  <a:gd name="T4" fmla="*/ 0 w 214"/>
                  <a:gd name="T5" fmla="*/ 0 h 167"/>
                  <a:gd name="T6" fmla="*/ 0 w 214"/>
                  <a:gd name="T7" fmla="*/ 0 h 167"/>
                  <a:gd name="T8" fmla="*/ 0 w 214"/>
                  <a:gd name="T9" fmla="*/ 0 h 167"/>
                  <a:gd name="T10" fmla="*/ 0 w 214"/>
                  <a:gd name="T11" fmla="*/ 0 h 167"/>
                  <a:gd name="T12" fmla="*/ 0 w 214"/>
                  <a:gd name="T13" fmla="*/ 0 h 167"/>
                  <a:gd name="T14" fmla="*/ 0 w 214"/>
                  <a:gd name="T15" fmla="*/ 0 h 167"/>
                  <a:gd name="T16" fmla="*/ 0 w 214"/>
                  <a:gd name="T17" fmla="*/ 0 h 1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4" h="167">
                    <a:moveTo>
                      <a:pt x="108" y="167"/>
                    </a:moveTo>
                    <a:lnTo>
                      <a:pt x="187" y="167"/>
                    </a:lnTo>
                    <a:lnTo>
                      <a:pt x="214" y="150"/>
                    </a:lnTo>
                    <a:lnTo>
                      <a:pt x="214" y="0"/>
                    </a:lnTo>
                    <a:lnTo>
                      <a:pt x="108" y="0"/>
                    </a:lnTo>
                    <a:lnTo>
                      <a:pt x="0" y="0"/>
                    </a:lnTo>
                    <a:lnTo>
                      <a:pt x="0" y="150"/>
                    </a:lnTo>
                    <a:lnTo>
                      <a:pt x="28" y="167"/>
                    </a:lnTo>
                    <a:lnTo>
                      <a:pt x="108" y="167"/>
                    </a:lnTo>
                    <a:close/>
                  </a:path>
                </a:pathLst>
              </a:custGeom>
              <a:solidFill>
                <a:srgbClr val="9A9A9A"/>
              </a:solidFill>
              <a:ln w="3175">
                <a:solidFill>
                  <a:srgbClr val="FFFF66"/>
                </a:solidFill>
                <a:prstDash val="solid"/>
                <a:round/>
              </a:ln>
            </p:spPr>
            <p:txBody>
              <a:bodyPr/>
              <a:lstStyle/>
              <a:p>
                <a:endParaRPr lang="zh-CN" altLang="en-US" sz="1100"/>
              </a:p>
            </p:txBody>
          </p:sp>
          <p:sp>
            <p:nvSpPr>
              <p:cNvPr id="325" name="Freeform 36"/>
              <p:cNvSpPr>
                <a:spLocks noEditPoints="1"/>
              </p:cNvSpPr>
              <p:nvPr/>
            </p:nvSpPr>
            <p:spPr bwMode="auto">
              <a:xfrm>
                <a:off x="2569" y="1402"/>
                <a:ext cx="72" cy="34"/>
              </a:xfrm>
              <a:custGeom>
                <a:avLst/>
                <a:gdLst>
                  <a:gd name="T0" fmla="*/ 0 w 215"/>
                  <a:gd name="T1" fmla="*/ 0 h 102"/>
                  <a:gd name="T2" fmla="*/ 0 w 215"/>
                  <a:gd name="T3" fmla="*/ 0 h 102"/>
                  <a:gd name="T4" fmla="*/ 0 w 215"/>
                  <a:gd name="T5" fmla="*/ 0 h 102"/>
                  <a:gd name="T6" fmla="*/ 0 w 215"/>
                  <a:gd name="T7" fmla="*/ 0 h 102"/>
                  <a:gd name="T8" fmla="*/ 0 w 215"/>
                  <a:gd name="T9" fmla="*/ 0 h 102"/>
                  <a:gd name="T10" fmla="*/ 0 w 215"/>
                  <a:gd name="T11" fmla="*/ 0 h 102"/>
                  <a:gd name="T12" fmla="*/ 0 w 215"/>
                  <a:gd name="T13" fmla="*/ 0 h 102"/>
                  <a:gd name="T14" fmla="*/ 0 w 215"/>
                  <a:gd name="T15" fmla="*/ 0 h 102"/>
                  <a:gd name="T16" fmla="*/ 0 w 215"/>
                  <a:gd name="T17" fmla="*/ 0 h 102"/>
                  <a:gd name="T18" fmla="*/ 0 w 215"/>
                  <a:gd name="T19" fmla="*/ 0 h 102"/>
                  <a:gd name="T20" fmla="*/ 0 w 215"/>
                  <a:gd name="T21" fmla="*/ 0 h 102"/>
                  <a:gd name="T22" fmla="*/ 0 w 215"/>
                  <a:gd name="T23" fmla="*/ 0 h 102"/>
                  <a:gd name="T24" fmla="*/ 0 w 215"/>
                  <a:gd name="T25" fmla="*/ 0 h 102"/>
                  <a:gd name="T26" fmla="*/ 0 w 215"/>
                  <a:gd name="T27" fmla="*/ 0 h 1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5" h="102">
                    <a:moveTo>
                      <a:pt x="0" y="45"/>
                    </a:moveTo>
                    <a:lnTo>
                      <a:pt x="2" y="11"/>
                    </a:lnTo>
                    <a:lnTo>
                      <a:pt x="56" y="11"/>
                    </a:lnTo>
                    <a:lnTo>
                      <a:pt x="215" y="0"/>
                    </a:lnTo>
                    <a:lnTo>
                      <a:pt x="215" y="30"/>
                    </a:lnTo>
                    <a:lnTo>
                      <a:pt x="58" y="45"/>
                    </a:lnTo>
                    <a:lnTo>
                      <a:pt x="0" y="45"/>
                    </a:lnTo>
                    <a:close/>
                    <a:moveTo>
                      <a:pt x="0" y="102"/>
                    </a:moveTo>
                    <a:lnTo>
                      <a:pt x="2" y="68"/>
                    </a:lnTo>
                    <a:lnTo>
                      <a:pt x="56" y="68"/>
                    </a:lnTo>
                    <a:lnTo>
                      <a:pt x="215" y="57"/>
                    </a:lnTo>
                    <a:lnTo>
                      <a:pt x="215" y="87"/>
                    </a:lnTo>
                    <a:lnTo>
                      <a:pt x="58" y="102"/>
                    </a:lnTo>
                    <a:lnTo>
                      <a:pt x="0" y="102"/>
                    </a:lnTo>
                    <a:close/>
                  </a:path>
                </a:pathLst>
              </a:custGeom>
              <a:solidFill>
                <a:srgbClr val="4D4D4D"/>
              </a:solidFill>
              <a:ln w="3175">
                <a:solidFill>
                  <a:srgbClr val="FFFF66"/>
                </a:solidFill>
                <a:prstDash val="solid"/>
                <a:round/>
              </a:ln>
            </p:spPr>
            <p:txBody>
              <a:bodyPr/>
              <a:lstStyle/>
              <a:p>
                <a:endParaRPr lang="zh-CN" altLang="en-US" sz="1100"/>
              </a:p>
            </p:txBody>
          </p:sp>
          <p:sp>
            <p:nvSpPr>
              <p:cNvPr id="326" name="Freeform 37"/>
              <p:cNvSpPr/>
              <p:nvPr/>
            </p:nvSpPr>
            <p:spPr bwMode="auto">
              <a:xfrm>
                <a:off x="2519" y="1207"/>
                <a:ext cx="170" cy="193"/>
              </a:xfrm>
              <a:custGeom>
                <a:avLst/>
                <a:gdLst>
                  <a:gd name="T0" fmla="*/ 0 w 510"/>
                  <a:gd name="T1" fmla="*/ 0 h 578"/>
                  <a:gd name="T2" fmla="*/ 0 w 510"/>
                  <a:gd name="T3" fmla="*/ 0 h 578"/>
                  <a:gd name="T4" fmla="*/ 0 w 510"/>
                  <a:gd name="T5" fmla="*/ 0 h 578"/>
                  <a:gd name="T6" fmla="*/ 0 w 510"/>
                  <a:gd name="T7" fmla="*/ 0 h 578"/>
                  <a:gd name="T8" fmla="*/ 0 w 510"/>
                  <a:gd name="T9" fmla="*/ 0 h 578"/>
                  <a:gd name="T10" fmla="*/ 0 w 510"/>
                  <a:gd name="T11" fmla="*/ 0 h 578"/>
                  <a:gd name="T12" fmla="*/ 0 w 510"/>
                  <a:gd name="T13" fmla="*/ 0 h 578"/>
                  <a:gd name="T14" fmla="*/ 0 w 510"/>
                  <a:gd name="T15" fmla="*/ 0 h 578"/>
                  <a:gd name="T16" fmla="*/ 0 w 510"/>
                  <a:gd name="T17" fmla="*/ 0 h 578"/>
                  <a:gd name="T18" fmla="*/ 0 w 510"/>
                  <a:gd name="T19" fmla="*/ 0 h 578"/>
                  <a:gd name="T20" fmla="*/ 0 w 510"/>
                  <a:gd name="T21" fmla="*/ 0 h 578"/>
                  <a:gd name="T22" fmla="*/ 0 w 510"/>
                  <a:gd name="T23" fmla="*/ 0 h 578"/>
                  <a:gd name="T24" fmla="*/ 0 w 510"/>
                  <a:gd name="T25" fmla="*/ 0 h 578"/>
                  <a:gd name="T26" fmla="*/ 0 w 510"/>
                  <a:gd name="T27" fmla="*/ 0 h 578"/>
                  <a:gd name="T28" fmla="*/ 0 w 510"/>
                  <a:gd name="T29" fmla="*/ 0 h 578"/>
                  <a:gd name="T30" fmla="*/ 0 w 510"/>
                  <a:gd name="T31" fmla="*/ 0 h 578"/>
                  <a:gd name="T32" fmla="*/ 0 w 510"/>
                  <a:gd name="T33" fmla="*/ 0 h 578"/>
                  <a:gd name="T34" fmla="*/ 0 w 510"/>
                  <a:gd name="T35" fmla="*/ 1 h 578"/>
                  <a:gd name="T36" fmla="*/ 0 w 510"/>
                  <a:gd name="T37" fmla="*/ 1 h 578"/>
                  <a:gd name="T38" fmla="*/ 0 w 510"/>
                  <a:gd name="T39" fmla="*/ 1 h 578"/>
                  <a:gd name="T40" fmla="*/ 0 w 510"/>
                  <a:gd name="T41" fmla="*/ 1 h 578"/>
                  <a:gd name="T42" fmla="*/ 0 w 510"/>
                  <a:gd name="T43" fmla="*/ 1 h 578"/>
                  <a:gd name="T44" fmla="*/ 0 w 510"/>
                  <a:gd name="T45" fmla="*/ 1 h 578"/>
                  <a:gd name="T46" fmla="*/ 0 w 510"/>
                  <a:gd name="T47" fmla="*/ 1 h 578"/>
                  <a:gd name="T48" fmla="*/ 0 w 510"/>
                  <a:gd name="T49" fmla="*/ 1 h 578"/>
                  <a:gd name="T50" fmla="*/ 1 w 510"/>
                  <a:gd name="T51" fmla="*/ 1 h 578"/>
                  <a:gd name="T52" fmla="*/ 1 w 510"/>
                  <a:gd name="T53" fmla="*/ 1 h 578"/>
                  <a:gd name="T54" fmla="*/ 1 w 510"/>
                  <a:gd name="T55" fmla="*/ 1 h 578"/>
                  <a:gd name="T56" fmla="*/ 1 w 510"/>
                  <a:gd name="T57" fmla="*/ 0 h 578"/>
                  <a:gd name="T58" fmla="*/ 1 w 510"/>
                  <a:gd name="T59" fmla="*/ 0 h 578"/>
                  <a:gd name="T60" fmla="*/ 1 w 510"/>
                  <a:gd name="T61" fmla="*/ 0 h 578"/>
                  <a:gd name="T62" fmla="*/ 1 w 510"/>
                  <a:gd name="T63" fmla="*/ 0 h 578"/>
                  <a:gd name="T64" fmla="*/ 1 w 510"/>
                  <a:gd name="T65" fmla="*/ 0 h 578"/>
                  <a:gd name="T66" fmla="*/ 1 w 510"/>
                  <a:gd name="T67" fmla="*/ 0 h 578"/>
                  <a:gd name="T68" fmla="*/ 1 w 510"/>
                  <a:gd name="T69" fmla="*/ 0 h 578"/>
                  <a:gd name="T70" fmla="*/ 1 w 510"/>
                  <a:gd name="T71" fmla="*/ 0 h 578"/>
                  <a:gd name="T72" fmla="*/ 1 w 510"/>
                  <a:gd name="T73" fmla="*/ 0 h 578"/>
                  <a:gd name="T74" fmla="*/ 1 w 510"/>
                  <a:gd name="T75" fmla="*/ 0 h 578"/>
                  <a:gd name="T76" fmla="*/ 1 w 510"/>
                  <a:gd name="T77" fmla="*/ 0 h 578"/>
                  <a:gd name="T78" fmla="*/ 1 w 510"/>
                  <a:gd name="T79" fmla="*/ 0 h 578"/>
                  <a:gd name="T80" fmla="*/ 1 w 510"/>
                  <a:gd name="T81" fmla="*/ 0 h 578"/>
                  <a:gd name="T82" fmla="*/ 1 w 510"/>
                  <a:gd name="T83" fmla="*/ 0 h 578"/>
                  <a:gd name="T84" fmla="*/ 0 w 510"/>
                  <a:gd name="T85" fmla="*/ 0 h 578"/>
                  <a:gd name="T86" fmla="*/ 0 w 510"/>
                  <a:gd name="T87" fmla="*/ 0 h 578"/>
                  <a:gd name="T88" fmla="*/ 0 w 510"/>
                  <a:gd name="T89" fmla="*/ 0 h 5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10" h="578">
                    <a:moveTo>
                      <a:pt x="255" y="0"/>
                    </a:moveTo>
                    <a:lnTo>
                      <a:pt x="218" y="1"/>
                    </a:lnTo>
                    <a:lnTo>
                      <a:pt x="180" y="7"/>
                    </a:lnTo>
                    <a:lnTo>
                      <a:pt x="144" y="19"/>
                    </a:lnTo>
                    <a:lnTo>
                      <a:pt x="111" y="34"/>
                    </a:lnTo>
                    <a:lnTo>
                      <a:pt x="81" y="54"/>
                    </a:lnTo>
                    <a:lnTo>
                      <a:pt x="55" y="76"/>
                    </a:lnTo>
                    <a:lnTo>
                      <a:pt x="33" y="101"/>
                    </a:lnTo>
                    <a:lnTo>
                      <a:pt x="16" y="130"/>
                    </a:lnTo>
                    <a:lnTo>
                      <a:pt x="6" y="160"/>
                    </a:lnTo>
                    <a:lnTo>
                      <a:pt x="0" y="191"/>
                    </a:lnTo>
                    <a:lnTo>
                      <a:pt x="0" y="223"/>
                    </a:lnTo>
                    <a:lnTo>
                      <a:pt x="8" y="250"/>
                    </a:lnTo>
                    <a:lnTo>
                      <a:pt x="19" y="276"/>
                    </a:lnTo>
                    <a:lnTo>
                      <a:pt x="35" y="300"/>
                    </a:lnTo>
                    <a:lnTo>
                      <a:pt x="54" y="324"/>
                    </a:lnTo>
                    <a:lnTo>
                      <a:pt x="82" y="357"/>
                    </a:lnTo>
                    <a:lnTo>
                      <a:pt x="105" y="393"/>
                    </a:lnTo>
                    <a:lnTo>
                      <a:pt x="126" y="432"/>
                    </a:lnTo>
                    <a:lnTo>
                      <a:pt x="140" y="470"/>
                    </a:lnTo>
                    <a:lnTo>
                      <a:pt x="149" y="512"/>
                    </a:lnTo>
                    <a:lnTo>
                      <a:pt x="147" y="578"/>
                    </a:lnTo>
                    <a:lnTo>
                      <a:pt x="255" y="578"/>
                    </a:lnTo>
                    <a:lnTo>
                      <a:pt x="363" y="578"/>
                    </a:lnTo>
                    <a:lnTo>
                      <a:pt x="362" y="512"/>
                    </a:lnTo>
                    <a:lnTo>
                      <a:pt x="370" y="470"/>
                    </a:lnTo>
                    <a:lnTo>
                      <a:pt x="385" y="432"/>
                    </a:lnTo>
                    <a:lnTo>
                      <a:pt x="404" y="393"/>
                    </a:lnTo>
                    <a:lnTo>
                      <a:pt x="428" y="357"/>
                    </a:lnTo>
                    <a:lnTo>
                      <a:pt x="457" y="324"/>
                    </a:lnTo>
                    <a:lnTo>
                      <a:pt x="476" y="300"/>
                    </a:lnTo>
                    <a:lnTo>
                      <a:pt x="491" y="276"/>
                    </a:lnTo>
                    <a:lnTo>
                      <a:pt x="503" y="250"/>
                    </a:lnTo>
                    <a:lnTo>
                      <a:pt x="510" y="223"/>
                    </a:lnTo>
                    <a:lnTo>
                      <a:pt x="510" y="191"/>
                    </a:lnTo>
                    <a:lnTo>
                      <a:pt x="504" y="160"/>
                    </a:lnTo>
                    <a:lnTo>
                      <a:pt x="493" y="130"/>
                    </a:lnTo>
                    <a:lnTo>
                      <a:pt x="477" y="101"/>
                    </a:lnTo>
                    <a:lnTo>
                      <a:pt x="455" y="76"/>
                    </a:lnTo>
                    <a:lnTo>
                      <a:pt x="430" y="54"/>
                    </a:lnTo>
                    <a:lnTo>
                      <a:pt x="399" y="34"/>
                    </a:lnTo>
                    <a:lnTo>
                      <a:pt x="366" y="19"/>
                    </a:lnTo>
                    <a:lnTo>
                      <a:pt x="330" y="7"/>
                    </a:lnTo>
                    <a:lnTo>
                      <a:pt x="293" y="1"/>
                    </a:lnTo>
                    <a:lnTo>
                      <a:pt x="255" y="0"/>
                    </a:lnTo>
                    <a:close/>
                  </a:path>
                </a:pathLst>
              </a:custGeom>
              <a:solidFill>
                <a:srgbClr val="B3B3B3"/>
              </a:solidFill>
              <a:ln w="9525">
                <a:solidFill>
                  <a:srgbClr val="FFFF66"/>
                </a:solidFill>
                <a:round/>
              </a:ln>
            </p:spPr>
            <p:txBody>
              <a:bodyPr/>
              <a:lstStyle/>
              <a:p>
                <a:endParaRPr lang="zh-CN" altLang="en-US" sz="1100"/>
              </a:p>
            </p:txBody>
          </p:sp>
          <p:sp>
            <p:nvSpPr>
              <p:cNvPr id="327" name="Freeform 38"/>
              <p:cNvSpPr/>
              <p:nvPr/>
            </p:nvSpPr>
            <p:spPr bwMode="auto">
              <a:xfrm>
                <a:off x="2124" y="1439"/>
                <a:ext cx="54" cy="9"/>
              </a:xfrm>
              <a:custGeom>
                <a:avLst/>
                <a:gdLst>
                  <a:gd name="T0" fmla="*/ 0 w 164"/>
                  <a:gd name="T1" fmla="*/ 0 h 27"/>
                  <a:gd name="T2" fmla="*/ 0 w 164"/>
                  <a:gd name="T3" fmla="*/ 0 h 27"/>
                  <a:gd name="T4" fmla="*/ 0 w 164"/>
                  <a:gd name="T5" fmla="*/ 0 h 27"/>
                  <a:gd name="T6" fmla="*/ 0 w 164"/>
                  <a:gd name="T7" fmla="*/ 0 h 27"/>
                  <a:gd name="T8" fmla="*/ 0 w 164"/>
                  <a:gd name="T9" fmla="*/ 0 h 27"/>
                  <a:gd name="T10" fmla="*/ 0 w 164"/>
                  <a:gd name="T11" fmla="*/ 0 h 27"/>
                  <a:gd name="T12" fmla="*/ 0 w 164"/>
                  <a:gd name="T13" fmla="*/ 0 h 27"/>
                  <a:gd name="T14" fmla="*/ 0 w 164"/>
                  <a:gd name="T15" fmla="*/ 0 h 27"/>
                  <a:gd name="T16" fmla="*/ 0 w 164"/>
                  <a:gd name="T17" fmla="*/ 0 h 27"/>
                  <a:gd name="T18" fmla="*/ 0 w 164"/>
                  <a:gd name="T19" fmla="*/ 0 h 27"/>
                  <a:gd name="T20" fmla="*/ 0 w 164"/>
                  <a:gd name="T21" fmla="*/ 0 h 27"/>
                  <a:gd name="T22" fmla="*/ 0 w 164"/>
                  <a:gd name="T23" fmla="*/ 0 h 27"/>
                  <a:gd name="T24" fmla="*/ 0 w 164"/>
                  <a:gd name="T25" fmla="*/ 0 h 27"/>
                  <a:gd name="T26" fmla="*/ 0 w 164"/>
                  <a:gd name="T27" fmla="*/ 0 h 27"/>
                  <a:gd name="T28" fmla="*/ 0 w 164"/>
                  <a:gd name="T29" fmla="*/ 0 h 27"/>
                  <a:gd name="T30" fmla="*/ 0 w 164"/>
                  <a:gd name="T31" fmla="*/ 0 h 27"/>
                  <a:gd name="T32" fmla="*/ 0 w 164"/>
                  <a:gd name="T33" fmla="*/ 0 h 27"/>
                  <a:gd name="T34" fmla="*/ 0 w 164"/>
                  <a:gd name="T35" fmla="*/ 0 h 27"/>
                  <a:gd name="T36" fmla="*/ 0 w 164"/>
                  <a:gd name="T37" fmla="*/ 0 h 27"/>
                  <a:gd name="T38" fmla="*/ 0 w 164"/>
                  <a:gd name="T39" fmla="*/ 0 h 27"/>
                  <a:gd name="T40" fmla="*/ 0 w 164"/>
                  <a:gd name="T41" fmla="*/ 0 h 27"/>
                  <a:gd name="T42" fmla="*/ 0 w 164"/>
                  <a:gd name="T43" fmla="*/ 0 h 27"/>
                  <a:gd name="T44" fmla="*/ 0 w 164"/>
                  <a:gd name="T45" fmla="*/ 0 h 27"/>
                  <a:gd name="T46" fmla="*/ 0 w 164"/>
                  <a:gd name="T47" fmla="*/ 0 h 27"/>
                  <a:gd name="T48" fmla="*/ 0 w 164"/>
                  <a:gd name="T49" fmla="*/ 0 h 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64" h="27">
                    <a:moveTo>
                      <a:pt x="0" y="13"/>
                    </a:moveTo>
                    <a:lnTo>
                      <a:pt x="1" y="10"/>
                    </a:lnTo>
                    <a:lnTo>
                      <a:pt x="10" y="7"/>
                    </a:lnTo>
                    <a:lnTo>
                      <a:pt x="23" y="3"/>
                    </a:lnTo>
                    <a:lnTo>
                      <a:pt x="40" y="1"/>
                    </a:lnTo>
                    <a:lnTo>
                      <a:pt x="60" y="0"/>
                    </a:lnTo>
                    <a:lnTo>
                      <a:pt x="82" y="0"/>
                    </a:lnTo>
                    <a:lnTo>
                      <a:pt x="103" y="0"/>
                    </a:lnTo>
                    <a:lnTo>
                      <a:pt x="124" y="1"/>
                    </a:lnTo>
                    <a:lnTo>
                      <a:pt x="141" y="3"/>
                    </a:lnTo>
                    <a:lnTo>
                      <a:pt x="154" y="7"/>
                    </a:lnTo>
                    <a:lnTo>
                      <a:pt x="161" y="10"/>
                    </a:lnTo>
                    <a:lnTo>
                      <a:pt x="164" y="13"/>
                    </a:lnTo>
                    <a:lnTo>
                      <a:pt x="161" y="17"/>
                    </a:lnTo>
                    <a:lnTo>
                      <a:pt x="154" y="21"/>
                    </a:lnTo>
                    <a:lnTo>
                      <a:pt x="141" y="23"/>
                    </a:lnTo>
                    <a:lnTo>
                      <a:pt x="124" y="26"/>
                    </a:lnTo>
                    <a:lnTo>
                      <a:pt x="103" y="27"/>
                    </a:lnTo>
                    <a:lnTo>
                      <a:pt x="82" y="27"/>
                    </a:lnTo>
                    <a:lnTo>
                      <a:pt x="60" y="27"/>
                    </a:lnTo>
                    <a:lnTo>
                      <a:pt x="40" y="26"/>
                    </a:lnTo>
                    <a:lnTo>
                      <a:pt x="23" y="23"/>
                    </a:lnTo>
                    <a:lnTo>
                      <a:pt x="10" y="21"/>
                    </a:lnTo>
                    <a:lnTo>
                      <a:pt x="1" y="17"/>
                    </a:lnTo>
                    <a:lnTo>
                      <a:pt x="0" y="13"/>
                    </a:lnTo>
                    <a:close/>
                  </a:path>
                </a:pathLst>
              </a:custGeom>
              <a:solidFill>
                <a:srgbClr val="FFFF00"/>
              </a:solidFill>
              <a:ln w="9525">
                <a:solidFill>
                  <a:srgbClr val="FFFF66"/>
                </a:solidFill>
                <a:round/>
              </a:ln>
            </p:spPr>
            <p:txBody>
              <a:bodyPr/>
              <a:lstStyle/>
              <a:p>
                <a:endParaRPr lang="zh-CN" altLang="en-US" sz="1100"/>
              </a:p>
            </p:txBody>
          </p:sp>
          <p:sp>
            <p:nvSpPr>
              <p:cNvPr id="328" name="Freeform 39"/>
              <p:cNvSpPr/>
              <p:nvPr/>
            </p:nvSpPr>
            <p:spPr bwMode="auto">
              <a:xfrm>
                <a:off x="2115" y="1388"/>
                <a:ext cx="71" cy="55"/>
              </a:xfrm>
              <a:custGeom>
                <a:avLst/>
                <a:gdLst>
                  <a:gd name="T0" fmla="*/ 0 w 213"/>
                  <a:gd name="T1" fmla="*/ 0 h 167"/>
                  <a:gd name="T2" fmla="*/ 0 w 213"/>
                  <a:gd name="T3" fmla="*/ 0 h 167"/>
                  <a:gd name="T4" fmla="*/ 0 w 213"/>
                  <a:gd name="T5" fmla="*/ 0 h 167"/>
                  <a:gd name="T6" fmla="*/ 0 w 213"/>
                  <a:gd name="T7" fmla="*/ 0 h 167"/>
                  <a:gd name="T8" fmla="*/ 0 w 213"/>
                  <a:gd name="T9" fmla="*/ 0 h 167"/>
                  <a:gd name="T10" fmla="*/ 0 w 213"/>
                  <a:gd name="T11" fmla="*/ 0 h 167"/>
                  <a:gd name="T12" fmla="*/ 0 w 213"/>
                  <a:gd name="T13" fmla="*/ 0 h 167"/>
                  <a:gd name="T14" fmla="*/ 0 w 213"/>
                  <a:gd name="T15" fmla="*/ 0 h 167"/>
                  <a:gd name="T16" fmla="*/ 0 w 213"/>
                  <a:gd name="T17" fmla="*/ 0 h 1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3" h="167">
                    <a:moveTo>
                      <a:pt x="107" y="167"/>
                    </a:moveTo>
                    <a:lnTo>
                      <a:pt x="186" y="167"/>
                    </a:lnTo>
                    <a:lnTo>
                      <a:pt x="213" y="150"/>
                    </a:lnTo>
                    <a:lnTo>
                      <a:pt x="213" y="0"/>
                    </a:lnTo>
                    <a:lnTo>
                      <a:pt x="107" y="0"/>
                    </a:lnTo>
                    <a:lnTo>
                      <a:pt x="0" y="0"/>
                    </a:lnTo>
                    <a:lnTo>
                      <a:pt x="0" y="150"/>
                    </a:lnTo>
                    <a:lnTo>
                      <a:pt x="28" y="167"/>
                    </a:lnTo>
                    <a:lnTo>
                      <a:pt x="107" y="167"/>
                    </a:lnTo>
                    <a:close/>
                  </a:path>
                </a:pathLst>
              </a:custGeom>
              <a:solidFill>
                <a:srgbClr val="9A9A9A"/>
              </a:solidFill>
              <a:ln w="3175">
                <a:solidFill>
                  <a:srgbClr val="FFFF66"/>
                </a:solidFill>
                <a:prstDash val="solid"/>
                <a:round/>
              </a:ln>
            </p:spPr>
            <p:txBody>
              <a:bodyPr/>
              <a:lstStyle/>
              <a:p>
                <a:endParaRPr lang="zh-CN" altLang="en-US" sz="1100"/>
              </a:p>
            </p:txBody>
          </p:sp>
          <p:sp>
            <p:nvSpPr>
              <p:cNvPr id="329" name="Freeform 40"/>
              <p:cNvSpPr>
                <a:spLocks noEditPoints="1"/>
              </p:cNvSpPr>
              <p:nvPr/>
            </p:nvSpPr>
            <p:spPr bwMode="auto">
              <a:xfrm>
                <a:off x="2115" y="1402"/>
                <a:ext cx="72" cy="34"/>
              </a:xfrm>
              <a:custGeom>
                <a:avLst/>
                <a:gdLst>
                  <a:gd name="T0" fmla="*/ 0 w 215"/>
                  <a:gd name="T1" fmla="*/ 0 h 102"/>
                  <a:gd name="T2" fmla="*/ 0 w 215"/>
                  <a:gd name="T3" fmla="*/ 0 h 102"/>
                  <a:gd name="T4" fmla="*/ 0 w 215"/>
                  <a:gd name="T5" fmla="*/ 0 h 102"/>
                  <a:gd name="T6" fmla="*/ 0 w 215"/>
                  <a:gd name="T7" fmla="*/ 0 h 102"/>
                  <a:gd name="T8" fmla="*/ 0 w 215"/>
                  <a:gd name="T9" fmla="*/ 0 h 102"/>
                  <a:gd name="T10" fmla="*/ 0 w 215"/>
                  <a:gd name="T11" fmla="*/ 0 h 102"/>
                  <a:gd name="T12" fmla="*/ 0 w 215"/>
                  <a:gd name="T13" fmla="*/ 0 h 102"/>
                  <a:gd name="T14" fmla="*/ 0 w 215"/>
                  <a:gd name="T15" fmla="*/ 0 h 102"/>
                  <a:gd name="T16" fmla="*/ 0 w 215"/>
                  <a:gd name="T17" fmla="*/ 0 h 102"/>
                  <a:gd name="T18" fmla="*/ 0 w 215"/>
                  <a:gd name="T19" fmla="*/ 0 h 102"/>
                  <a:gd name="T20" fmla="*/ 0 w 215"/>
                  <a:gd name="T21" fmla="*/ 0 h 102"/>
                  <a:gd name="T22" fmla="*/ 0 w 215"/>
                  <a:gd name="T23" fmla="*/ 0 h 102"/>
                  <a:gd name="T24" fmla="*/ 0 w 215"/>
                  <a:gd name="T25" fmla="*/ 0 h 102"/>
                  <a:gd name="T26" fmla="*/ 0 w 215"/>
                  <a:gd name="T27" fmla="*/ 0 h 1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5" h="102">
                    <a:moveTo>
                      <a:pt x="0" y="45"/>
                    </a:moveTo>
                    <a:lnTo>
                      <a:pt x="2" y="11"/>
                    </a:lnTo>
                    <a:lnTo>
                      <a:pt x="56" y="11"/>
                    </a:lnTo>
                    <a:lnTo>
                      <a:pt x="215" y="0"/>
                    </a:lnTo>
                    <a:lnTo>
                      <a:pt x="215" y="30"/>
                    </a:lnTo>
                    <a:lnTo>
                      <a:pt x="58" y="45"/>
                    </a:lnTo>
                    <a:lnTo>
                      <a:pt x="0" y="45"/>
                    </a:lnTo>
                    <a:close/>
                    <a:moveTo>
                      <a:pt x="0" y="102"/>
                    </a:moveTo>
                    <a:lnTo>
                      <a:pt x="2" y="68"/>
                    </a:lnTo>
                    <a:lnTo>
                      <a:pt x="56" y="68"/>
                    </a:lnTo>
                    <a:lnTo>
                      <a:pt x="215" y="57"/>
                    </a:lnTo>
                    <a:lnTo>
                      <a:pt x="215" y="87"/>
                    </a:lnTo>
                    <a:lnTo>
                      <a:pt x="58" y="102"/>
                    </a:lnTo>
                    <a:lnTo>
                      <a:pt x="0" y="102"/>
                    </a:lnTo>
                    <a:close/>
                  </a:path>
                </a:pathLst>
              </a:custGeom>
              <a:solidFill>
                <a:srgbClr val="4D4D4D"/>
              </a:solidFill>
              <a:ln w="3175">
                <a:solidFill>
                  <a:srgbClr val="FFFF66"/>
                </a:solidFill>
                <a:prstDash val="solid"/>
                <a:round/>
              </a:ln>
            </p:spPr>
            <p:txBody>
              <a:bodyPr/>
              <a:lstStyle/>
              <a:p>
                <a:endParaRPr lang="zh-CN" altLang="en-US" sz="1100"/>
              </a:p>
            </p:txBody>
          </p:sp>
          <p:sp>
            <p:nvSpPr>
              <p:cNvPr id="330" name="Freeform 41"/>
              <p:cNvSpPr/>
              <p:nvPr/>
            </p:nvSpPr>
            <p:spPr bwMode="auto">
              <a:xfrm>
                <a:off x="2065" y="1207"/>
                <a:ext cx="170" cy="193"/>
              </a:xfrm>
              <a:custGeom>
                <a:avLst/>
                <a:gdLst>
                  <a:gd name="T0" fmla="*/ 0 w 510"/>
                  <a:gd name="T1" fmla="*/ 0 h 578"/>
                  <a:gd name="T2" fmla="*/ 0 w 510"/>
                  <a:gd name="T3" fmla="*/ 0 h 578"/>
                  <a:gd name="T4" fmla="*/ 0 w 510"/>
                  <a:gd name="T5" fmla="*/ 0 h 578"/>
                  <a:gd name="T6" fmla="*/ 0 w 510"/>
                  <a:gd name="T7" fmla="*/ 0 h 578"/>
                  <a:gd name="T8" fmla="*/ 0 w 510"/>
                  <a:gd name="T9" fmla="*/ 0 h 578"/>
                  <a:gd name="T10" fmla="*/ 0 w 510"/>
                  <a:gd name="T11" fmla="*/ 0 h 578"/>
                  <a:gd name="T12" fmla="*/ 0 w 510"/>
                  <a:gd name="T13" fmla="*/ 0 h 578"/>
                  <a:gd name="T14" fmla="*/ 0 w 510"/>
                  <a:gd name="T15" fmla="*/ 0 h 578"/>
                  <a:gd name="T16" fmla="*/ 0 w 510"/>
                  <a:gd name="T17" fmla="*/ 0 h 578"/>
                  <a:gd name="T18" fmla="*/ 0 w 510"/>
                  <a:gd name="T19" fmla="*/ 0 h 578"/>
                  <a:gd name="T20" fmla="*/ 0 w 510"/>
                  <a:gd name="T21" fmla="*/ 0 h 578"/>
                  <a:gd name="T22" fmla="*/ 0 w 510"/>
                  <a:gd name="T23" fmla="*/ 0 h 578"/>
                  <a:gd name="T24" fmla="*/ 0 w 510"/>
                  <a:gd name="T25" fmla="*/ 0 h 578"/>
                  <a:gd name="T26" fmla="*/ 0 w 510"/>
                  <a:gd name="T27" fmla="*/ 0 h 578"/>
                  <a:gd name="T28" fmla="*/ 0 w 510"/>
                  <a:gd name="T29" fmla="*/ 0 h 578"/>
                  <a:gd name="T30" fmla="*/ 0 w 510"/>
                  <a:gd name="T31" fmla="*/ 0 h 578"/>
                  <a:gd name="T32" fmla="*/ 0 w 510"/>
                  <a:gd name="T33" fmla="*/ 0 h 578"/>
                  <a:gd name="T34" fmla="*/ 0 w 510"/>
                  <a:gd name="T35" fmla="*/ 1 h 578"/>
                  <a:gd name="T36" fmla="*/ 0 w 510"/>
                  <a:gd name="T37" fmla="*/ 1 h 578"/>
                  <a:gd name="T38" fmla="*/ 0 w 510"/>
                  <a:gd name="T39" fmla="*/ 1 h 578"/>
                  <a:gd name="T40" fmla="*/ 0 w 510"/>
                  <a:gd name="T41" fmla="*/ 1 h 578"/>
                  <a:gd name="T42" fmla="*/ 0 w 510"/>
                  <a:gd name="T43" fmla="*/ 1 h 578"/>
                  <a:gd name="T44" fmla="*/ 0 w 510"/>
                  <a:gd name="T45" fmla="*/ 1 h 578"/>
                  <a:gd name="T46" fmla="*/ 0 w 510"/>
                  <a:gd name="T47" fmla="*/ 1 h 578"/>
                  <a:gd name="T48" fmla="*/ 0 w 510"/>
                  <a:gd name="T49" fmla="*/ 1 h 578"/>
                  <a:gd name="T50" fmla="*/ 1 w 510"/>
                  <a:gd name="T51" fmla="*/ 1 h 578"/>
                  <a:gd name="T52" fmla="*/ 1 w 510"/>
                  <a:gd name="T53" fmla="*/ 1 h 578"/>
                  <a:gd name="T54" fmla="*/ 1 w 510"/>
                  <a:gd name="T55" fmla="*/ 1 h 578"/>
                  <a:gd name="T56" fmla="*/ 1 w 510"/>
                  <a:gd name="T57" fmla="*/ 0 h 578"/>
                  <a:gd name="T58" fmla="*/ 1 w 510"/>
                  <a:gd name="T59" fmla="*/ 0 h 578"/>
                  <a:gd name="T60" fmla="*/ 1 w 510"/>
                  <a:gd name="T61" fmla="*/ 0 h 578"/>
                  <a:gd name="T62" fmla="*/ 1 w 510"/>
                  <a:gd name="T63" fmla="*/ 0 h 578"/>
                  <a:gd name="T64" fmla="*/ 1 w 510"/>
                  <a:gd name="T65" fmla="*/ 0 h 578"/>
                  <a:gd name="T66" fmla="*/ 1 w 510"/>
                  <a:gd name="T67" fmla="*/ 0 h 578"/>
                  <a:gd name="T68" fmla="*/ 1 w 510"/>
                  <a:gd name="T69" fmla="*/ 0 h 578"/>
                  <a:gd name="T70" fmla="*/ 1 w 510"/>
                  <a:gd name="T71" fmla="*/ 0 h 578"/>
                  <a:gd name="T72" fmla="*/ 1 w 510"/>
                  <a:gd name="T73" fmla="*/ 0 h 578"/>
                  <a:gd name="T74" fmla="*/ 1 w 510"/>
                  <a:gd name="T75" fmla="*/ 0 h 578"/>
                  <a:gd name="T76" fmla="*/ 1 w 510"/>
                  <a:gd name="T77" fmla="*/ 0 h 578"/>
                  <a:gd name="T78" fmla="*/ 1 w 510"/>
                  <a:gd name="T79" fmla="*/ 0 h 578"/>
                  <a:gd name="T80" fmla="*/ 1 w 510"/>
                  <a:gd name="T81" fmla="*/ 0 h 578"/>
                  <a:gd name="T82" fmla="*/ 1 w 510"/>
                  <a:gd name="T83" fmla="*/ 0 h 578"/>
                  <a:gd name="T84" fmla="*/ 0 w 510"/>
                  <a:gd name="T85" fmla="*/ 0 h 578"/>
                  <a:gd name="T86" fmla="*/ 0 w 510"/>
                  <a:gd name="T87" fmla="*/ 0 h 578"/>
                  <a:gd name="T88" fmla="*/ 0 w 510"/>
                  <a:gd name="T89" fmla="*/ 0 h 5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10" h="578">
                    <a:moveTo>
                      <a:pt x="255" y="0"/>
                    </a:moveTo>
                    <a:lnTo>
                      <a:pt x="218" y="1"/>
                    </a:lnTo>
                    <a:lnTo>
                      <a:pt x="180" y="7"/>
                    </a:lnTo>
                    <a:lnTo>
                      <a:pt x="144" y="19"/>
                    </a:lnTo>
                    <a:lnTo>
                      <a:pt x="111" y="34"/>
                    </a:lnTo>
                    <a:lnTo>
                      <a:pt x="81" y="54"/>
                    </a:lnTo>
                    <a:lnTo>
                      <a:pt x="55" y="76"/>
                    </a:lnTo>
                    <a:lnTo>
                      <a:pt x="34" y="101"/>
                    </a:lnTo>
                    <a:lnTo>
                      <a:pt x="18" y="130"/>
                    </a:lnTo>
                    <a:lnTo>
                      <a:pt x="6" y="160"/>
                    </a:lnTo>
                    <a:lnTo>
                      <a:pt x="0" y="191"/>
                    </a:lnTo>
                    <a:lnTo>
                      <a:pt x="0" y="223"/>
                    </a:lnTo>
                    <a:lnTo>
                      <a:pt x="8" y="250"/>
                    </a:lnTo>
                    <a:lnTo>
                      <a:pt x="19" y="276"/>
                    </a:lnTo>
                    <a:lnTo>
                      <a:pt x="35" y="300"/>
                    </a:lnTo>
                    <a:lnTo>
                      <a:pt x="54" y="324"/>
                    </a:lnTo>
                    <a:lnTo>
                      <a:pt x="83" y="357"/>
                    </a:lnTo>
                    <a:lnTo>
                      <a:pt x="107" y="393"/>
                    </a:lnTo>
                    <a:lnTo>
                      <a:pt x="126" y="432"/>
                    </a:lnTo>
                    <a:lnTo>
                      <a:pt x="140" y="470"/>
                    </a:lnTo>
                    <a:lnTo>
                      <a:pt x="149" y="512"/>
                    </a:lnTo>
                    <a:lnTo>
                      <a:pt x="147" y="578"/>
                    </a:lnTo>
                    <a:lnTo>
                      <a:pt x="255" y="578"/>
                    </a:lnTo>
                    <a:lnTo>
                      <a:pt x="363" y="578"/>
                    </a:lnTo>
                    <a:lnTo>
                      <a:pt x="362" y="512"/>
                    </a:lnTo>
                    <a:lnTo>
                      <a:pt x="371" y="470"/>
                    </a:lnTo>
                    <a:lnTo>
                      <a:pt x="385" y="432"/>
                    </a:lnTo>
                    <a:lnTo>
                      <a:pt x="405" y="393"/>
                    </a:lnTo>
                    <a:lnTo>
                      <a:pt x="428" y="357"/>
                    </a:lnTo>
                    <a:lnTo>
                      <a:pt x="457" y="324"/>
                    </a:lnTo>
                    <a:lnTo>
                      <a:pt x="477" y="300"/>
                    </a:lnTo>
                    <a:lnTo>
                      <a:pt x="492" y="276"/>
                    </a:lnTo>
                    <a:lnTo>
                      <a:pt x="503" y="250"/>
                    </a:lnTo>
                    <a:lnTo>
                      <a:pt x="510" y="223"/>
                    </a:lnTo>
                    <a:lnTo>
                      <a:pt x="510" y="191"/>
                    </a:lnTo>
                    <a:lnTo>
                      <a:pt x="504" y="160"/>
                    </a:lnTo>
                    <a:lnTo>
                      <a:pt x="494" y="130"/>
                    </a:lnTo>
                    <a:lnTo>
                      <a:pt x="477" y="101"/>
                    </a:lnTo>
                    <a:lnTo>
                      <a:pt x="456" y="76"/>
                    </a:lnTo>
                    <a:lnTo>
                      <a:pt x="430" y="54"/>
                    </a:lnTo>
                    <a:lnTo>
                      <a:pt x="399" y="34"/>
                    </a:lnTo>
                    <a:lnTo>
                      <a:pt x="366" y="19"/>
                    </a:lnTo>
                    <a:lnTo>
                      <a:pt x="330" y="7"/>
                    </a:lnTo>
                    <a:lnTo>
                      <a:pt x="293" y="1"/>
                    </a:lnTo>
                    <a:lnTo>
                      <a:pt x="255" y="0"/>
                    </a:lnTo>
                    <a:close/>
                  </a:path>
                </a:pathLst>
              </a:custGeom>
              <a:solidFill>
                <a:srgbClr val="B3B3B3"/>
              </a:solidFill>
              <a:ln w="9525">
                <a:solidFill>
                  <a:srgbClr val="FFFF66"/>
                </a:solidFill>
                <a:round/>
              </a:ln>
            </p:spPr>
            <p:txBody>
              <a:bodyPr/>
              <a:lstStyle/>
              <a:p>
                <a:endParaRPr lang="zh-CN" altLang="en-US" sz="1100"/>
              </a:p>
            </p:txBody>
          </p:sp>
          <p:sp>
            <p:nvSpPr>
              <p:cNvPr id="331" name="Line 42"/>
              <p:cNvSpPr>
                <a:spLocks noChangeShapeType="1"/>
              </p:cNvSpPr>
              <p:nvPr/>
            </p:nvSpPr>
            <p:spPr bwMode="auto">
              <a:xfrm>
                <a:off x="2847" y="955"/>
                <a:ext cx="1" cy="730"/>
              </a:xfrm>
              <a:prstGeom prst="line">
                <a:avLst/>
              </a:prstGeom>
              <a:noFill/>
              <a:ln w="39688">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grpSp>
        <p:grpSp>
          <p:nvGrpSpPr>
            <p:cNvPr id="332" name="Group 232"/>
            <p:cNvGrpSpPr/>
            <p:nvPr/>
          </p:nvGrpSpPr>
          <p:grpSpPr bwMode="auto">
            <a:xfrm>
              <a:off x="7543093" y="2315297"/>
              <a:ext cx="1558319" cy="1284474"/>
              <a:chOff x="1164" y="1635"/>
              <a:chExt cx="1608" cy="1071"/>
            </a:xfrm>
          </p:grpSpPr>
          <p:sp>
            <p:nvSpPr>
              <p:cNvPr id="335" name="Freeform 46"/>
              <p:cNvSpPr/>
              <p:nvPr/>
            </p:nvSpPr>
            <p:spPr bwMode="auto">
              <a:xfrm>
                <a:off x="1315" y="2205"/>
                <a:ext cx="389" cy="99"/>
              </a:xfrm>
              <a:custGeom>
                <a:avLst/>
                <a:gdLst>
                  <a:gd name="T0" fmla="*/ 0 w 1167"/>
                  <a:gd name="T1" fmla="*/ 0 h 297"/>
                  <a:gd name="T2" fmla="*/ 0 w 1167"/>
                  <a:gd name="T3" fmla="*/ 0 h 297"/>
                  <a:gd name="T4" fmla="*/ 1 w 1167"/>
                  <a:gd name="T5" fmla="*/ 0 h 297"/>
                  <a:gd name="T6" fmla="*/ 1 w 1167"/>
                  <a:gd name="T7" fmla="*/ 0 h 297"/>
                  <a:gd name="T8" fmla="*/ 2 w 1167"/>
                  <a:gd name="T9" fmla="*/ 0 h 2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67" h="297">
                    <a:moveTo>
                      <a:pt x="0" y="119"/>
                    </a:moveTo>
                    <a:lnTo>
                      <a:pt x="0" y="297"/>
                    </a:lnTo>
                    <a:lnTo>
                      <a:pt x="972" y="297"/>
                    </a:lnTo>
                    <a:lnTo>
                      <a:pt x="972" y="0"/>
                    </a:lnTo>
                    <a:lnTo>
                      <a:pt x="1167" y="0"/>
                    </a:lnTo>
                  </a:path>
                </a:pathLst>
              </a:custGeom>
              <a:noFill/>
              <a:ln w="25400">
                <a:solidFill>
                  <a:srgbClr val="FFFF66"/>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100"/>
              </a:p>
            </p:txBody>
          </p:sp>
          <p:sp>
            <p:nvSpPr>
              <p:cNvPr id="336" name="Freeform 47"/>
              <p:cNvSpPr/>
              <p:nvPr/>
            </p:nvSpPr>
            <p:spPr bwMode="auto">
              <a:xfrm>
                <a:off x="1747" y="2205"/>
                <a:ext cx="389" cy="99"/>
              </a:xfrm>
              <a:custGeom>
                <a:avLst/>
                <a:gdLst>
                  <a:gd name="T0" fmla="*/ 0 w 1167"/>
                  <a:gd name="T1" fmla="*/ 0 h 297"/>
                  <a:gd name="T2" fmla="*/ 0 w 1167"/>
                  <a:gd name="T3" fmla="*/ 0 h 297"/>
                  <a:gd name="T4" fmla="*/ 1 w 1167"/>
                  <a:gd name="T5" fmla="*/ 0 h 297"/>
                  <a:gd name="T6" fmla="*/ 1 w 1167"/>
                  <a:gd name="T7" fmla="*/ 0 h 297"/>
                  <a:gd name="T8" fmla="*/ 2 w 1167"/>
                  <a:gd name="T9" fmla="*/ 0 h 2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67" h="297">
                    <a:moveTo>
                      <a:pt x="0" y="119"/>
                    </a:moveTo>
                    <a:lnTo>
                      <a:pt x="0" y="297"/>
                    </a:lnTo>
                    <a:lnTo>
                      <a:pt x="972" y="297"/>
                    </a:lnTo>
                    <a:lnTo>
                      <a:pt x="972" y="0"/>
                    </a:lnTo>
                    <a:lnTo>
                      <a:pt x="1167" y="0"/>
                    </a:lnTo>
                  </a:path>
                </a:pathLst>
              </a:custGeom>
              <a:noFill/>
              <a:ln w="25400">
                <a:solidFill>
                  <a:srgbClr val="FFFF66"/>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100"/>
              </a:p>
            </p:txBody>
          </p:sp>
          <p:sp>
            <p:nvSpPr>
              <p:cNvPr id="337" name="Freeform 48"/>
              <p:cNvSpPr/>
              <p:nvPr/>
            </p:nvSpPr>
            <p:spPr bwMode="auto">
              <a:xfrm>
                <a:off x="2017" y="2245"/>
                <a:ext cx="593" cy="357"/>
              </a:xfrm>
              <a:custGeom>
                <a:avLst/>
                <a:gdLst>
                  <a:gd name="T0" fmla="*/ 2 w 1781"/>
                  <a:gd name="T1" fmla="*/ 0 h 1070"/>
                  <a:gd name="T2" fmla="*/ 2 w 1781"/>
                  <a:gd name="T3" fmla="*/ 1 h 1070"/>
                  <a:gd name="T4" fmla="*/ 0 w 1781"/>
                  <a:gd name="T5" fmla="*/ 1 h 1070"/>
                  <a:gd name="T6" fmla="*/ 0 60000 65536"/>
                  <a:gd name="T7" fmla="*/ 0 60000 65536"/>
                  <a:gd name="T8" fmla="*/ 0 60000 65536"/>
                </a:gdLst>
                <a:ahLst/>
                <a:cxnLst>
                  <a:cxn ang="T6">
                    <a:pos x="T0" y="T1"/>
                  </a:cxn>
                  <a:cxn ang="T7">
                    <a:pos x="T2" y="T3"/>
                  </a:cxn>
                  <a:cxn ang="T8">
                    <a:pos x="T4" y="T5"/>
                  </a:cxn>
                </a:cxnLst>
                <a:rect l="0" t="0" r="r" b="b"/>
                <a:pathLst>
                  <a:path w="1781" h="1070">
                    <a:moveTo>
                      <a:pt x="1781" y="0"/>
                    </a:moveTo>
                    <a:lnTo>
                      <a:pt x="1781" y="1070"/>
                    </a:lnTo>
                    <a:lnTo>
                      <a:pt x="0" y="1070"/>
                    </a:lnTo>
                  </a:path>
                </a:pathLst>
              </a:custGeom>
              <a:noFill/>
              <a:ln w="25400">
                <a:solidFill>
                  <a:srgbClr val="FFFF66"/>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100"/>
              </a:p>
            </p:txBody>
          </p:sp>
          <p:sp>
            <p:nvSpPr>
              <p:cNvPr id="338" name="Freeform 49"/>
              <p:cNvSpPr/>
              <p:nvPr/>
            </p:nvSpPr>
            <p:spPr bwMode="auto">
              <a:xfrm>
                <a:off x="2178" y="2205"/>
                <a:ext cx="432" cy="99"/>
              </a:xfrm>
              <a:custGeom>
                <a:avLst/>
                <a:gdLst>
                  <a:gd name="T0" fmla="*/ 0 w 1296"/>
                  <a:gd name="T1" fmla="*/ 0 h 297"/>
                  <a:gd name="T2" fmla="*/ 0 w 1296"/>
                  <a:gd name="T3" fmla="*/ 0 h 297"/>
                  <a:gd name="T4" fmla="*/ 1 w 1296"/>
                  <a:gd name="T5" fmla="*/ 0 h 297"/>
                  <a:gd name="T6" fmla="*/ 1 w 1296"/>
                  <a:gd name="T7" fmla="*/ 0 h 297"/>
                  <a:gd name="T8" fmla="*/ 2 w 1296"/>
                  <a:gd name="T9" fmla="*/ 0 h 2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6" h="297">
                    <a:moveTo>
                      <a:pt x="0" y="119"/>
                    </a:moveTo>
                    <a:lnTo>
                      <a:pt x="0" y="297"/>
                    </a:lnTo>
                    <a:lnTo>
                      <a:pt x="973" y="297"/>
                    </a:lnTo>
                    <a:lnTo>
                      <a:pt x="973" y="0"/>
                    </a:lnTo>
                    <a:lnTo>
                      <a:pt x="1296" y="0"/>
                    </a:lnTo>
                  </a:path>
                </a:pathLst>
              </a:custGeom>
              <a:noFill/>
              <a:ln w="25400">
                <a:solidFill>
                  <a:srgbClr val="FFFF66"/>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100"/>
              </a:p>
            </p:txBody>
          </p:sp>
          <p:sp>
            <p:nvSpPr>
              <p:cNvPr id="339" name="Line 50"/>
              <p:cNvSpPr>
                <a:spLocks noChangeShapeType="1"/>
              </p:cNvSpPr>
              <p:nvPr/>
            </p:nvSpPr>
            <p:spPr bwMode="auto">
              <a:xfrm>
                <a:off x="2017" y="2508"/>
                <a:ext cx="1" cy="198"/>
              </a:xfrm>
              <a:prstGeom prst="line">
                <a:avLst/>
              </a:prstGeom>
              <a:noFill/>
              <a:ln w="25400">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40" name="Line 51"/>
              <p:cNvSpPr>
                <a:spLocks noChangeShapeType="1"/>
              </p:cNvSpPr>
              <p:nvPr/>
            </p:nvSpPr>
            <p:spPr bwMode="auto">
              <a:xfrm>
                <a:off x="1952" y="2567"/>
                <a:ext cx="1" cy="99"/>
              </a:xfrm>
              <a:prstGeom prst="line">
                <a:avLst/>
              </a:prstGeom>
              <a:noFill/>
              <a:ln w="25400">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41" name="Line 52"/>
              <p:cNvSpPr>
                <a:spLocks noChangeShapeType="1"/>
              </p:cNvSpPr>
              <p:nvPr/>
            </p:nvSpPr>
            <p:spPr bwMode="auto">
              <a:xfrm>
                <a:off x="1887" y="2508"/>
                <a:ext cx="1" cy="198"/>
              </a:xfrm>
              <a:prstGeom prst="line">
                <a:avLst/>
              </a:prstGeom>
              <a:noFill/>
              <a:ln w="25400">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42" name="Line 53"/>
              <p:cNvSpPr>
                <a:spLocks noChangeShapeType="1"/>
              </p:cNvSpPr>
              <p:nvPr/>
            </p:nvSpPr>
            <p:spPr bwMode="auto">
              <a:xfrm>
                <a:off x="1822" y="2567"/>
                <a:ext cx="1" cy="99"/>
              </a:xfrm>
              <a:prstGeom prst="line">
                <a:avLst/>
              </a:prstGeom>
              <a:noFill/>
              <a:ln w="25400">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43" name="Freeform 54"/>
              <p:cNvSpPr/>
              <p:nvPr/>
            </p:nvSpPr>
            <p:spPr bwMode="auto">
              <a:xfrm>
                <a:off x="1196" y="2210"/>
                <a:ext cx="626" cy="397"/>
              </a:xfrm>
              <a:custGeom>
                <a:avLst/>
                <a:gdLst>
                  <a:gd name="T0" fmla="*/ 0 w 1878"/>
                  <a:gd name="T1" fmla="*/ 0 h 1189"/>
                  <a:gd name="T2" fmla="*/ 0 w 1878"/>
                  <a:gd name="T3" fmla="*/ 0 h 1189"/>
                  <a:gd name="T4" fmla="*/ 0 w 1878"/>
                  <a:gd name="T5" fmla="*/ 2 h 1189"/>
                  <a:gd name="T6" fmla="*/ 3 w 1878"/>
                  <a:gd name="T7" fmla="*/ 2 h 11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78" h="1189">
                    <a:moveTo>
                      <a:pt x="259" y="0"/>
                    </a:moveTo>
                    <a:lnTo>
                      <a:pt x="0" y="0"/>
                    </a:lnTo>
                    <a:lnTo>
                      <a:pt x="0" y="1189"/>
                    </a:lnTo>
                    <a:lnTo>
                      <a:pt x="1878" y="1189"/>
                    </a:lnTo>
                  </a:path>
                </a:pathLst>
              </a:custGeom>
              <a:noFill/>
              <a:ln w="25400">
                <a:solidFill>
                  <a:srgbClr val="FFFF66"/>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100"/>
              </a:p>
            </p:txBody>
          </p:sp>
          <p:sp>
            <p:nvSpPr>
              <p:cNvPr id="344" name="Freeform 55"/>
              <p:cNvSpPr/>
              <p:nvPr/>
            </p:nvSpPr>
            <p:spPr bwMode="auto">
              <a:xfrm>
                <a:off x="1296" y="2240"/>
                <a:ext cx="53" cy="10"/>
              </a:xfrm>
              <a:custGeom>
                <a:avLst/>
                <a:gdLst>
                  <a:gd name="T0" fmla="*/ 0 w 158"/>
                  <a:gd name="T1" fmla="*/ 0 h 29"/>
                  <a:gd name="T2" fmla="*/ 0 w 158"/>
                  <a:gd name="T3" fmla="*/ 0 h 29"/>
                  <a:gd name="T4" fmla="*/ 0 w 158"/>
                  <a:gd name="T5" fmla="*/ 0 h 29"/>
                  <a:gd name="T6" fmla="*/ 0 w 158"/>
                  <a:gd name="T7" fmla="*/ 0 h 29"/>
                  <a:gd name="T8" fmla="*/ 0 w 158"/>
                  <a:gd name="T9" fmla="*/ 0 h 29"/>
                  <a:gd name="T10" fmla="*/ 0 w 158"/>
                  <a:gd name="T11" fmla="*/ 0 h 29"/>
                  <a:gd name="T12" fmla="*/ 0 w 158"/>
                  <a:gd name="T13" fmla="*/ 0 h 29"/>
                  <a:gd name="T14" fmla="*/ 0 w 158"/>
                  <a:gd name="T15" fmla="*/ 0 h 29"/>
                  <a:gd name="T16" fmla="*/ 0 w 158"/>
                  <a:gd name="T17" fmla="*/ 0 h 29"/>
                  <a:gd name="T18" fmla="*/ 0 w 158"/>
                  <a:gd name="T19" fmla="*/ 0 h 29"/>
                  <a:gd name="T20" fmla="*/ 0 w 158"/>
                  <a:gd name="T21" fmla="*/ 0 h 29"/>
                  <a:gd name="T22" fmla="*/ 0 w 158"/>
                  <a:gd name="T23" fmla="*/ 0 h 29"/>
                  <a:gd name="T24" fmla="*/ 0 w 158"/>
                  <a:gd name="T25" fmla="*/ 0 h 29"/>
                  <a:gd name="T26" fmla="*/ 0 w 158"/>
                  <a:gd name="T27" fmla="*/ 0 h 29"/>
                  <a:gd name="T28" fmla="*/ 0 w 158"/>
                  <a:gd name="T29" fmla="*/ 0 h 29"/>
                  <a:gd name="T30" fmla="*/ 0 w 158"/>
                  <a:gd name="T31" fmla="*/ 0 h 29"/>
                  <a:gd name="T32" fmla="*/ 0 w 158"/>
                  <a:gd name="T33" fmla="*/ 0 h 29"/>
                  <a:gd name="T34" fmla="*/ 0 w 158"/>
                  <a:gd name="T35" fmla="*/ 0 h 29"/>
                  <a:gd name="T36" fmla="*/ 0 w 158"/>
                  <a:gd name="T37" fmla="*/ 0 h 29"/>
                  <a:gd name="T38" fmla="*/ 0 w 158"/>
                  <a:gd name="T39" fmla="*/ 0 h 29"/>
                  <a:gd name="T40" fmla="*/ 0 w 158"/>
                  <a:gd name="T41" fmla="*/ 0 h 29"/>
                  <a:gd name="T42" fmla="*/ 0 w 158"/>
                  <a:gd name="T43" fmla="*/ 0 h 29"/>
                  <a:gd name="T44" fmla="*/ 0 w 158"/>
                  <a:gd name="T45" fmla="*/ 0 h 29"/>
                  <a:gd name="T46" fmla="*/ 0 w 158"/>
                  <a:gd name="T47" fmla="*/ 0 h 29"/>
                  <a:gd name="T48" fmla="*/ 0 w 158"/>
                  <a:gd name="T49" fmla="*/ 0 h 2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58" h="29">
                    <a:moveTo>
                      <a:pt x="0" y="14"/>
                    </a:moveTo>
                    <a:lnTo>
                      <a:pt x="3" y="12"/>
                    </a:lnTo>
                    <a:lnTo>
                      <a:pt x="10" y="8"/>
                    </a:lnTo>
                    <a:lnTo>
                      <a:pt x="23" y="5"/>
                    </a:lnTo>
                    <a:lnTo>
                      <a:pt x="39" y="3"/>
                    </a:lnTo>
                    <a:lnTo>
                      <a:pt x="58" y="2"/>
                    </a:lnTo>
                    <a:lnTo>
                      <a:pt x="78" y="0"/>
                    </a:lnTo>
                    <a:lnTo>
                      <a:pt x="99" y="2"/>
                    </a:lnTo>
                    <a:lnTo>
                      <a:pt x="118" y="3"/>
                    </a:lnTo>
                    <a:lnTo>
                      <a:pt x="135" y="5"/>
                    </a:lnTo>
                    <a:lnTo>
                      <a:pt x="147" y="8"/>
                    </a:lnTo>
                    <a:lnTo>
                      <a:pt x="155" y="12"/>
                    </a:lnTo>
                    <a:lnTo>
                      <a:pt x="158" y="14"/>
                    </a:lnTo>
                    <a:lnTo>
                      <a:pt x="155" y="18"/>
                    </a:lnTo>
                    <a:lnTo>
                      <a:pt x="147" y="22"/>
                    </a:lnTo>
                    <a:lnTo>
                      <a:pt x="135" y="24"/>
                    </a:lnTo>
                    <a:lnTo>
                      <a:pt x="118" y="27"/>
                    </a:lnTo>
                    <a:lnTo>
                      <a:pt x="99" y="28"/>
                    </a:lnTo>
                    <a:lnTo>
                      <a:pt x="78" y="29"/>
                    </a:lnTo>
                    <a:lnTo>
                      <a:pt x="58" y="28"/>
                    </a:lnTo>
                    <a:lnTo>
                      <a:pt x="39" y="27"/>
                    </a:lnTo>
                    <a:lnTo>
                      <a:pt x="23" y="24"/>
                    </a:lnTo>
                    <a:lnTo>
                      <a:pt x="10" y="22"/>
                    </a:lnTo>
                    <a:lnTo>
                      <a:pt x="3" y="18"/>
                    </a:lnTo>
                    <a:lnTo>
                      <a:pt x="0" y="14"/>
                    </a:lnTo>
                    <a:close/>
                  </a:path>
                </a:pathLst>
              </a:custGeom>
              <a:solidFill>
                <a:srgbClr val="FFFF00"/>
              </a:solidFill>
              <a:ln w="3175">
                <a:solidFill>
                  <a:srgbClr val="000000"/>
                </a:solidFill>
                <a:prstDash val="solid"/>
                <a:round/>
              </a:ln>
            </p:spPr>
            <p:txBody>
              <a:bodyPr/>
              <a:lstStyle/>
              <a:p>
                <a:endParaRPr lang="zh-CN" altLang="en-US" sz="1100"/>
              </a:p>
            </p:txBody>
          </p:sp>
          <p:sp>
            <p:nvSpPr>
              <p:cNvPr id="345" name="Freeform 56"/>
              <p:cNvSpPr/>
              <p:nvPr/>
            </p:nvSpPr>
            <p:spPr bwMode="auto">
              <a:xfrm>
                <a:off x="1289" y="2189"/>
                <a:ext cx="68" cy="56"/>
              </a:xfrm>
              <a:custGeom>
                <a:avLst/>
                <a:gdLst>
                  <a:gd name="T0" fmla="*/ 0 w 204"/>
                  <a:gd name="T1" fmla="*/ 0 h 169"/>
                  <a:gd name="T2" fmla="*/ 0 w 204"/>
                  <a:gd name="T3" fmla="*/ 0 h 169"/>
                  <a:gd name="T4" fmla="*/ 0 w 204"/>
                  <a:gd name="T5" fmla="*/ 0 h 169"/>
                  <a:gd name="T6" fmla="*/ 0 w 204"/>
                  <a:gd name="T7" fmla="*/ 0 h 169"/>
                  <a:gd name="T8" fmla="*/ 0 w 204"/>
                  <a:gd name="T9" fmla="*/ 0 h 169"/>
                  <a:gd name="T10" fmla="*/ 0 w 204"/>
                  <a:gd name="T11" fmla="*/ 0 h 169"/>
                  <a:gd name="T12" fmla="*/ 0 w 204"/>
                  <a:gd name="T13" fmla="*/ 0 h 169"/>
                  <a:gd name="T14" fmla="*/ 0 w 204"/>
                  <a:gd name="T15" fmla="*/ 0 h 169"/>
                  <a:gd name="T16" fmla="*/ 0 w 204"/>
                  <a:gd name="T17" fmla="*/ 0 h 1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4" h="169">
                    <a:moveTo>
                      <a:pt x="101" y="169"/>
                    </a:moveTo>
                    <a:lnTo>
                      <a:pt x="177" y="169"/>
                    </a:lnTo>
                    <a:lnTo>
                      <a:pt x="204" y="153"/>
                    </a:lnTo>
                    <a:lnTo>
                      <a:pt x="204" y="0"/>
                    </a:lnTo>
                    <a:lnTo>
                      <a:pt x="101" y="0"/>
                    </a:lnTo>
                    <a:lnTo>
                      <a:pt x="0" y="0"/>
                    </a:lnTo>
                    <a:lnTo>
                      <a:pt x="0" y="153"/>
                    </a:lnTo>
                    <a:lnTo>
                      <a:pt x="26" y="169"/>
                    </a:lnTo>
                    <a:lnTo>
                      <a:pt x="101" y="169"/>
                    </a:lnTo>
                    <a:close/>
                  </a:path>
                </a:pathLst>
              </a:custGeom>
              <a:solidFill>
                <a:srgbClr val="9A9A9A"/>
              </a:solidFill>
              <a:ln w="3175">
                <a:solidFill>
                  <a:srgbClr val="000000"/>
                </a:solidFill>
                <a:prstDash val="solid"/>
                <a:round/>
              </a:ln>
            </p:spPr>
            <p:txBody>
              <a:bodyPr/>
              <a:lstStyle/>
              <a:p>
                <a:endParaRPr lang="zh-CN" altLang="en-US" sz="1100"/>
              </a:p>
            </p:txBody>
          </p:sp>
          <p:sp>
            <p:nvSpPr>
              <p:cNvPr id="346" name="Freeform 57"/>
              <p:cNvSpPr>
                <a:spLocks noEditPoints="1"/>
              </p:cNvSpPr>
              <p:nvPr/>
            </p:nvSpPr>
            <p:spPr bwMode="auto">
              <a:xfrm>
                <a:off x="1289" y="2204"/>
                <a:ext cx="68" cy="34"/>
              </a:xfrm>
              <a:custGeom>
                <a:avLst/>
                <a:gdLst>
                  <a:gd name="T0" fmla="*/ 0 w 203"/>
                  <a:gd name="T1" fmla="*/ 0 h 103"/>
                  <a:gd name="T2" fmla="*/ 0 w 203"/>
                  <a:gd name="T3" fmla="*/ 0 h 103"/>
                  <a:gd name="T4" fmla="*/ 0 w 203"/>
                  <a:gd name="T5" fmla="*/ 0 h 103"/>
                  <a:gd name="T6" fmla="*/ 0 w 203"/>
                  <a:gd name="T7" fmla="*/ 0 h 103"/>
                  <a:gd name="T8" fmla="*/ 0 w 203"/>
                  <a:gd name="T9" fmla="*/ 0 h 103"/>
                  <a:gd name="T10" fmla="*/ 0 w 203"/>
                  <a:gd name="T11" fmla="*/ 0 h 103"/>
                  <a:gd name="T12" fmla="*/ 0 w 203"/>
                  <a:gd name="T13" fmla="*/ 0 h 103"/>
                  <a:gd name="T14" fmla="*/ 0 w 203"/>
                  <a:gd name="T15" fmla="*/ 0 h 103"/>
                  <a:gd name="T16" fmla="*/ 0 w 203"/>
                  <a:gd name="T17" fmla="*/ 0 h 103"/>
                  <a:gd name="T18" fmla="*/ 0 w 203"/>
                  <a:gd name="T19" fmla="*/ 0 h 103"/>
                  <a:gd name="T20" fmla="*/ 0 w 203"/>
                  <a:gd name="T21" fmla="*/ 0 h 103"/>
                  <a:gd name="T22" fmla="*/ 0 w 203"/>
                  <a:gd name="T23" fmla="*/ 0 h 103"/>
                  <a:gd name="T24" fmla="*/ 0 w 203"/>
                  <a:gd name="T25" fmla="*/ 0 h 103"/>
                  <a:gd name="T26" fmla="*/ 0 w 203"/>
                  <a:gd name="T27" fmla="*/ 0 h 10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3" h="103">
                    <a:moveTo>
                      <a:pt x="0" y="45"/>
                    </a:moveTo>
                    <a:lnTo>
                      <a:pt x="0" y="11"/>
                    </a:lnTo>
                    <a:lnTo>
                      <a:pt x="52" y="11"/>
                    </a:lnTo>
                    <a:lnTo>
                      <a:pt x="203" y="0"/>
                    </a:lnTo>
                    <a:lnTo>
                      <a:pt x="203" y="30"/>
                    </a:lnTo>
                    <a:lnTo>
                      <a:pt x="54" y="45"/>
                    </a:lnTo>
                    <a:lnTo>
                      <a:pt x="0" y="45"/>
                    </a:lnTo>
                    <a:close/>
                    <a:moveTo>
                      <a:pt x="0" y="103"/>
                    </a:moveTo>
                    <a:lnTo>
                      <a:pt x="0" y="70"/>
                    </a:lnTo>
                    <a:lnTo>
                      <a:pt x="52" y="70"/>
                    </a:lnTo>
                    <a:lnTo>
                      <a:pt x="203" y="57"/>
                    </a:lnTo>
                    <a:lnTo>
                      <a:pt x="203" y="88"/>
                    </a:lnTo>
                    <a:lnTo>
                      <a:pt x="54" y="103"/>
                    </a:lnTo>
                    <a:lnTo>
                      <a:pt x="0" y="103"/>
                    </a:lnTo>
                    <a:close/>
                  </a:path>
                </a:pathLst>
              </a:custGeom>
              <a:solidFill>
                <a:srgbClr val="4D4D4D"/>
              </a:solidFill>
              <a:ln w="3175">
                <a:solidFill>
                  <a:srgbClr val="FFFF66"/>
                </a:solidFill>
                <a:prstDash val="solid"/>
                <a:round/>
              </a:ln>
            </p:spPr>
            <p:txBody>
              <a:bodyPr/>
              <a:lstStyle/>
              <a:p>
                <a:endParaRPr lang="zh-CN" altLang="en-US" sz="1100"/>
              </a:p>
            </p:txBody>
          </p:sp>
          <p:sp>
            <p:nvSpPr>
              <p:cNvPr id="347" name="Freeform 58"/>
              <p:cNvSpPr/>
              <p:nvPr/>
            </p:nvSpPr>
            <p:spPr bwMode="auto">
              <a:xfrm>
                <a:off x="1241" y="2008"/>
                <a:ext cx="162" cy="193"/>
              </a:xfrm>
              <a:custGeom>
                <a:avLst/>
                <a:gdLst>
                  <a:gd name="T0" fmla="*/ 0 w 487"/>
                  <a:gd name="T1" fmla="*/ 0 h 581"/>
                  <a:gd name="T2" fmla="*/ 0 w 487"/>
                  <a:gd name="T3" fmla="*/ 0 h 581"/>
                  <a:gd name="T4" fmla="*/ 0 w 487"/>
                  <a:gd name="T5" fmla="*/ 0 h 581"/>
                  <a:gd name="T6" fmla="*/ 0 w 487"/>
                  <a:gd name="T7" fmla="*/ 0 h 581"/>
                  <a:gd name="T8" fmla="*/ 0 w 487"/>
                  <a:gd name="T9" fmla="*/ 0 h 581"/>
                  <a:gd name="T10" fmla="*/ 0 w 487"/>
                  <a:gd name="T11" fmla="*/ 0 h 581"/>
                  <a:gd name="T12" fmla="*/ 0 w 487"/>
                  <a:gd name="T13" fmla="*/ 0 h 581"/>
                  <a:gd name="T14" fmla="*/ 0 w 487"/>
                  <a:gd name="T15" fmla="*/ 0 h 581"/>
                  <a:gd name="T16" fmla="*/ 0 w 487"/>
                  <a:gd name="T17" fmla="*/ 0 h 581"/>
                  <a:gd name="T18" fmla="*/ 0 w 487"/>
                  <a:gd name="T19" fmla="*/ 0 h 581"/>
                  <a:gd name="T20" fmla="*/ 0 w 487"/>
                  <a:gd name="T21" fmla="*/ 0 h 581"/>
                  <a:gd name="T22" fmla="*/ 0 w 487"/>
                  <a:gd name="T23" fmla="*/ 0 h 581"/>
                  <a:gd name="T24" fmla="*/ 0 w 487"/>
                  <a:gd name="T25" fmla="*/ 0 h 581"/>
                  <a:gd name="T26" fmla="*/ 0 w 487"/>
                  <a:gd name="T27" fmla="*/ 0 h 581"/>
                  <a:gd name="T28" fmla="*/ 0 w 487"/>
                  <a:gd name="T29" fmla="*/ 0 h 581"/>
                  <a:gd name="T30" fmla="*/ 0 w 487"/>
                  <a:gd name="T31" fmla="*/ 0 h 581"/>
                  <a:gd name="T32" fmla="*/ 0 w 487"/>
                  <a:gd name="T33" fmla="*/ 0 h 581"/>
                  <a:gd name="T34" fmla="*/ 0 w 487"/>
                  <a:gd name="T35" fmla="*/ 1 h 581"/>
                  <a:gd name="T36" fmla="*/ 0 w 487"/>
                  <a:gd name="T37" fmla="*/ 1 h 581"/>
                  <a:gd name="T38" fmla="*/ 0 w 487"/>
                  <a:gd name="T39" fmla="*/ 1 h 581"/>
                  <a:gd name="T40" fmla="*/ 0 w 487"/>
                  <a:gd name="T41" fmla="*/ 1 h 581"/>
                  <a:gd name="T42" fmla="*/ 0 w 487"/>
                  <a:gd name="T43" fmla="*/ 1 h 581"/>
                  <a:gd name="T44" fmla="*/ 0 w 487"/>
                  <a:gd name="T45" fmla="*/ 1 h 581"/>
                  <a:gd name="T46" fmla="*/ 0 w 487"/>
                  <a:gd name="T47" fmla="*/ 1 h 581"/>
                  <a:gd name="T48" fmla="*/ 0 w 487"/>
                  <a:gd name="T49" fmla="*/ 1 h 581"/>
                  <a:gd name="T50" fmla="*/ 0 w 487"/>
                  <a:gd name="T51" fmla="*/ 1 h 581"/>
                  <a:gd name="T52" fmla="*/ 1 w 487"/>
                  <a:gd name="T53" fmla="*/ 1 h 581"/>
                  <a:gd name="T54" fmla="*/ 1 w 487"/>
                  <a:gd name="T55" fmla="*/ 1 h 581"/>
                  <a:gd name="T56" fmla="*/ 1 w 487"/>
                  <a:gd name="T57" fmla="*/ 0 h 581"/>
                  <a:gd name="T58" fmla="*/ 1 w 487"/>
                  <a:gd name="T59" fmla="*/ 0 h 581"/>
                  <a:gd name="T60" fmla="*/ 1 w 487"/>
                  <a:gd name="T61" fmla="*/ 0 h 581"/>
                  <a:gd name="T62" fmla="*/ 1 w 487"/>
                  <a:gd name="T63" fmla="*/ 0 h 581"/>
                  <a:gd name="T64" fmla="*/ 1 w 487"/>
                  <a:gd name="T65" fmla="*/ 0 h 581"/>
                  <a:gd name="T66" fmla="*/ 1 w 487"/>
                  <a:gd name="T67" fmla="*/ 0 h 581"/>
                  <a:gd name="T68" fmla="*/ 1 w 487"/>
                  <a:gd name="T69" fmla="*/ 0 h 581"/>
                  <a:gd name="T70" fmla="*/ 1 w 487"/>
                  <a:gd name="T71" fmla="*/ 0 h 581"/>
                  <a:gd name="T72" fmla="*/ 1 w 487"/>
                  <a:gd name="T73" fmla="*/ 0 h 581"/>
                  <a:gd name="T74" fmla="*/ 1 w 487"/>
                  <a:gd name="T75" fmla="*/ 0 h 581"/>
                  <a:gd name="T76" fmla="*/ 1 w 487"/>
                  <a:gd name="T77" fmla="*/ 0 h 581"/>
                  <a:gd name="T78" fmla="*/ 1 w 487"/>
                  <a:gd name="T79" fmla="*/ 0 h 581"/>
                  <a:gd name="T80" fmla="*/ 1 w 487"/>
                  <a:gd name="T81" fmla="*/ 0 h 581"/>
                  <a:gd name="T82" fmla="*/ 0 w 487"/>
                  <a:gd name="T83" fmla="*/ 0 h 581"/>
                  <a:gd name="T84" fmla="*/ 0 w 487"/>
                  <a:gd name="T85" fmla="*/ 0 h 581"/>
                  <a:gd name="T86" fmla="*/ 0 w 487"/>
                  <a:gd name="T87" fmla="*/ 0 h 581"/>
                  <a:gd name="T88" fmla="*/ 0 w 487"/>
                  <a:gd name="T89" fmla="*/ 0 h 58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87" h="581">
                    <a:moveTo>
                      <a:pt x="243" y="0"/>
                    </a:moveTo>
                    <a:lnTo>
                      <a:pt x="207" y="1"/>
                    </a:lnTo>
                    <a:lnTo>
                      <a:pt x="172" y="7"/>
                    </a:lnTo>
                    <a:lnTo>
                      <a:pt x="137" y="19"/>
                    </a:lnTo>
                    <a:lnTo>
                      <a:pt x="106" y="34"/>
                    </a:lnTo>
                    <a:lnTo>
                      <a:pt x="77" y="53"/>
                    </a:lnTo>
                    <a:lnTo>
                      <a:pt x="52" y="75"/>
                    </a:lnTo>
                    <a:lnTo>
                      <a:pt x="32" y="102"/>
                    </a:lnTo>
                    <a:lnTo>
                      <a:pt x="17" y="129"/>
                    </a:lnTo>
                    <a:lnTo>
                      <a:pt x="6" y="160"/>
                    </a:lnTo>
                    <a:lnTo>
                      <a:pt x="0" y="191"/>
                    </a:lnTo>
                    <a:lnTo>
                      <a:pt x="0" y="224"/>
                    </a:lnTo>
                    <a:lnTo>
                      <a:pt x="7" y="250"/>
                    </a:lnTo>
                    <a:lnTo>
                      <a:pt x="18" y="277"/>
                    </a:lnTo>
                    <a:lnTo>
                      <a:pt x="33" y="302"/>
                    </a:lnTo>
                    <a:lnTo>
                      <a:pt x="51" y="324"/>
                    </a:lnTo>
                    <a:lnTo>
                      <a:pt x="78" y="358"/>
                    </a:lnTo>
                    <a:lnTo>
                      <a:pt x="102" y="395"/>
                    </a:lnTo>
                    <a:lnTo>
                      <a:pt x="120" y="433"/>
                    </a:lnTo>
                    <a:lnTo>
                      <a:pt x="133" y="473"/>
                    </a:lnTo>
                    <a:lnTo>
                      <a:pt x="141" y="513"/>
                    </a:lnTo>
                    <a:lnTo>
                      <a:pt x="140" y="581"/>
                    </a:lnTo>
                    <a:lnTo>
                      <a:pt x="243" y="581"/>
                    </a:lnTo>
                    <a:lnTo>
                      <a:pt x="347" y="581"/>
                    </a:lnTo>
                    <a:lnTo>
                      <a:pt x="346" y="513"/>
                    </a:lnTo>
                    <a:lnTo>
                      <a:pt x="354" y="473"/>
                    </a:lnTo>
                    <a:lnTo>
                      <a:pt x="366" y="433"/>
                    </a:lnTo>
                    <a:lnTo>
                      <a:pt x="386" y="395"/>
                    </a:lnTo>
                    <a:lnTo>
                      <a:pt x="407" y="358"/>
                    </a:lnTo>
                    <a:lnTo>
                      <a:pt x="435" y="324"/>
                    </a:lnTo>
                    <a:lnTo>
                      <a:pt x="454" y="302"/>
                    </a:lnTo>
                    <a:lnTo>
                      <a:pt x="469" y="277"/>
                    </a:lnTo>
                    <a:lnTo>
                      <a:pt x="480" y="250"/>
                    </a:lnTo>
                    <a:lnTo>
                      <a:pt x="487" y="224"/>
                    </a:lnTo>
                    <a:lnTo>
                      <a:pt x="487" y="191"/>
                    </a:lnTo>
                    <a:lnTo>
                      <a:pt x="481" y="160"/>
                    </a:lnTo>
                    <a:lnTo>
                      <a:pt x="471" y="129"/>
                    </a:lnTo>
                    <a:lnTo>
                      <a:pt x="454" y="102"/>
                    </a:lnTo>
                    <a:lnTo>
                      <a:pt x="434" y="75"/>
                    </a:lnTo>
                    <a:lnTo>
                      <a:pt x="409" y="53"/>
                    </a:lnTo>
                    <a:lnTo>
                      <a:pt x="380" y="34"/>
                    </a:lnTo>
                    <a:lnTo>
                      <a:pt x="349" y="19"/>
                    </a:lnTo>
                    <a:lnTo>
                      <a:pt x="316" y="7"/>
                    </a:lnTo>
                    <a:lnTo>
                      <a:pt x="280" y="1"/>
                    </a:lnTo>
                    <a:lnTo>
                      <a:pt x="243" y="0"/>
                    </a:lnTo>
                    <a:close/>
                  </a:path>
                </a:pathLst>
              </a:custGeom>
              <a:solidFill>
                <a:srgbClr val="FFFF00"/>
              </a:solidFill>
              <a:ln w="3175">
                <a:solidFill>
                  <a:srgbClr val="000000"/>
                </a:solidFill>
                <a:prstDash val="solid"/>
                <a:round/>
              </a:ln>
            </p:spPr>
            <p:txBody>
              <a:bodyPr/>
              <a:lstStyle/>
              <a:p>
                <a:endParaRPr lang="zh-CN" altLang="en-US" sz="1100"/>
              </a:p>
            </p:txBody>
          </p:sp>
          <p:sp>
            <p:nvSpPr>
              <p:cNvPr id="348" name="Line 59"/>
              <p:cNvSpPr>
                <a:spLocks noChangeShapeType="1"/>
              </p:cNvSpPr>
              <p:nvPr/>
            </p:nvSpPr>
            <p:spPr bwMode="auto">
              <a:xfrm flipV="1">
                <a:off x="1344" y="1953"/>
                <a:ext cx="9" cy="46"/>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49" name="Line 60"/>
              <p:cNvSpPr>
                <a:spLocks noChangeShapeType="1"/>
              </p:cNvSpPr>
              <p:nvPr/>
            </p:nvSpPr>
            <p:spPr bwMode="auto">
              <a:xfrm flipV="1">
                <a:off x="1366" y="1986"/>
                <a:ext cx="4" cy="14"/>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50" name="Line 61"/>
              <p:cNvSpPr>
                <a:spLocks noChangeShapeType="1"/>
              </p:cNvSpPr>
              <p:nvPr/>
            </p:nvSpPr>
            <p:spPr bwMode="auto">
              <a:xfrm flipV="1">
                <a:off x="1383" y="1971"/>
                <a:ext cx="22" cy="39"/>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51" name="Line 62"/>
              <p:cNvSpPr>
                <a:spLocks noChangeShapeType="1"/>
              </p:cNvSpPr>
              <p:nvPr/>
            </p:nvSpPr>
            <p:spPr bwMode="auto">
              <a:xfrm flipV="1">
                <a:off x="1402" y="2005"/>
                <a:ext cx="11" cy="16"/>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52" name="Line 63"/>
              <p:cNvSpPr>
                <a:spLocks noChangeShapeType="1"/>
              </p:cNvSpPr>
              <p:nvPr/>
            </p:nvSpPr>
            <p:spPr bwMode="auto">
              <a:xfrm flipV="1">
                <a:off x="1409" y="2013"/>
                <a:ext cx="42" cy="24"/>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53" name="Line 64"/>
              <p:cNvSpPr>
                <a:spLocks noChangeShapeType="1"/>
              </p:cNvSpPr>
              <p:nvPr/>
            </p:nvSpPr>
            <p:spPr bwMode="auto">
              <a:xfrm flipV="1">
                <a:off x="1422" y="2039"/>
                <a:ext cx="21" cy="11"/>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54" name="Line 65"/>
              <p:cNvSpPr>
                <a:spLocks noChangeShapeType="1"/>
              </p:cNvSpPr>
              <p:nvPr/>
            </p:nvSpPr>
            <p:spPr bwMode="auto">
              <a:xfrm flipV="1">
                <a:off x="1425" y="2050"/>
                <a:ext cx="53" cy="14"/>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55" name="Line 66"/>
              <p:cNvSpPr>
                <a:spLocks noChangeShapeType="1"/>
              </p:cNvSpPr>
              <p:nvPr/>
            </p:nvSpPr>
            <p:spPr bwMode="auto">
              <a:xfrm flipV="1">
                <a:off x="1428" y="2075"/>
                <a:ext cx="26" cy="4"/>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56" name="Line 67"/>
              <p:cNvSpPr>
                <a:spLocks noChangeShapeType="1"/>
              </p:cNvSpPr>
              <p:nvPr/>
            </p:nvSpPr>
            <p:spPr bwMode="auto">
              <a:xfrm flipV="1">
                <a:off x="1429" y="2090"/>
                <a:ext cx="58" cy="5"/>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57" name="Line 68"/>
              <p:cNvSpPr>
                <a:spLocks noChangeShapeType="1"/>
              </p:cNvSpPr>
              <p:nvPr/>
            </p:nvSpPr>
            <p:spPr bwMode="auto">
              <a:xfrm>
                <a:off x="1429" y="2110"/>
                <a:ext cx="20" cy="5"/>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58" name="Line 69"/>
              <p:cNvSpPr>
                <a:spLocks noChangeShapeType="1"/>
              </p:cNvSpPr>
              <p:nvPr/>
            </p:nvSpPr>
            <p:spPr bwMode="auto">
              <a:xfrm>
                <a:off x="1416" y="2124"/>
                <a:ext cx="69" cy="23"/>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59" name="Line 70"/>
              <p:cNvSpPr>
                <a:spLocks noChangeShapeType="1"/>
              </p:cNvSpPr>
              <p:nvPr/>
            </p:nvSpPr>
            <p:spPr bwMode="auto">
              <a:xfrm>
                <a:off x="1407" y="2141"/>
                <a:ext cx="17" cy="9"/>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60" name="Line 71"/>
              <p:cNvSpPr>
                <a:spLocks noChangeShapeType="1"/>
              </p:cNvSpPr>
              <p:nvPr/>
            </p:nvSpPr>
            <p:spPr bwMode="auto">
              <a:xfrm flipH="1" flipV="1">
                <a:off x="1327" y="1966"/>
                <a:ext cx="1" cy="22"/>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61" name="Line 72"/>
              <p:cNvSpPr>
                <a:spLocks noChangeShapeType="1"/>
              </p:cNvSpPr>
              <p:nvPr/>
            </p:nvSpPr>
            <p:spPr bwMode="auto">
              <a:xfrm flipH="1" flipV="1">
                <a:off x="1298" y="1953"/>
                <a:ext cx="9" cy="45"/>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62" name="Line 73"/>
              <p:cNvSpPr>
                <a:spLocks noChangeShapeType="1"/>
              </p:cNvSpPr>
              <p:nvPr/>
            </p:nvSpPr>
            <p:spPr bwMode="auto">
              <a:xfrm flipH="1" flipV="1">
                <a:off x="1281" y="1985"/>
                <a:ext cx="4" cy="14"/>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63" name="Line 74"/>
              <p:cNvSpPr>
                <a:spLocks noChangeShapeType="1"/>
              </p:cNvSpPr>
              <p:nvPr/>
            </p:nvSpPr>
            <p:spPr bwMode="auto">
              <a:xfrm flipH="1" flipV="1">
                <a:off x="1247" y="1970"/>
                <a:ext cx="22" cy="39"/>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64" name="Line 75"/>
              <p:cNvSpPr>
                <a:spLocks noChangeShapeType="1"/>
              </p:cNvSpPr>
              <p:nvPr/>
            </p:nvSpPr>
            <p:spPr bwMode="auto">
              <a:xfrm flipH="1" flipV="1">
                <a:off x="1238" y="2004"/>
                <a:ext cx="11" cy="15"/>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65" name="Line 76"/>
              <p:cNvSpPr>
                <a:spLocks noChangeShapeType="1"/>
              </p:cNvSpPr>
              <p:nvPr/>
            </p:nvSpPr>
            <p:spPr bwMode="auto">
              <a:xfrm flipH="1" flipV="1">
                <a:off x="1200" y="2012"/>
                <a:ext cx="42" cy="24"/>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66" name="Line 77"/>
              <p:cNvSpPr>
                <a:spLocks noChangeShapeType="1"/>
              </p:cNvSpPr>
              <p:nvPr/>
            </p:nvSpPr>
            <p:spPr bwMode="auto">
              <a:xfrm flipH="1" flipV="1">
                <a:off x="1208" y="2038"/>
                <a:ext cx="21" cy="11"/>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67" name="Line 78"/>
              <p:cNvSpPr>
                <a:spLocks noChangeShapeType="1"/>
              </p:cNvSpPr>
              <p:nvPr/>
            </p:nvSpPr>
            <p:spPr bwMode="auto">
              <a:xfrm flipH="1" flipV="1">
                <a:off x="1173" y="2049"/>
                <a:ext cx="53" cy="14"/>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68" name="Line 79"/>
              <p:cNvSpPr>
                <a:spLocks noChangeShapeType="1"/>
              </p:cNvSpPr>
              <p:nvPr/>
            </p:nvSpPr>
            <p:spPr bwMode="auto">
              <a:xfrm flipH="1" flipV="1">
                <a:off x="1197" y="2073"/>
                <a:ext cx="26" cy="5"/>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69" name="Line 80"/>
              <p:cNvSpPr>
                <a:spLocks noChangeShapeType="1"/>
              </p:cNvSpPr>
              <p:nvPr/>
            </p:nvSpPr>
            <p:spPr bwMode="auto">
              <a:xfrm flipH="1" flipV="1">
                <a:off x="1164" y="2089"/>
                <a:ext cx="58" cy="5"/>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70" name="Line 81"/>
              <p:cNvSpPr>
                <a:spLocks noChangeShapeType="1"/>
              </p:cNvSpPr>
              <p:nvPr/>
            </p:nvSpPr>
            <p:spPr bwMode="auto">
              <a:xfrm flipH="1">
                <a:off x="1202" y="2109"/>
                <a:ext cx="20" cy="5"/>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71" name="Line 82"/>
              <p:cNvSpPr>
                <a:spLocks noChangeShapeType="1"/>
              </p:cNvSpPr>
              <p:nvPr/>
            </p:nvSpPr>
            <p:spPr bwMode="auto">
              <a:xfrm flipH="1">
                <a:off x="1167" y="2123"/>
                <a:ext cx="69" cy="23"/>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72" name="Line 83"/>
              <p:cNvSpPr>
                <a:spLocks noChangeShapeType="1"/>
              </p:cNvSpPr>
              <p:nvPr/>
            </p:nvSpPr>
            <p:spPr bwMode="auto">
              <a:xfrm flipH="1">
                <a:off x="1227" y="2140"/>
                <a:ext cx="17" cy="9"/>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73" name="Freeform 84"/>
              <p:cNvSpPr/>
              <p:nvPr/>
            </p:nvSpPr>
            <p:spPr bwMode="auto">
              <a:xfrm>
                <a:off x="1717" y="2240"/>
                <a:ext cx="53" cy="10"/>
              </a:xfrm>
              <a:custGeom>
                <a:avLst/>
                <a:gdLst>
                  <a:gd name="T0" fmla="*/ 0 w 158"/>
                  <a:gd name="T1" fmla="*/ 0 h 29"/>
                  <a:gd name="T2" fmla="*/ 0 w 158"/>
                  <a:gd name="T3" fmla="*/ 0 h 29"/>
                  <a:gd name="T4" fmla="*/ 0 w 158"/>
                  <a:gd name="T5" fmla="*/ 0 h 29"/>
                  <a:gd name="T6" fmla="*/ 0 w 158"/>
                  <a:gd name="T7" fmla="*/ 0 h 29"/>
                  <a:gd name="T8" fmla="*/ 0 w 158"/>
                  <a:gd name="T9" fmla="*/ 0 h 29"/>
                  <a:gd name="T10" fmla="*/ 0 w 158"/>
                  <a:gd name="T11" fmla="*/ 0 h 29"/>
                  <a:gd name="T12" fmla="*/ 0 w 158"/>
                  <a:gd name="T13" fmla="*/ 0 h 29"/>
                  <a:gd name="T14" fmla="*/ 0 w 158"/>
                  <a:gd name="T15" fmla="*/ 0 h 29"/>
                  <a:gd name="T16" fmla="*/ 0 w 158"/>
                  <a:gd name="T17" fmla="*/ 0 h 29"/>
                  <a:gd name="T18" fmla="*/ 0 w 158"/>
                  <a:gd name="T19" fmla="*/ 0 h 29"/>
                  <a:gd name="T20" fmla="*/ 0 w 158"/>
                  <a:gd name="T21" fmla="*/ 0 h 29"/>
                  <a:gd name="T22" fmla="*/ 0 w 158"/>
                  <a:gd name="T23" fmla="*/ 0 h 29"/>
                  <a:gd name="T24" fmla="*/ 0 w 158"/>
                  <a:gd name="T25" fmla="*/ 0 h 29"/>
                  <a:gd name="T26" fmla="*/ 0 w 158"/>
                  <a:gd name="T27" fmla="*/ 0 h 29"/>
                  <a:gd name="T28" fmla="*/ 0 w 158"/>
                  <a:gd name="T29" fmla="*/ 0 h 29"/>
                  <a:gd name="T30" fmla="*/ 0 w 158"/>
                  <a:gd name="T31" fmla="*/ 0 h 29"/>
                  <a:gd name="T32" fmla="*/ 0 w 158"/>
                  <a:gd name="T33" fmla="*/ 0 h 29"/>
                  <a:gd name="T34" fmla="*/ 0 w 158"/>
                  <a:gd name="T35" fmla="*/ 0 h 29"/>
                  <a:gd name="T36" fmla="*/ 0 w 158"/>
                  <a:gd name="T37" fmla="*/ 0 h 29"/>
                  <a:gd name="T38" fmla="*/ 0 w 158"/>
                  <a:gd name="T39" fmla="*/ 0 h 29"/>
                  <a:gd name="T40" fmla="*/ 0 w 158"/>
                  <a:gd name="T41" fmla="*/ 0 h 29"/>
                  <a:gd name="T42" fmla="*/ 0 w 158"/>
                  <a:gd name="T43" fmla="*/ 0 h 29"/>
                  <a:gd name="T44" fmla="*/ 0 w 158"/>
                  <a:gd name="T45" fmla="*/ 0 h 29"/>
                  <a:gd name="T46" fmla="*/ 0 w 158"/>
                  <a:gd name="T47" fmla="*/ 0 h 29"/>
                  <a:gd name="T48" fmla="*/ 0 w 158"/>
                  <a:gd name="T49" fmla="*/ 0 h 2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58" h="29">
                    <a:moveTo>
                      <a:pt x="0" y="14"/>
                    </a:moveTo>
                    <a:lnTo>
                      <a:pt x="3" y="12"/>
                    </a:lnTo>
                    <a:lnTo>
                      <a:pt x="11" y="8"/>
                    </a:lnTo>
                    <a:lnTo>
                      <a:pt x="23" y="5"/>
                    </a:lnTo>
                    <a:lnTo>
                      <a:pt x="40" y="3"/>
                    </a:lnTo>
                    <a:lnTo>
                      <a:pt x="59" y="2"/>
                    </a:lnTo>
                    <a:lnTo>
                      <a:pt x="78" y="0"/>
                    </a:lnTo>
                    <a:lnTo>
                      <a:pt x="99" y="2"/>
                    </a:lnTo>
                    <a:lnTo>
                      <a:pt x="118" y="3"/>
                    </a:lnTo>
                    <a:lnTo>
                      <a:pt x="134" y="5"/>
                    </a:lnTo>
                    <a:lnTo>
                      <a:pt x="147" y="8"/>
                    </a:lnTo>
                    <a:lnTo>
                      <a:pt x="155" y="12"/>
                    </a:lnTo>
                    <a:lnTo>
                      <a:pt x="158" y="14"/>
                    </a:lnTo>
                    <a:lnTo>
                      <a:pt x="155" y="18"/>
                    </a:lnTo>
                    <a:lnTo>
                      <a:pt x="147" y="22"/>
                    </a:lnTo>
                    <a:lnTo>
                      <a:pt x="134" y="24"/>
                    </a:lnTo>
                    <a:lnTo>
                      <a:pt x="118" y="27"/>
                    </a:lnTo>
                    <a:lnTo>
                      <a:pt x="99" y="28"/>
                    </a:lnTo>
                    <a:lnTo>
                      <a:pt x="78" y="29"/>
                    </a:lnTo>
                    <a:lnTo>
                      <a:pt x="59" y="28"/>
                    </a:lnTo>
                    <a:lnTo>
                      <a:pt x="40" y="27"/>
                    </a:lnTo>
                    <a:lnTo>
                      <a:pt x="23" y="24"/>
                    </a:lnTo>
                    <a:lnTo>
                      <a:pt x="11" y="22"/>
                    </a:lnTo>
                    <a:lnTo>
                      <a:pt x="3" y="18"/>
                    </a:lnTo>
                    <a:lnTo>
                      <a:pt x="0" y="14"/>
                    </a:lnTo>
                    <a:close/>
                  </a:path>
                </a:pathLst>
              </a:custGeom>
              <a:solidFill>
                <a:srgbClr val="FFFF00"/>
              </a:solidFill>
              <a:ln w="3175">
                <a:solidFill>
                  <a:srgbClr val="000000"/>
                </a:solidFill>
                <a:prstDash val="solid"/>
                <a:round/>
              </a:ln>
            </p:spPr>
            <p:txBody>
              <a:bodyPr/>
              <a:lstStyle/>
              <a:p>
                <a:endParaRPr lang="zh-CN" altLang="en-US" sz="1100"/>
              </a:p>
            </p:txBody>
          </p:sp>
          <p:sp>
            <p:nvSpPr>
              <p:cNvPr id="374" name="Freeform 85"/>
              <p:cNvSpPr/>
              <p:nvPr/>
            </p:nvSpPr>
            <p:spPr bwMode="auto">
              <a:xfrm>
                <a:off x="1710" y="2189"/>
                <a:ext cx="68" cy="56"/>
              </a:xfrm>
              <a:custGeom>
                <a:avLst/>
                <a:gdLst>
                  <a:gd name="T0" fmla="*/ 0 w 204"/>
                  <a:gd name="T1" fmla="*/ 0 h 169"/>
                  <a:gd name="T2" fmla="*/ 0 w 204"/>
                  <a:gd name="T3" fmla="*/ 0 h 169"/>
                  <a:gd name="T4" fmla="*/ 0 w 204"/>
                  <a:gd name="T5" fmla="*/ 0 h 169"/>
                  <a:gd name="T6" fmla="*/ 0 w 204"/>
                  <a:gd name="T7" fmla="*/ 0 h 169"/>
                  <a:gd name="T8" fmla="*/ 0 w 204"/>
                  <a:gd name="T9" fmla="*/ 0 h 169"/>
                  <a:gd name="T10" fmla="*/ 0 w 204"/>
                  <a:gd name="T11" fmla="*/ 0 h 169"/>
                  <a:gd name="T12" fmla="*/ 0 w 204"/>
                  <a:gd name="T13" fmla="*/ 0 h 169"/>
                  <a:gd name="T14" fmla="*/ 0 w 204"/>
                  <a:gd name="T15" fmla="*/ 0 h 169"/>
                  <a:gd name="T16" fmla="*/ 0 w 204"/>
                  <a:gd name="T17" fmla="*/ 0 h 1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4" h="169">
                    <a:moveTo>
                      <a:pt x="101" y="169"/>
                    </a:moveTo>
                    <a:lnTo>
                      <a:pt x="178" y="169"/>
                    </a:lnTo>
                    <a:lnTo>
                      <a:pt x="204" y="153"/>
                    </a:lnTo>
                    <a:lnTo>
                      <a:pt x="204" y="0"/>
                    </a:lnTo>
                    <a:lnTo>
                      <a:pt x="101" y="0"/>
                    </a:lnTo>
                    <a:lnTo>
                      <a:pt x="0" y="0"/>
                    </a:lnTo>
                    <a:lnTo>
                      <a:pt x="0" y="153"/>
                    </a:lnTo>
                    <a:lnTo>
                      <a:pt x="26" y="169"/>
                    </a:lnTo>
                    <a:lnTo>
                      <a:pt x="101" y="169"/>
                    </a:lnTo>
                    <a:close/>
                  </a:path>
                </a:pathLst>
              </a:custGeom>
              <a:solidFill>
                <a:srgbClr val="9A9A9A"/>
              </a:solidFill>
              <a:ln w="3175">
                <a:solidFill>
                  <a:srgbClr val="000000"/>
                </a:solidFill>
                <a:prstDash val="solid"/>
                <a:round/>
              </a:ln>
            </p:spPr>
            <p:txBody>
              <a:bodyPr/>
              <a:lstStyle/>
              <a:p>
                <a:endParaRPr lang="zh-CN" altLang="en-US" sz="1100"/>
              </a:p>
            </p:txBody>
          </p:sp>
          <p:sp>
            <p:nvSpPr>
              <p:cNvPr id="375" name="Freeform 86"/>
              <p:cNvSpPr>
                <a:spLocks noEditPoints="1"/>
              </p:cNvSpPr>
              <p:nvPr/>
            </p:nvSpPr>
            <p:spPr bwMode="auto">
              <a:xfrm>
                <a:off x="1710" y="2204"/>
                <a:ext cx="68" cy="34"/>
              </a:xfrm>
              <a:custGeom>
                <a:avLst/>
                <a:gdLst>
                  <a:gd name="T0" fmla="*/ 0 w 204"/>
                  <a:gd name="T1" fmla="*/ 0 h 103"/>
                  <a:gd name="T2" fmla="*/ 0 w 204"/>
                  <a:gd name="T3" fmla="*/ 0 h 103"/>
                  <a:gd name="T4" fmla="*/ 0 w 204"/>
                  <a:gd name="T5" fmla="*/ 0 h 103"/>
                  <a:gd name="T6" fmla="*/ 0 w 204"/>
                  <a:gd name="T7" fmla="*/ 0 h 103"/>
                  <a:gd name="T8" fmla="*/ 0 w 204"/>
                  <a:gd name="T9" fmla="*/ 0 h 103"/>
                  <a:gd name="T10" fmla="*/ 0 w 204"/>
                  <a:gd name="T11" fmla="*/ 0 h 103"/>
                  <a:gd name="T12" fmla="*/ 0 w 204"/>
                  <a:gd name="T13" fmla="*/ 0 h 103"/>
                  <a:gd name="T14" fmla="*/ 0 w 204"/>
                  <a:gd name="T15" fmla="*/ 0 h 103"/>
                  <a:gd name="T16" fmla="*/ 0 w 204"/>
                  <a:gd name="T17" fmla="*/ 0 h 103"/>
                  <a:gd name="T18" fmla="*/ 0 w 204"/>
                  <a:gd name="T19" fmla="*/ 0 h 103"/>
                  <a:gd name="T20" fmla="*/ 0 w 204"/>
                  <a:gd name="T21" fmla="*/ 0 h 103"/>
                  <a:gd name="T22" fmla="*/ 0 w 204"/>
                  <a:gd name="T23" fmla="*/ 0 h 103"/>
                  <a:gd name="T24" fmla="*/ 0 w 204"/>
                  <a:gd name="T25" fmla="*/ 0 h 103"/>
                  <a:gd name="T26" fmla="*/ 0 w 204"/>
                  <a:gd name="T27" fmla="*/ 0 h 10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4" h="103">
                    <a:moveTo>
                      <a:pt x="0" y="45"/>
                    </a:moveTo>
                    <a:lnTo>
                      <a:pt x="0" y="11"/>
                    </a:lnTo>
                    <a:lnTo>
                      <a:pt x="52" y="11"/>
                    </a:lnTo>
                    <a:lnTo>
                      <a:pt x="204" y="0"/>
                    </a:lnTo>
                    <a:lnTo>
                      <a:pt x="204" y="30"/>
                    </a:lnTo>
                    <a:lnTo>
                      <a:pt x="53" y="45"/>
                    </a:lnTo>
                    <a:lnTo>
                      <a:pt x="0" y="45"/>
                    </a:lnTo>
                    <a:close/>
                    <a:moveTo>
                      <a:pt x="0" y="103"/>
                    </a:moveTo>
                    <a:lnTo>
                      <a:pt x="0" y="70"/>
                    </a:lnTo>
                    <a:lnTo>
                      <a:pt x="52" y="70"/>
                    </a:lnTo>
                    <a:lnTo>
                      <a:pt x="204" y="57"/>
                    </a:lnTo>
                    <a:lnTo>
                      <a:pt x="204" y="88"/>
                    </a:lnTo>
                    <a:lnTo>
                      <a:pt x="53" y="103"/>
                    </a:lnTo>
                    <a:lnTo>
                      <a:pt x="0" y="103"/>
                    </a:lnTo>
                    <a:close/>
                  </a:path>
                </a:pathLst>
              </a:custGeom>
              <a:solidFill>
                <a:srgbClr val="4D4D4D"/>
              </a:solidFill>
              <a:ln w="3175">
                <a:solidFill>
                  <a:srgbClr val="FFFF66"/>
                </a:solidFill>
                <a:prstDash val="solid"/>
                <a:round/>
              </a:ln>
            </p:spPr>
            <p:txBody>
              <a:bodyPr/>
              <a:lstStyle/>
              <a:p>
                <a:endParaRPr lang="zh-CN" altLang="en-US" sz="1100"/>
              </a:p>
            </p:txBody>
          </p:sp>
          <p:sp>
            <p:nvSpPr>
              <p:cNvPr id="376" name="Freeform 87"/>
              <p:cNvSpPr/>
              <p:nvPr/>
            </p:nvSpPr>
            <p:spPr bwMode="auto">
              <a:xfrm>
                <a:off x="1662" y="2008"/>
                <a:ext cx="162" cy="193"/>
              </a:xfrm>
              <a:custGeom>
                <a:avLst/>
                <a:gdLst>
                  <a:gd name="T0" fmla="*/ 0 w 487"/>
                  <a:gd name="T1" fmla="*/ 0 h 581"/>
                  <a:gd name="T2" fmla="*/ 0 w 487"/>
                  <a:gd name="T3" fmla="*/ 0 h 581"/>
                  <a:gd name="T4" fmla="*/ 0 w 487"/>
                  <a:gd name="T5" fmla="*/ 0 h 581"/>
                  <a:gd name="T6" fmla="*/ 0 w 487"/>
                  <a:gd name="T7" fmla="*/ 0 h 581"/>
                  <a:gd name="T8" fmla="*/ 0 w 487"/>
                  <a:gd name="T9" fmla="*/ 0 h 581"/>
                  <a:gd name="T10" fmla="*/ 0 w 487"/>
                  <a:gd name="T11" fmla="*/ 0 h 581"/>
                  <a:gd name="T12" fmla="*/ 0 w 487"/>
                  <a:gd name="T13" fmla="*/ 0 h 581"/>
                  <a:gd name="T14" fmla="*/ 0 w 487"/>
                  <a:gd name="T15" fmla="*/ 0 h 581"/>
                  <a:gd name="T16" fmla="*/ 0 w 487"/>
                  <a:gd name="T17" fmla="*/ 0 h 581"/>
                  <a:gd name="T18" fmla="*/ 0 w 487"/>
                  <a:gd name="T19" fmla="*/ 0 h 581"/>
                  <a:gd name="T20" fmla="*/ 0 w 487"/>
                  <a:gd name="T21" fmla="*/ 0 h 581"/>
                  <a:gd name="T22" fmla="*/ 0 w 487"/>
                  <a:gd name="T23" fmla="*/ 0 h 581"/>
                  <a:gd name="T24" fmla="*/ 0 w 487"/>
                  <a:gd name="T25" fmla="*/ 0 h 581"/>
                  <a:gd name="T26" fmla="*/ 0 w 487"/>
                  <a:gd name="T27" fmla="*/ 0 h 581"/>
                  <a:gd name="T28" fmla="*/ 0 w 487"/>
                  <a:gd name="T29" fmla="*/ 0 h 581"/>
                  <a:gd name="T30" fmla="*/ 0 w 487"/>
                  <a:gd name="T31" fmla="*/ 0 h 581"/>
                  <a:gd name="T32" fmla="*/ 0 w 487"/>
                  <a:gd name="T33" fmla="*/ 0 h 581"/>
                  <a:gd name="T34" fmla="*/ 0 w 487"/>
                  <a:gd name="T35" fmla="*/ 1 h 581"/>
                  <a:gd name="T36" fmla="*/ 0 w 487"/>
                  <a:gd name="T37" fmla="*/ 1 h 581"/>
                  <a:gd name="T38" fmla="*/ 0 w 487"/>
                  <a:gd name="T39" fmla="*/ 1 h 581"/>
                  <a:gd name="T40" fmla="*/ 0 w 487"/>
                  <a:gd name="T41" fmla="*/ 1 h 581"/>
                  <a:gd name="T42" fmla="*/ 0 w 487"/>
                  <a:gd name="T43" fmla="*/ 1 h 581"/>
                  <a:gd name="T44" fmla="*/ 0 w 487"/>
                  <a:gd name="T45" fmla="*/ 1 h 581"/>
                  <a:gd name="T46" fmla="*/ 0 w 487"/>
                  <a:gd name="T47" fmla="*/ 1 h 581"/>
                  <a:gd name="T48" fmla="*/ 0 w 487"/>
                  <a:gd name="T49" fmla="*/ 1 h 581"/>
                  <a:gd name="T50" fmla="*/ 0 w 487"/>
                  <a:gd name="T51" fmla="*/ 1 h 581"/>
                  <a:gd name="T52" fmla="*/ 1 w 487"/>
                  <a:gd name="T53" fmla="*/ 1 h 581"/>
                  <a:gd name="T54" fmla="*/ 1 w 487"/>
                  <a:gd name="T55" fmla="*/ 1 h 581"/>
                  <a:gd name="T56" fmla="*/ 1 w 487"/>
                  <a:gd name="T57" fmla="*/ 0 h 581"/>
                  <a:gd name="T58" fmla="*/ 1 w 487"/>
                  <a:gd name="T59" fmla="*/ 0 h 581"/>
                  <a:gd name="T60" fmla="*/ 1 w 487"/>
                  <a:gd name="T61" fmla="*/ 0 h 581"/>
                  <a:gd name="T62" fmla="*/ 1 w 487"/>
                  <a:gd name="T63" fmla="*/ 0 h 581"/>
                  <a:gd name="T64" fmla="*/ 1 w 487"/>
                  <a:gd name="T65" fmla="*/ 0 h 581"/>
                  <a:gd name="T66" fmla="*/ 1 w 487"/>
                  <a:gd name="T67" fmla="*/ 0 h 581"/>
                  <a:gd name="T68" fmla="*/ 1 w 487"/>
                  <a:gd name="T69" fmla="*/ 0 h 581"/>
                  <a:gd name="T70" fmla="*/ 1 w 487"/>
                  <a:gd name="T71" fmla="*/ 0 h 581"/>
                  <a:gd name="T72" fmla="*/ 1 w 487"/>
                  <a:gd name="T73" fmla="*/ 0 h 581"/>
                  <a:gd name="T74" fmla="*/ 1 w 487"/>
                  <a:gd name="T75" fmla="*/ 0 h 581"/>
                  <a:gd name="T76" fmla="*/ 1 w 487"/>
                  <a:gd name="T77" fmla="*/ 0 h 581"/>
                  <a:gd name="T78" fmla="*/ 1 w 487"/>
                  <a:gd name="T79" fmla="*/ 0 h 581"/>
                  <a:gd name="T80" fmla="*/ 1 w 487"/>
                  <a:gd name="T81" fmla="*/ 0 h 581"/>
                  <a:gd name="T82" fmla="*/ 0 w 487"/>
                  <a:gd name="T83" fmla="*/ 0 h 581"/>
                  <a:gd name="T84" fmla="*/ 0 w 487"/>
                  <a:gd name="T85" fmla="*/ 0 h 581"/>
                  <a:gd name="T86" fmla="*/ 0 w 487"/>
                  <a:gd name="T87" fmla="*/ 0 h 581"/>
                  <a:gd name="T88" fmla="*/ 0 w 487"/>
                  <a:gd name="T89" fmla="*/ 0 h 58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87" h="581">
                    <a:moveTo>
                      <a:pt x="244" y="0"/>
                    </a:moveTo>
                    <a:lnTo>
                      <a:pt x="207" y="1"/>
                    </a:lnTo>
                    <a:lnTo>
                      <a:pt x="171" y="7"/>
                    </a:lnTo>
                    <a:lnTo>
                      <a:pt x="139" y="19"/>
                    </a:lnTo>
                    <a:lnTo>
                      <a:pt x="107" y="34"/>
                    </a:lnTo>
                    <a:lnTo>
                      <a:pt x="78" y="53"/>
                    </a:lnTo>
                    <a:lnTo>
                      <a:pt x="54" y="75"/>
                    </a:lnTo>
                    <a:lnTo>
                      <a:pt x="33" y="102"/>
                    </a:lnTo>
                    <a:lnTo>
                      <a:pt x="16" y="129"/>
                    </a:lnTo>
                    <a:lnTo>
                      <a:pt x="6" y="160"/>
                    </a:lnTo>
                    <a:lnTo>
                      <a:pt x="0" y="191"/>
                    </a:lnTo>
                    <a:lnTo>
                      <a:pt x="0" y="224"/>
                    </a:lnTo>
                    <a:lnTo>
                      <a:pt x="7" y="250"/>
                    </a:lnTo>
                    <a:lnTo>
                      <a:pt x="18" y="277"/>
                    </a:lnTo>
                    <a:lnTo>
                      <a:pt x="33" y="302"/>
                    </a:lnTo>
                    <a:lnTo>
                      <a:pt x="52" y="324"/>
                    </a:lnTo>
                    <a:lnTo>
                      <a:pt x="78" y="358"/>
                    </a:lnTo>
                    <a:lnTo>
                      <a:pt x="101" y="395"/>
                    </a:lnTo>
                    <a:lnTo>
                      <a:pt x="119" y="433"/>
                    </a:lnTo>
                    <a:lnTo>
                      <a:pt x="133" y="473"/>
                    </a:lnTo>
                    <a:lnTo>
                      <a:pt x="141" y="513"/>
                    </a:lnTo>
                    <a:lnTo>
                      <a:pt x="140" y="581"/>
                    </a:lnTo>
                    <a:lnTo>
                      <a:pt x="244" y="581"/>
                    </a:lnTo>
                    <a:lnTo>
                      <a:pt x="347" y="581"/>
                    </a:lnTo>
                    <a:lnTo>
                      <a:pt x="346" y="513"/>
                    </a:lnTo>
                    <a:lnTo>
                      <a:pt x="354" y="473"/>
                    </a:lnTo>
                    <a:lnTo>
                      <a:pt x="367" y="433"/>
                    </a:lnTo>
                    <a:lnTo>
                      <a:pt x="385" y="395"/>
                    </a:lnTo>
                    <a:lnTo>
                      <a:pt x="409" y="358"/>
                    </a:lnTo>
                    <a:lnTo>
                      <a:pt x="436" y="324"/>
                    </a:lnTo>
                    <a:lnTo>
                      <a:pt x="454" y="302"/>
                    </a:lnTo>
                    <a:lnTo>
                      <a:pt x="469" y="277"/>
                    </a:lnTo>
                    <a:lnTo>
                      <a:pt x="480" y="250"/>
                    </a:lnTo>
                    <a:lnTo>
                      <a:pt x="487" y="224"/>
                    </a:lnTo>
                    <a:lnTo>
                      <a:pt x="487" y="191"/>
                    </a:lnTo>
                    <a:lnTo>
                      <a:pt x="481" y="160"/>
                    </a:lnTo>
                    <a:lnTo>
                      <a:pt x="470" y="129"/>
                    </a:lnTo>
                    <a:lnTo>
                      <a:pt x="455" y="102"/>
                    </a:lnTo>
                    <a:lnTo>
                      <a:pt x="435" y="75"/>
                    </a:lnTo>
                    <a:lnTo>
                      <a:pt x="409" y="53"/>
                    </a:lnTo>
                    <a:lnTo>
                      <a:pt x="381" y="34"/>
                    </a:lnTo>
                    <a:lnTo>
                      <a:pt x="350" y="19"/>
                    </a:lnTo>
                    <a:lnTo>
                      <a:pt x="315" y="7"/>
                    </a:lnTo>
                    <a:lnTo>
                      <a:pt x="280" y="1"/>
                    </a:lnTo>
                    <a:lnTo>
                      <a:pt x="244" y="0"/>
                    </a:lnTo>
                    <a:close/>
                  </a:path>
                </a:pathLst>
              </a:custGeom>
              <a:solidFill>
                <a:srgbClr val="FFFF00"/>
              </a:solidFill>
              <a:ln w="3175">
                <a:solidFill>
                  <a:srgbClr val="FFFF66"/>
                </a:solidFill>
                <a:prstDash val="solid"/>
                <a:round/>
              </a:ln>
            </p:spPr>
            <p:txBody>
              <a:bodyPr/>
              <a:lstStyle/>
              <a:p>
                <a:endParaRPr lang="zh-CN" altLang="en-US" sz="1100"/>
              </a:p>
            </p:txBody>
          </p:sp>
          <p:sp>
            <p:nvSpPr>
              <p:cNvPr id="377" name="Line 88"/>
              <p:cNvSpPr>
                <a:spLocks noChangeShapeType="1"/>
              </p:cNvSpPr>
              <p:nvPr/>
            </p:nvSpPr>
            <p:spPr bwMode="auto">
              <a:xfrm flipV="1">
                <a:off x="1765" y="1953"/>
                <a:ext cx="9" cy="46"/>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78" name="Line 89"/>
              <p:cNvSpPr>
                <a:spLocks noChangeShapeType="1"/>
              </p:cNvSpPr>
              <p:nvPr/>
            </p:nvSpPr>
            <p:spPr bwMode="auto">
              <a:xfrm flipV="1">
                <a:off x="1787" y="1986"/>
                <a:ext cx="4" cy="14"/>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79" name="Line 90"/>
              <p:cNvSpPr>
                <a:spLocks noChangeShapeType="1"/>
              </p:cNvSpPr>
              <p:nvPr/>
            </p:nvSpPr>
            <p:spPr bwMode="auto">
              <a:xfrm flipV="1">
                <a:off x="1804" y="1971"/>
                <a:ext cx="22" cy="39"/>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80" name="Line 91"/>
              <p:cNvSpPr>
                <a:spLocks noChangeShapeType="1"/>
              </p:cNvSpPr>
              <p:nvPr/>
            </p:nvSpPr>
            <p:spPr bwMode="auto">
              <a:xfrm flipV="1">
                <a:off x="1823" y="2005"/>
                <a:ext cx="11" cy="16"/>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81" name="Line 92"/>
              <p:cNvSpPr>
                <a:spLocks noChangeShapeType="1"/>
              </p:cNvSpPr>
              <p:nvPr/>
            </p:nvSpPr>
            <p:spPr bwMode="auto">
              <a:xfrm flipV="1">
                <a:off x="1830" y="2013"/>
                <a:ext cx="42" cy="24"/>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82" name="Line 93"/>
              <p:cNvSpPr>
                <a:spLocks noChangeShapeType="1"/>
              </p:cNvSpPr>
              <p:nvPr/>
            </p:nvSpPr>
            <p:spPr bwMode="auto">
              <a:xfrm flipV="1">
                <a:off x="1843" y="2039"/>
                <a:ext cx="21" cy="11"/>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83" name="Line 94"/>
              <p:cNvSpPr>
                <a:spLocks noChangeShapeType="1"/>
              </p:cNvSpPr>
              <p:nvPr/>
            </p:nvSpPr>
            <p:spPr bwMode="auto">
              <a:xfrm flipV="1">
                <a:off x="1846" y="2050"/>
                <a:ext cx="53" cy="14"/>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84" name="Line 95"/>
              <p:cNvSpPr>
                <a:spLocks noChangeShapeType="1"/>
              </p:cNvSpPr>
              <p:nvPr/>
            </p:nvSpPr>
            <p:spPr bwMode="auto">
              <a:xfrm flipV="1">
                <a:off x="1850" y="2075"/>
                <a:ext cx="25" cy="4"/>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85" name="Line 96"/>
              <p:cNvSpPr>
                <a:spLocks noChangeShapeType="1"/>
              </p:cNvSpPr>
              <p:nvPr/>
            </p:nvSpPr>
            <p:spPr bwMode="auto">
              <a:xfrm flipV="1">
                <a:off x="1850" y="2090"/>
                <a:ext cx="59" cy="5"/>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86" name="Line 97"/>
              <p:cNvSpPr>
                <a:spLocks noChangeShapeType="1"/>
              </p:cNvSpPr>
              <p:nvPr/>
            </p:nvSpPr>
            <p:spPr bwMode="auto">
              <a:xfrm>
                <a:off x="1850" y="2110"/>
                <a:ext cx="20" cy="5"/>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87" name="Line 98"/>
              <p:cNvSpPr>
                <a:spLocks noChangeShapeType="1"/>
              </p:cNvSpPr>
              <p:nvPr/>
            </p:nvSpPr>
            <p:spPr bwMode="auto">
              <a:xfrm>
                <a:off x="1837" y="2124"/>
                <a:ext cx="69" cy="23"/>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88" name="Line 99"/>
              <p:cNvSpPr>
                <a:spLocks noChangeShapeType="1"/>
              </p:cNvSpPr>
              <p:nvPr/>
            </p:nvSpPr>
            <p:spPr bwMode="auto">
              <a:xfrm>
                <a:off x="1828" y="2141"/>
                <a:ext cx="17" cy="9"/>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89" name="Line 100"/>
              <p:cNvSpPr>
                <a:spLocks noChangeShapeType="1"/>
              </p:cNvSpPr>
              <p:nvPr/>
            </p:nvSpPr>
            <p:spPr bwMode="auto">
              <a:xfrm flipH="1" flipV="1">
                <a:off x="1748" y="1966"/>
                <a:ext cx="1" cy="22"/>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90" name="Line 101"/>
              <p:cNvSpPr>
                <a:spLocks noChangeShapeType="1"/>
              </p:cNvSpPr>
              <p:nvPr/>
            </p:nvSpPr>
            <p:spPr bwMode="auto">
              <a:xfrm flipH="1" flipV="1">
                <a:off x="1719" y="1953"/>
                <a:ext cx="9" cy="45"/>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91" name="Line 102"/>
              <p:cNvSpPr>
                <a:spLocks noChangeShapeType="1"/>
              </p:cNvSpPr>
              <p:nvPr/>
            </p:nvSpPr>
            <p:spPr bwMode="auto">
              <a:xfrm flipH="1" flipV="1">
                <a:off x="1702" y="1985"/>
                <a:ext cx="4" cy="14"/>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92" name="Line 103"/>
              <p:cNvSpPr>
                <a:spLocks noChangeShapeType="1"/>
              </p:cNvSpPr>
              <p:nvPr/>
            </p:nvSpPr>
            <p:spPr bwMode="auto">
              <a:xfrm flipH="1" flipV="1">
                <a:off x="1667" y="1970"/>
                <a:ext cx="22" cy="39"/>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93" name="Line 104"/>
              <p:cNvSpPr>
                <a:spLocks noChangeShapeType="1"/>
              </p:cNvSpPr>
              <p:nvPr/>
            </p:nvSpPr>
            <p:spPr bwMode="auto">
              <a:xfrm flipH="1" flipV="1">
                <a:off x="1659" y="2004"/>
                <a:ext cx="11" cy="15"/>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94" name="Line 105"/>
              <p:cNvSpPr>
                <a:spLocks noChangeShapeType="1"/>
              </p:cNvSpPr>
              <p:nvPr/>
            </p:nvSpPr>
            <p:spPr bwMode="auto">
              <a:xfrm flipH="1" flipV="1">
                <a:off x="1621" y="2012"/>
                <a:ext cx="42" cy="24"/>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95" name="Line 106"/>
              <p:cNvSpPr>
                <a:spLocks noChangeShapeType="1"/>
              </p:cNvSpPr>
              <p:nvPr/>
            </p:nvSpPr>
            <p:spPr bwMode="auto">
              <a:xfrm flipH="1" flipV="1">
                <a:off x="1629" y="2038"/>
                <a:ext cx="21" cy="11"/>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96" name="Line 107"/>
              <p:cNvSpPr>
                <a:spLocks noChangeShapeType="1"/>
              </p:cNvSpPr>
              <p:nvPr/>
            </p:nvSpPr>
            <p:spPr bwMode="auto">
              <a:xfrm flipH="1" flipV="1">
                <a:off x="1594" y="2049"/>
                <a:ext cx="53" cy="14"/>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97" name="Line 108"/>
              <p:cNvSpPr>
                <a:spLocks noChangeShapeType="1"/>
              </p:cNvSpPr>
              <p:nvPr/>
            </p:nvSpPr>
            <p:spPr bwMode="auto">
              <a:xfrm flipH="1" flipV="1">
                <a:off x="1618" y="2073"/>
                <a:ext cx="26" cy="5"/>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98" name="Line 109"/>
              <p:cNvSpPr>
                <a:spLocks noChangeShapeType="1"/>
              </p:cNvSpPr>
              <p:nvPr/>
            </p:nvSpPr>
            <p:spPr bwMode="auto">
              <a:xfrm flipH="1" flipV="1">
                <a:off x="1585" y="2089"/>
                <a:ext cx="58" cy="5"/>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399" name="Line 110"/>
              <p:cNvSpPr>
                <a:spLocks noChangeShapeType="1"/>
              </p:cNvSpPr>
              <p:nvPr/>
            </p:nvSpPr>
            <p:spPr bwMode="auto">
              <a:xfrm flipH="1">
                <a:off x="1623" y="2109"/>
                <a:ext cx="20" cy="5"/>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00" name="Line 111"/>
              <p:cNvSpPr>
                <a:spLocks noChangeShapeType="1"/>
              </p:cNvSpPr>
              <p:nvPr/>
            </p:nvSpPr>
            <p:spPr bwMode="auto">
              <a:xfrm flipH="1">
                <a:off x="1588" y="2123"/>
                <a:ext cx="69" cy="23"/>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01" name="Line 112"/>
              <p:cNvSpPr>
                <a:spLocks noChangeShapeType="1"/>
              </p:cNvSpPr>
              <p:nvPr/>
            </p:nvSpPr>
            <p:spPr bwMode="auto">
              <a:xfrm flipH="1">
                <a:off x="1648" y="2140"/>
                <a:ext cx="18" cy="9"/>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02" name="Freeform 113"/>
              <p:cNvSpPr/>
              <p:nvPr/>
            </p:nvSpPr>
            <p:spPr bwMode="auto">
              <a:xfrm>
                <a:off x="2149" y="2240"/>
                <a:ext cx="53" cy="10"/>
              </a:xfrm>
              <a:custGeom>
                <a:avLst/>
                <a:gdLst>
                  <a:gd name="T0" fmla="*/ 0 w 157"/>
                  <a:gd name="T1" fmla="*/ 0 h 29"/>
                  <a:gd name="T2" fmla="*/ 0 w 157"/>
                  <a:gd name="T3" fmla="*/ 0 h 29"/>
                  <a:gd name="T4" fmla="*/ 0 w 157"/>
                  <a:gd name="T5" fmla="*/ 0 h 29"/>
                  <a:gd name="T6" fmla="*/ 0 w 157"/>
                  <a:gd name="T7" fmla="*/ 0 h 29"/>
                  <a:gd name="T8" fmla="*/ 0 w 157"/>
                  <a:gd name="T9" fmla="*/ 0 h 29"/>
                  <a:gd name="T10" fmla="*/ 0 w 157"/>
                  <a:gd name="T11" fmla="*/ 0 h 29"/>
                  <a:gd name="T12" fmla="*/ 0 w 157"/>
                  <a:gd name="T13" fmla="*/ 0 h 29"/>
                  <a:gd name="T14" fmla="*/ 0 w 157"/>
                  <a:gd name="T15" fmla="*/ 0 h 29"/>
                  <a:gd name="T16" fmla="*/ 0 w 157"/>
                  <a:gd name="T17" fmla="*/ 0 h 29"/>
                  <a:gd name="T18" fmla="*/ 0 w 157"/>
                  <a:gd name="T19" fmla="*/ 0 h 29"/>
                  <a:gd name="T20" fmla="*/ 0 w 157"/>
                  <a:gd name="T21" fmla="*/ 0 h 29"/>
                  <a:gd name="T22" fmla="*/ 0 w 157"/>
                  <a:gd name="T23" fmla="*/ 0 h 29"/>
                  <a:gd name="T24" fmla="*/ 0 w 157"/>
                  <a:gd name="T25" fmla="*/ 0 h 29"/>
                  <a:gd name="T26" fmla="*/ 0 w 157"/>
                  <a:gd name="T27" fmla="*/ 0 h 29"/>
                  <a:gd name="T28" fmla="*/ 0 w 157"/>
                  <a:gd name="T29" fmla="*/ 0 h 29"/>
                  <a:gd name="T30" fmla="*/ 0 w 157"/>
                  <a:gd name="T31" fmla="*/ 0 h 29"/>
                  <a:gd name="T32" fmla="*/ 0 w 157"/>
                  <a:gd name="T33" fmla="*/ 0 h 29"/>
                  <a:gd name="T34" fmla="*/ 0 w 157"/>
                  <a:gd name="T35" fmla="*/ 0 h 29"/>
                  <a:gd name="T36" fmla="*/ 0 w 157"/>
                  <a:gd name="T37" fmla="*/ 0 h 29"/>
                  <a:gd name="T38" fmla="*/ 0 w 157"/>
                  <a:gd name="T39" fmla="*/ 0 h 29"/>
                  <a:gd name="T40" fmla="*/ 0 w 157"/>
                  <a:gd name="T41" fmla="*/ 0 h 29"/>
                  <a:gd name="T42" fmla="*/ 0 w 157"/>
                  <a:gd name="T43" fmla="*/ 0 h 29"/>
                  <a:gd name="T44" fmla="*/ 0 w 157"/>
                  <a:gd name="T45" fmla="*/ 0 h 29"/>
                  <a:gd name="T46" fmla="*/ 0 w 157"/>
                  <a:gd name="T47" fmla="*/ 0 h 29"/>
                  <a:gd name="T48" fmla="*/ 0 w 157"/>
                  <a:gd name="T49" fmla="*/ 0 h 2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57" h="29">
                    <a:moveTo>
                      <a:pt x="0" y="14"/>
                    </a:moveTo>
                    <a:lnTo>
                      <a:pt x="2" y="12"/>
                    </a:lnTo>
                    <a:lnTo>
                      <a:pt x="11" y="8"/>
                    </a:lnTo>
                    <a:lnTo>
                      <a:pt x="23" y="5"/>
                    </a:lnTo>
                    <a:lnTo>
                      <a:pt x="39" y="3"/>
                    </a:lnTo>
                    <a:lnTo>
                      <a:pt x="57" y="2"/>
                    </a:lnTo>
                    <a:lnTo>
                      <a:pt x="78" y="0"/>
                    </a:lnTo>
                    <a:lnTo>
                      <a:pt x="98" y="2"/>
                    </a:lnTo>
                    <a:lnTo>
                      <a:pt x="118" y="3"/>
                    </a:lnTo>
                    <a:lnTo>
                      <a:pt x="134" y="5"/>
                    </a:lnTo>
                    <a:lnTo>
                      <a:pt x="146" y="8"/>
                    </a:lnTo>
                    <a:lnTo>
                      <a:pt x="155" y="12"/>
                    </a:lnTo>
                    <a:lnTo>
                      <a:pt x="157" y="14"/>
                    </a:lnTo>
                    <a:lnTo>
                      <a:pt x="155" y="18"/>
                    </a:lnTo>
                    <a:lnTo>
                      <a:pt x="146" y="22"/>
                    </a:lnTo>
                    <a:lnTo>
                      <a:pt x="134" y="24"/>
                    </a:lnTo>
                    <a:lnTo>
                      <a:pt x="118" y="27"/>
                    </a:lnTo>
                    <a:lnTo>
                      <a:pt x="98" y="28"/>
                    </a:lnTo>
                    <a:lnTo>
                      <a:pt x="78" y="29"/>
                    </a:lnTo>
                    <a:lnTo>
                      <a:pt x="57" y="28"/>
                    </a:lnTo>
                    <a:lnTo>
                      <a:pt x="39" y="27"/>
                    </a:lnTo>
                    <a:lnTo>
                      <a:pt x="23" y="24"/>
                    </a:lnTo>
                    <a:lnTo>
                      <a:pt x="11" y="22"/>
                    </a:lnTo>
                    <a:lnTo>
                      <a:pt x="2" y="18"/>
                    </a:lnTo>
                    <a:lnTo>
                      <a:pt x="0" y="14"/>
                    </a:lnTo>
                    <a:close/>
                  </a:path>
                </a:pathLst>
              </a:custGeom>
              <a:solidFill>
                <a:srgbClr val="FFFF00"/>
              </a:solidFill>
              <a:ln w="3175">
                <a:solidFill>
                  <a:srgbClr val="000000"/>
                </a:solidFill>
                <a:prstDash val="solid"/>
                <a:round/>
              </a:ln>
            </p:spPr>
            <p:txBody>
              <a:bodyPr/>
              <a:lstStyle/>
              <a:p>
                <a:endParaRPr lang="zh-CN" altLang="en-US" sz="1100"/>
              </a:p>
            </p:txBody>
          </p:sp>
          <p:sp>
            <p:nvSpPr>
              <p:cNvPr id="403" name="Freeform 114"/>
              <p:cNvSpPr/>
              <p:nvPr/>
            </p:nvSpPr>
            <p:spPr bwMode="auto">
              <a:xfrm>
                <a:off x="2141" y="2189"/>
                <a:ext cx="69" cy="56"/>
              </a:xfrm>
              <a:custGeom>
                <a:avLst/>
                <a:gdLst>
                  <a:gd name="T0" fmla="*/ 0 w 205"/>
                  <a:gd name="T1" fmla="*/ 0 h 169"/>
                  <a:gd name="T2" fmla="*/ 0 w 205"/>
                  <a:gd name="T3" fmla="*/ 0 h 169"/>
                  <a:gd name="T4" fmla="*/ 0 w 205"/>
                  <a:gd name="T5" fmla="*/ 0 h 169"/>
                  <a:gd name="T6" fmla="*/ 0 w 205"/>
                  <a:gd name="T7" fmla="*/ 0 h 169"/>
                  <a:gd name="T8" fmla="*/ 0 w 205"/>
                  <a:gd name="T9" fmla="*/ 0 h 169"/>
                  <a:gd name="T10" fmla="*/ 0 w 205"/>
                  <a:gd name="T11" fmla="*/ 0 h 169"/>
                  <a:gd name="T12" fmla="*/ 0 w 205"/>
                  <a:gd name="T13" fmla="*/ 0 h 169"/>
                  <a:gd name="T14" fmla="*/ 0 w 205"/>
                  <a:gd name="T15" fmla="*/ 0 h 169"/>
                  <a:gd name="T16" fmla="*/ 0 w 205"/>
                  <a:gd name="T17" fmla="*/ 0 h 1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5" h="169">
                    <a:moveTo>
                      <a:pt x="102" y="169"/>
                    </a:moveTo>
                    <a:lnTo>
                      <a:pt x="179" y="169"/>
                    </a:lnTo>
                    <a:lnTo>
                      <a:pt x="205" y="153"/>
                    </a:lnTo>
                    <a:lnTo>
                      <a:pt x="205" y="0"/>
                    </a:lnTo>
                    <a:lnTo>
                      <a:pt x="102" y="0"/>
                    </a:lnTo>
                    <a:lnTo>
                      <a:pt x="0" y="0"/>
                    </a:lnTo>
                    <a:lnTo>
                      <a:pt x="0" y="153"/>
                    </a:lnTo>
                    <a:lnTo>
                      <a:pt x="26" y="169"/>
                    </a:lnTo>
                    <a:lnTo>
                      <a:pt x="102" y="169"/>
                    </a:lnTo>
                    <a:close/>
                  </a:path>
                </a:pathLst>
              </a:custGeom>
              <a:solidFill>
                <a:srgbClr val="9A9A9A"/>
              </a:solidFill>
              <a:ln w="3175">
                <a:solidFill>
                  <a:srgbClr val="000000"/>
                </a:solidFill>
                <a:prstDash val="solid"/>
                <a:round/>
              </a:ln>
            </p:spPr>
            <p:txBody>
              <a:bodyPr/>
              <a:lstStyle/>
              <a:p>
                <a:endParaRPr lang="zh-CN" altLang="en-US" sz="1100"/>
              </a:p>
            </p:txBody>
          </p:sp>
          <p:sp>
            <p:nvSpPr>
              <p:cNvPr id="404" name="Freeform 115"/>
              <p:cNvSpPr>
                <a:spLocks noEditPoints="1"/>
              </p:cNvSpPr>
              <p:nvPr/>
            </p:nvSpPr>
            <p:spPr bwMode="auto">
              <a:xfrm>
                <a:off x="2142" y="2204"/>
                <a:ext cx="68" cy="34"/>
              </a:xfrm>
              <a:custGeom>
                <a:avLst/>
                <a:gdLst>
                  <a:gd name="T0" fmla="*/ 0 w 204"/>
                  <a:gd name="T1" fmla="*/ 0 h 103"/>
                  <a:gd name="T2" fmla="*/ 0 w 204"/>
                  <a:gd name="T3" fmla="*/ 0 h 103"/>
                  <a:gd name="T4" fmla="*/ 0 w 204"/>
                  <a:gd name="T5" fmla="*/ 0 h 103"/>
                  <a:gd name="T6" fmla="*/ 0 w 204"/>
                  <a:gd name="T7" fmla="*/ 0 h 103"/>
                  <a:gd name="T8" fmla="*/ 0 w 204"/>
                  <a:gd name="T9" fmla="*/ 0 h 103"/>
                  <a:gd name="T10" fmla="*/ 0 w 204"/>
                  <a:gd name="T11" fmla="*/ 0 h 103"/>
                  <a:gd name="T12" fmla="*/ 0 w 204"/>
                  <a:gd name="T13" fmla="*/ 0 h 103"/>
                  <a:gd name="T14" fmla="*/ 0 w 204"/>
                  <a:gd name="T15" fmla="*/ 0 h 103"/>
                  <a:gd name="T16" fmla="*/ 0 w 204"/>
                  <a:gd name="T17" fmla="*/ 0 h 103"/>
                  <a:gd name="T18" fmla="*/ 0 w 204"/>
                  <a:gd name="T19" fmla="*/ 0 h 103"/>
                  <a:gd name="T20" fmla="*/ 0 w 204"/>
                  <a:gd name="T21" fmla="*/ 0 h 103"/>
                  <a:gd name="T22" fmla="*/ 0 w 204"/>
                  <a:gd name="T23" fmla="*/ 0 h 103"/>
                  <a:gd name="T24" fmla="*/ 0 w 204"/>
                  <a:gd name="T25" fmla="*/ 0 h 103"/>
                  <a:gd name="T26" fmla="*/ 0 w 204"/>
                  <a:gd name="T27" fmla="*/ 0 h 10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4" h="103">
                    <a:moveTo>
                      <a:pt x="0" y="45"/>
                    </a:moveTo>
                    <a:lnTo>
                      <a:pt x="0" y="11"/>
                    </a:lnTo>
                    <a:lnTo>
                      <a:pt x="52" y="11"/>
                    </a:lnTo>
                    <a:lnTo>
                      <a:pt x="204" y="0"/>
                    </a:lnTo>
                    <a:lnTo>
                      <a:pt x="204" y="30"/>
                    </a:lnTo>
                    <a:lnTo>
                      <a:pt x="53" y="45"/>
                    </a:lnTo>
                    <a:lnTo>
                      <a:pt x="0" y="45"/>
                    </a:lnTo>
                    <a:close/>
                    <a:moveTo>
                      <a:pt x="0" y="103"/>
                    </a:moveTo>
                    <a:lnTo>
                      <a:pt x="0" y="70"/>
                    </a:lnTo>
                    <a:lnTo>
                      <a:pt x="52" y="70"/>
                    </a:lnTo>
                    <a:lnTo>
                      <a:pt x="204" y="57"/>
                    </a:lnTo>
                    <a:lnTo>
                      <a:pt x="204" y="88"/>
                    </a:lnTo>
                    <a:lnTo>
                      <a:pt x="53" y="103"/>
                    </a:lnTo>
                    <a:lnTo>
                      <a:pt x="0" y="103"/>
                    </a:lnTo>
                    <a:close/>
                  </a:path>
                </a:pathLst>
              </a:custGeom>
              <a:solidFill>
                <a:srgbClr val="4D4D4D"/>
              </a:solidFill>
              <a:ln w="3175">
                <a:solidFill>
                  <a:srgbClr val="FFFF66"/>
                </a:solidFill>
                <a:prstDash val="solid"/>
                <a:round/>
              </a:ln>
            </p:spPr>
            <p:txBody>
              <a:bodyPr/>
              <a:lstStyle/>
              <a:p>
                <a:endParaRPr lang="zh-CN" altLang="en-US" sz="1100"/>
              </a:p>
            </p:txBody>
          </p:sp>
          <p:sp>
            <p:nvSpPr>
              <p:cNvPr id="405" name="Freeform 116"/>
              <p:cNvSpPr/>
              <p:nvPr/>
            </p:nvSpPr>
            <p:spPr bwMode="auto">
              <a:xfrm>
                <a:off x="2094" y="2008"/>
                <a:ext cx="162" cy="193"/>
              </a:xfrm>
              <a:custGeom>
                <a:avLst/>
                <a:gdLst>
                  <a:gd name="T0" fmla="*/ 0 w 486"/>
                  <a:gd name="T1" fmla="*/ 0 h 581"/>
                  <a:gd name="T2" fmla="*/ 0 w 486"/>
                  <a:gd name="T3" fmla="*/ 0 h 581"/>
                  <a:gd name="T4" fmla="*/ 0 w 486"/>
                  <a:gd name="T5" fmla="*/ 0 h 581"/>
                  <a:gd name="T6" fmla="*/ 0 w 486"/>
                  <a:gd name="T7" fmla="*/ 0 h 581"/>
                  <a:gd name="T8" fmla="*/ 0 w 486"/>
                  <a:gd name="T9" fmla="*/ 0 h 581"/>
                  <a:gd name="T10" fmla="*/ 0 w 486"/>
                  <a:gd name="T11" fmla="*/ 0 h 581"/>
                  <a:gd name="T12" fmla="*/ 0 w 486"/>
                  <a:gd name="T13" fmla="*/ 0 h 581"/>
                  <a:gd name="T14" fmla="*/ 0 w 486"/>
                  <a:gd name="T15" fmla="*/ 0 h 581"/>
                  <a:gd name="T16" fmla="*/ 0 w 486"/>
                  <a:gd name="T17" fmla="*/ 0 h 581"/>
                  <a:gd name="T18" fmla="*/ 0 w 486"/>
                  <a:gd name="T19" fmla="*/ 0 h 581"/>
                  <a:gd name="T20" fmla="*/ 0 w 486"/>
                  <a:gd name="T21" fmla="*/ 0 h 581"/>
                  <a:gd name="T22" fmla="*/ 0 w 486"/>
                  <a:gd name="T23" fmla="*/ 0 h 581"/>
                  <a:gd name="T24" fmla="*/ 0 w 486"/>
                  <a:gd name="T25" fmla="*/ 0 h 581"/>
                  <a:gd name="T26" fmla="*/ 0 w 486"/>
                  <a:gd name="T27" fmla="*/ 0 h 581"/>
                  <a:gd name="T28" fmla="*/ 0 w 486"/>
                  <a:gd name="T29" fmla="*/ 0 h 581"/>
                  <a:gd name="T30" fmla="*/ 0 w 486"/>
                  <a:gd name="T31" fmla="*/ 0 h 581"/>
                  <a:gd name="T32" fmla="*/ 0 w 486"/>
                  <a:gd name="T33" fmla="*/ 0 h 581"/>
                  <a:gd name="T34" fmla="*/ 0 w 486"/>
                  <a:gd name="T35" fmla="*/ 1 h 581"/>
                  <a:gd name="T36" fmla="*/ 0 w 486"/>
                  <a:gd name="T37" fmla="*/ 1 h 581"/>
                  <a:gd name="T38" fmla="*/ 0 w 486"/>
                  <a:gd name="T39" fmla="*/ 1 h 581"/>
                  <a:gd name="T40" fmla="*/ 0 w 486"/>
                  <a:gd name="T41" fmla="*/ 1 h 581"/>
                  <a:gd name="T42" fmla="*/ 0 w 486"/>
                  <a:gd name="T43" fmla="*/ 1 h 581"/>
                  <a:gd name="T44" fmla="*/ 0 w 486"/>
                  <a:gd name="T45" fmla="*/ 1 h 581"/>
                  <a:gd name="T46" fmla="*/ 0 w 486"/>
                  <a:gd name="T47" fmla="*/ 1 h 581"/>
                  <a:gd name="T48" fmla="*/ 0 w 486"/>
                  <a:gd name="T49" fmla="*/ 1 h 581"/>
                  <a:gd name="T50" fmla="*/ 0 w 486"/>
                  <a:gd name="T51" fmla="*/ 1 h 581"/>
                  <a:gd name="T52" fmla="*/ 1 w 486"/>
                  <a:gd name="T53" fmla="*/ 1 h 581"/>
                  <a:gd name="T54" fmla="*/ 1 w 486"/>
                  <a:gd name="T55" fmla="*/ 1 h 581"/>
                  <a:gd name="T56" fmla="*/ 1 w 486"/>
                  <a:gd name="T57" fmla="*/ 0 h 581"/>
                  <a:gd name="T58" fmla="*/ 1 w 486"/>
                  <a:gd name="T59" fmla="*/ 0 h 581"/>
                  <a:gd name="T60" fmla="*/ 1 w 486"/>
                  <a:gd name="T61" fmla="*/ 0 h 581"/>
                  <a:gd name="T62" fmla="*/ 1 w 486"/>
                  <a:gd name="T63" fmla="*/ 0 h 581"/>
                  <a:gd name="T64" fmla="*/ 1 w 486"/>
                  <a:gd name="T65" fmla="*/ 0 h 581"/>
                  <a:gd name="T66" fmla="*/ 1 w 486"/>
                  <a:gd name="T67" fmla="*/ 0 h 581"/>
                  <a:gd name="T68" fmla="*/ 1 w 486"/>
                  <a:gd name="T69" fmla="*/ 0 h 581"/>
                  <a:gd name="T70" fmla="*/ 1 w 486"/>
                  <a:gd name="T71" fmla="*/ 0 h 581"/>
                  <a:gd name="T72" fmla="*/ 1 w 486"/>
                  <a:gd name="T73" fmla="*/ 0 h 581"/>
                  <a:gd name="T74" fmla="*/ 1 w 486"/>
                  <a:gd name="T75" fmla="*/ 0 h 581"/>
                  <a:gd name="T76" fmla="*/ 1 w 486"/>
                  <a:gd name="T77" fmla="*/ 0 h 581"/>
                  <a:gd name="T78" fmla="*/ 1 w 486"/>
                  <a:gd name="T79" fmla="*/ 0 h 581"/>
                  <a:gd name="T80" fmla="*/ 1 w 486"/>
                  <a:gd name="T81" fmla="*/ 0 h 581"/>
                  <a:gd name="T82" fmla="*/ 0 w 486"/>
                  <a:gd name="T83" fmla="*/ 0 h 581"/>
                  <a:gd name="T84" fmla="*/ 0 w 486"/>
                  <a:gd name="T85" fmla="*/ 0 h 581"/>
                  <a:gd name="T86" fmla="*/ 0 w 486"/>
                  <a:gd name="T87" fmla="*/ 0 h 581"/>
                  <a:gd name="T88" fmla="*/ 0 w 486"/>
                  <a:gd name="T89" fmla="*/ 0 h 58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86" h="581">
                    <a:moveTo>
                      <a:pt x="242" y="0"/>
                    </a:moveTo>
                    <a:lnTo>
                      <a:pt x="207" y="1"/>
                    </a:lnTo>
                    <a:lnTo>
                      <a:pt x="171" y="7"/>
                    </a:lnTo>
                    <a:lnTo>
                      <a:pt x="137" y="19"/>
                    </a:lnTo>
                    <a:lnTo>
                      <a:pt x="105" y="34"/>
                    </a:lnTo>
                    <a:lnTo>
                      <a:pt x="78" y="53"/>
                    </a:lnTo>
                    <a:lnTo>
                      <a:pt x="53" y="75"/>
                    </a:lnTo>
                    <a:lnTo>
                      <a:pt x="33" y="102"/>
                    </a:lnTo>
                    <a:lnTo>
                      <a:pt x="16" y="129"/>
                    </a:lnTo>
                    <a:lnTo>
                      <a:pt x="5" y="160"/>
                    </a:lnTo>
                    <a:lnTo>
                      <a:pt x="0" y="191"/>
                    </a:lnTo>
                    <a:lnTo>
                      <a:pt x="0" y="224"/>
                    </a:lnTo>
                    <a:lnTo>
                      <a:pt x="7" y="250"/>
                    </a:lnTo>
                    <a:lnTo>
                      <a:pt x="18" y="277"/>
                    </a:lnTo>
                    <a:lnTo>
                      <a:pt x="33" y="302"/>
                    </a:lnTo>
                    <a:lnTo>
                      <a:pt x="50" y="324"/>
                    </a:lnTo>
                    <a:lnTo>
                      <a:pt x="78" y="358"/>
                    </a:lnTo>
                    <a:lnTo>
                      <a:pt x="101" y="395"/>
                    </a:lnTo>
                    <a:lnTo>
                      <a:pt x="119" y="433"/>
                    </a:lnTo>
                    <a:lnTo>
                      <a:pt x="133" y="473"/>
                    </a:lnTo>
                    <a:lnTo>
                      <a:pt x="141" y="513"/>
                    </a:lnTo>
                    <a:lnTo>
                      <a:pt x="140" y="581"/>
                    </a:lnTo>
                    <a:lnTo>
                      <a:pt x="242" y="581"/>
                    </a:lnTo>
                    <a:lnTo>
                      <a:pt x="347" y="581"/>
                    </a:lnTo>
                    <a:lnTo>
                      <a:pt x="345" y="513"/>
                    </a:lnTo>
                    <a:lnTo>
                      <a:pt x="353" y="473"/>
                    </a:lnTo>
                    <a:lnTo>
                      <a:pt x="367" y="433"/>
                    </a:lnTo>
                    <a:lnTo>
                      <a:pt x="385" y="395"/>
                    </a:lnTo>
                    <a:lnTo>
                      <a:pt x="408" y="358"/>
                    </a:lnTo>
                    <a:lnTo>
                      <a:pt x="436" y="324"/>
                    </a:lnTo>
                    <a:lnTo>
                      <a:pt x="454" y="302"/>
                    </a:lnTo>
                    <a:lnTo>
                      <a:pt x="469" y="277"/>
                    </a:lnTo>
                    <a:lnTo>
                      <a:pt x="480" y="250"/>
                    </a:lnTo>
                    <a:lnTo>
                      <a:pt x="486" y="224"/>
                    </a:lnTo>
                    <a:lnTo>
                      <a:pt x="486" y="191"/>
                    </a:lnTo>
                    <a:lnTo>
                      <a:pt x="481" y="160"/>
                    </a:lnTo>
                    <a:lnTo>
                      <a:pt x="470" y="129"/>
                    </a:lnTo>
                    <a:lnTo>
                      <a:pt x="454" y="102"/>
                    </a:lnTo>
                    <a:lnTo>
                      <a:pt x="433" y="75"/>
                    </a:lnTo>
                    <a:lnTo>
                      <a:pt x="408" y="53"/>
                    </a:lnTo>
                    <a:lnTo>
                      <a:pt x="380" y="34"/>
                    </a:lnTo>
                    <a:lnTo>
                      <a:pt x="348" y="19"/>
                    </a:lnTo>
                    <a:lnTo>
                      <a:pt x="315" y="7"/>
                    </a:lnTo>
                    <a:lnTo>
                      <a:pt x="279" y="1"/>
                    </a:lnTo>
                    <a:lnTo>
                      <a:pt x="242" y="0"/>
                    </a:lnTo>
                    <a:close/>
                  </a:path>
                </a:pathLst>
              </a:custGeom>
              <a:solidFill>
                <a:srgbClr val="FFFF00"/>
              </a:solidFill>
              <a:ln w="3175">
                <a:solidFill>
                  <a:srgbClr val="000000"/>
                </a:solidFill>
                <a:prstDash val="solid"/>
                <a:round/>
              </a:ln>
            </p:spPr>
            <p:txBody>
              <a:bodyPr/>
              <a:lstStyle/>
              <a:p>
                <a:endParaRPr lang="zh-CN" altLang="en-US" sz="1100"/>
              </a:p>
            </p:txBody>
          </p:sp>
          <p:sp>
            <p:nvSpPr>
              <p:cNvPr id="406" name="Line 117"/>
              <p:cNvSpPr>
                <a:spLocks noChangeShapeType="1"/>
              </p:cNvSpPr>
              <p:nvPr/>
            </p:nvSpPr>
            <p:spPr bwMode="auto">
              <a:xfrm flipV="1">
                <a:off x="2197" y="1953"/>
                <a:ext cx="9" cy="46"/>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07" name="Line 118"/>
              <p:cNvSpPr>
                <a:spLocks noChangeShapeType="1"/>
              </p:cNvSpPr>
              <p:nvPr/>
            </p:nvSpPr>
            <p:spPr bwMode="auto">
              <a:xfrm flipV="1">
                <a:off x="2219" y="1986"/>
                <a:ext cx="4" cy="14"/>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08" name="Line 119"/>
              <p:cNvSpPr>
                <a:spLocks noChangeShapeType="1"/>
              </p:cNvSpPr>
              <p:nvPr/>
            </p:nvSpPr>
            <p:spPr bwMode="auto">
              <a:xfrm flipV="1">
                <a:off x="2236" y="1971"/>
                <a:ext cx="22" cy="39"/>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09" name="Line 120"/>
              <p:cNvSpPr>
                <a:spLocks noChangeShapeType="1"/>
              </p:cNvSpPr>
              <p:nvPr/>
            </p:nvSpPr>
            <p:spPr bwMode="auto">
              <a:xfrm flipV="1">
                <a:off x="2255" y="2005"/>
                <a:ext cx="11" cy="16"/>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10" name="Line 121"/>
              <p:cNvSpPr>
                <a:spLocks noChangeShapeType="1"/>
              </p:cNvSpPr>
              <p:nvPr/>
            </p:nvSpPr>
            <p:spPr bwMode="auto">
              <a:xfrm flipV="1">
                <a:off x="2262" y="2013"/>
                <a:ext cx="42" cy="24"/>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11" name="Line 122"/>
              <p:cNvSpPr>
                <a:spLocks noChangeShapeType="1"/>
              </p:cNvSpPr>
              <p:nvPr/>
            </p:nvSpPr>
            <p:spPr bwMode="auto">
              <a:xfrm flipV="1">
                <a:off x="2275" y="2039"/>
                <a:ext cx="21" cy="11"/>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12" name="Line 123"/>
              <p:cNvSpPr>
                <a:spLocks noChangeShapeType="1"/>
              </p:cNvSpPr>
              <p:nvPr/>
            </p:nvSpPr>
            <p:spPr bwMode="auto">
              <a:xfrm flipV="1">
                <a:off x="2278" y="2050"/>
                <a:ext cx="53" cy="14"/>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13" name="Line 124"/>
              <p:cNvSpPr>
                <a:spLocks noChangeShapeType="1"/>
              </p:cNvSpPr>
              <p:nvPr/>
            </p:nvSpPr>
            <p:spPr bwMode="auto">
              <a:xfrm flipV="1">
                <a:off x="2282" y="2075"/>
                <a:ext cx="25" cy="4"/>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14" name="Line 125"/>
              <p:cNvSpPr>
                <a:spLocks noChangeShapeType="1"/>
              </p:cNvSpPr>
              <p:nvPr/>
            </p:nvSpPr>
            <p:spPr bwMode="auto">
              <a:xfrm flipV="1">
                <a:off x="2282" y="2090"/>
                <a:ext cx="58" cy="5"/>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15" name="Line 126"/>
              <p:cNvSpPr>
                <a:spLocks noChangeShapeType="1"/>
              </p:cNvSpPr>
              <p:nvPr/>
            </p:nvSpPr>
            <p:spPr bwMode="auto">
              <a:xfrm>
                <a:off x="2282" y="2110"/>
                <a:ext cx="20" cy="5"/>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16" name="Line 127"/>
              <p:cNvSpPr>
                <a:spLocks noChangeShapeType="1"/>
              </p:cNvSpPr>
              <p:nvPr/>
            </p:nvSpPr>
            <p:spPr bwMode="auto">
              <a:xfrm>
                <a:off x="2269" y="2124"/>
                <a:ext cx="69" cy="23"/>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17" name="Line 128"/>
              <p:cNvSpPr>
                <a:spLocks noChangeShapeType="1"/>
              </p:cNvSpPr>
              <p:nvPr/>
            </p:nvSpPr>
            <p:spPr bwMode="auto">
              <a:xfrm>
                <a:off x="2260" y="2141"/>
                <a:ext cx="17" cy="9"/>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18" name="Line 129"/>
              <p:cNvSpPr>
                <a:spLocks noChangeShapeType="1"/>
              </p:cNvSpPr>
              <p:nvPr/>
            </p:nvSpPr>
            <p:spPr bwMode="auto">
              <a:xfrm flipH="1" flipV="1">
                <a:off x="2180" y="1966"/>
                <a:ext cx="1" cy="22"/>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19" name="Line 130"/>
              <p:cNvSpPr>
                <a:spLocks noChangeShapeType="1"/>
              </p:cNvSpPr>
              <p:nvPr/>
            </p:nvSpPr>
            <p:spPr bwMode="auto">
              <a:xfrm flipH="1" flipV="1">
                <a:off x="2151" y="1953"/>
                <a:ext cx="9" cy="63"/>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20" name="Line 131"/>
              <p:cNvSpPr>
                <a:spLocks noChangeShapeType="1"/>
              </p:cNvSpPr>
              <p:nvPr/>
            </p:nvSpPr>
            <p:spPr bwMode="auto">
              <a:xfrm flipH="1" flipV="1">
                <a:off x="2134" y="1985"/>
                <a:ext cx="4" cy="14"/>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21" name="Line 132"/>
              <p:cNvSpPr>
                <a:spLocks noChangeShapeType="1"/>
              </p:cNvSpPr>
              <p:nvPr/>
            </p:nvSpPr>
            <p:spPr bwMode="auto">
              <a:xfrm flipH="1" flipV="1">
                <a:off x="2099" y="1970"/>
                <a:ext cx="22" cy="39"/>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22" name="Line 133"/>
              <p:cNvSpPr>
                <a:spLocks noChangeShapeType="1"/>
              </p:cNvSpPr>
              <p:nvPr/>
            </p:nvSpPr>
            <p:spPr bwMode="auto">
              <a:xfrm flipH="1" flipV="1">
                <a:off x="2091" y="2004"/>
                <a:ext cx="11" cy="15"/>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23" name="Line 134"/>
              <p:cNvSpPr>
                <a:spLocks noChangeShapeType="1"/>
              </p:cNvSpPr>
              <p:nvPr/>
            </p:nvSpPr>
            <p:spPr bwMode="auto">
              <a:xfrm flipH="1" flipV="1">
                <a:off x="2053" y="2012"/>
                <a:ext cx="42" cy="24"/>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24" name="Line 135"/>
              <p:cNvSpPr>
                <a:spLocks noChangeShapeType="1"/>
              </p:cNvSpPr>
              <p:nvPr/>
            </p:nvSpPr>
            <p:spPr bwMode="auto">
              <a:xfrm flipH="1" flipV="1">
                <a:off x="2061" y="2038"/>
                <a:ext cx="21" cy="11"/>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25" name="Line 136"/>
              <p:cNvSpPr>
                <a:spLocks noChangeShapeType="1"/>
              </p:cNvSpPr>
              <p:nvPr/>
            </p:nvSpPr>
            <p:spPr bwMode="auto">
              <a:xfrm flipH="1" flipV="1">
                <a:off x="2026" y="2049"/>
                <a:ext cx="53" cy="14"/>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26" name="Line 137"/>
              <p:cNvSpPr>
                <a:spLocks noChangeShapeType="1"/>
              </p:cNvSpPr>
              <p:nvPr/>
            </p:nvSpPr>
            <p:spPr bwMode="auto">
              <a:xfrm flipH="1" flipV="1">
                <a:off x="2050" y="2073"/>
                <a:ext cx="26" cy="5"/>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27" name="Line 138"/>
              <p:cNvSpPr>
                <a:spLocks noChangeShapeType="1"/>
              </p:cNvSpPr>
              <p:nvPr/>
            </p:nvSpPr>
            <p:spPr bwMode="auto">
              <a:xfrm flipH="1" flipV="1">
                <a:off x="2017" y="2089"/>
                <a:ext cx="58" cy="5"/>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28" name="Line 139"/>
              <p:cNvSpPr>
                <a:spLocks noChangeShapeType="1"/>
              </p:cNvSpPr>
              <p:nvPr/>
            </p:nvSpPr>
            <p:spPr bwMode="auto">
              <a:xfrm flipH="1">
                <a:off x="2055" y="2109"/>
                <a:ext cx="20" cy="5"/>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29" name="Line 140"/>
              <p:cNvSpPr>
                <a:spLocks noChangeShapeType="1"/>
              </p:cNvSpPr>
              <p:nvPr/>
            </p:nvSpPr>
            <p:spPr bwMode="auto">
              <a:xfrm flipH="1">
                <a:off x="2019" y="2123"/>
                <a:ext cx="69" cy="23"/>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30" name="Line 141"/>
              <p:cNvSpPr>
                <a:spLocks noChangeShapeType="1"/>
              </p:cNvSpPr>
              <p:nvPr/>
            </p:nvSpPr>
            <p:spPr bwMode="auto">
              <a:xfrm flipH="1">
                <a:off x="2080" y="2140"/>
                <a:ext cx="18" cy="9"/>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31" name="Freeform 142"/>
              <p:cNvSpPr/>
              <p:nvPr/>
            </p:nvSpPr>
            <p:spPr bwMode="auto">
              <a:xfrm>
                <a:off x="2581" y="2240"/>
                <a:ext cx="53" cy="10"/>
              </a:xfrm>
              <a:custGeom>
                <a:avLst/>
                <a:gdLst>
                  <a:gd name="T0" fmla="*/ 0 w 158"/>
                  <a:gd name="T1" fmla="*/ 0 h 29"/>
                  <a:gd name="T2" fmla="*/ 0 w 158"/>
                  <a:gd name="T3" fmla="*/ 0 h 29"/>
                  <a:gd name="T4" fmla="*/ 0 w 158"/>
                  <a:gd name="T5" fmla="*/ 0 h 29"/>
                  <a:gd name="T6" fmla="*/ 0 w 158"/>
                  <a:gd name="T7" fmla="*/ 0 h 29"/>
                  <a:gd name="T8" fmla="*/ 0 w 158"/>
                  <a:gd name="T9" fmla="*/ 0 h 29"/>
                  <a:gd name="T10" fmla="*/ 0 w 158"/>
                  <a:gd name="T11" fmla="*/ 0 h 29"/>
                  <a:gd name="T12" fmla="*/ 0 w 158"/>
                  <a:gd name="T13" fmla="*/ 0 h 29"/>
                  <a:gd name="T14" fmla="*/ 0 w 158"/>
                  <a:gd name="T15" fmla="*/ 0 h 29"/>
                  <a:gd name="T16" fmla="*/ 0 w 158"/>
                  <a:gd name="T17" fmla="*/ 0 h 29"/>
                  <a:gd name="T18" fmla="*/ 0 w 158"/>
                  <a:gd name="T19" fmla="*/ 0 h 29"/>
                  <a:gd name="T20" fmla="*/ 0 w 158"/>
                  <a:gd name="T21" fmla="*/ 0 h 29"/>
                  <a:gd name="T22" fmla="*/ 0 w 158"/>
                  <a:gd name="T23" fmla="*/ 0 h 29"/>
                  <a:gd name="T24" fmla="*/ 0 w 158"/>
                  <a:gd name="T25" fmla="*/ 0 h 29"/>
                  <a:gd name="T26" fmla="*/ 0 w 158"/>
                  <a:gd name="T27" fmla="*/ 0 h 29"/>
                  <a:gd name="T28" fmla="*/ 0 w 158"/>
                  <a:gd name="T29" fmla="*/ 0 h 29"/>
                  <a:gd name="T30" fmla="*/ 0 w 158"/>
                  <a:gd name="T31" fmla="*/ 0 h 29"/>
                  <a:gd name="T32" fmla="*/ 0 w 158"/>
                  <a:gd name="T33" fmla="*/ 0 h 29"/>
                  <a:gd name="T34" fmla="*/ 0 w 158"/>
                  <a:gd name="T35" fmla="*/ 0 h 29"/>
                  <a:gd name="T36" fmla="*/ 0 w 158"/>
                  <a:gd name="T37" fmla="*/ 0 h 29"/>
                  <a:gd name="T38" fmla="*/ 0 w 158"/>
                  <a:gd name="T39" fmla="*/ 0 h 29"/>
                  <a:gd name="T40" fmla="*/ 0 w 158"/>
                  <a:gd name="T41" fmla="*/ 0 h 29"/>
                  <a:gd name="T42" fmla="*/ 0 w 158"/>
                  <a:gd name="T43" fmla="*/ 0 h 29"/>
                  <a:gd name="T44" fmla="*/ 0 w 158"/>
                  <a:gd name="T45" fmla="*/ 0 h 29"/>
                  <a:gd name="T46" fmla="*/ 0 w 158"/>
                  <a:gd name="T47" fmla="*/ 0 h 29"/>
                  <a:gd name="T48" fmla="*/ 0 w 158"/>
                  <a:gd name="T49" fmla="*/ 0 h 2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58" h="29">
                    <a:moveTo>
                      <a:pt x="0" y="14"/>
                    </a:moveTo>
                    <a:lnTo>
                      <a:pt x="3" y="12"/>
                    </a:lnTo>
                    <a:lnTo>
                      <a:pt x="10" y="8"/>
                    </a:lnTo>
                    <a:lnTo>
                      <a:pt x="24" y="5"/>
                    </a:lnTo>
                    <a:lnTo>
                      <a:pt x="40" y="3"/>
                    </a:lnTo>
                    <a:lnTo>
                      <a:pt x="58" y="2"/>
                    </a:lnTo>
                    <a:lnTo>
                      <a:pt x="79" y="0"/>
                    </a:lnTo>
                    <a:lnTo>
                      <a:pt x="99" y="2"/>
                    </a:lnTo>
                    <a:lnTo>
                      <a:pt x="118" y="3"/>
                    </a:lnTo>
                    <a:lnTo>
                      <a:pt x="135" y="5"/>
                    </a:lnTo>
                    <a:lnTo>
                      <a:pt x="147" y="8"/>
                    </a:lnTo>
                    <a:lnTo>
                      <a:pt x="155" y="12"/>
                    </a:lnTo>
                    <a:lnTo>
                      <a:pt x="158" y="14"/>
                    </a:lnTo>
                    <a:lnTo>
                      <a:pt x="155" y="18"/>
                    </a:lnTo>
                    <a:lnTo>
                      <a:pt x="147" y="22"/>
                    </a:lnTo>
                    <a:lnTo>
                      <a:pt x="135" y="24"/>
                    </a:lnTo>
                    <a:lnTo>
                      <a:pt x="118" y="27"/>
                    </a:lnTo>
                    <a:lnTo>
                      <a:pt x="99" y="28"/>
                    </a:lnTo>
                    <a:lnTo>
                      <a:pt x="79" y="29"/>
                    </a:lnTo>
                    <a:lnTo>
                      <a:pt x="58" y="28"/>
                    </a:lnTo>
                    <a:lnTo>
                      <a:pt x="40" y="27"/>
                    </a:lnTo>
                    <a:lnTo>
                      <a:pt x="24" y="24"/>
                    </a:lnTo>
                    <a:lnTo>
                      <a:pt x="10" y="22"/>
                    </a:lnTo>
                    <a:lnTo>
                      <a:pt x="3" y="18"/>
                    </a:lnTo>
                    <a:lnTo>
                      <a:pt x="0" y="14"/>
                    </a:lnTo>
                    <a:close/>
                  </a:path>
                </a:pathLst>
              </a:custGeom>
              <a:solidFill>
                <a:srgbClr val="FFFF00"/>
              </a:solidFill>
              <a:ln w="3175">
                <a:solidFill>
                  <a:srgbClr val="000000"/>
                </a:solidFill>
                <a:prstDash val="solid"/>
                <a:round/>
              </a:ln>
            </p:spPr>
            <p:txBody>
              <a:bodyPr/>
              <a:lstStyle/>
              <a:p>
                <a:endParaRPr lang="zh-CN" altLang="en-US" sz="1100"/>
              </a:p>
            </p:txBody>
          </p:sp>
          <p:sp>
            <p:nvSpPr>
              <p:cNvPr id="432" name="Freeform 143"/>
              <p:cNvSpPr/>
              <p:nvPr/>
            </p:nvSpPr>
            <p:spPr bwMode="auto">
              <a:xfrm>
                <a:off x="2573" y="2189"/>
                <a:ext cx="68" cy="56"/>
              </a:xfrm>
              <a:custGeom>
                <a:avLst/>
                <a:gdLst>
                  <a:gd name="T0" fmla="*/ 0 w 204"/>
                  <a:gd name="T1" fmla="*/ 0 h 169"/>
                  <a:gd name="T2" fmla="*/ 0 w 204"/>
                  <a:gd name="T3" fmla="*/ 0 h 169"/>
                  <a:gd name="T4" fmla="*/ 0 w 204"/>
                  <a:gd name="T5" fmla="*/ 0 h 169"/>
                  <a:gd name="T6" fmla="*/ 0 w 204"/>
                  <a:gd name="T7" fmla="*/ 0 h 169"/>
                  <a:gd name="T8" fmla="*/ 0 w 204"/>
                  <a:gd name="T9" fmla="*/ 0 h 169"/>
                  <a:gd name="T10" fmla="*/ 0 w 204"/>
                  <a:gd name="T11" fmla="*/ 0 h 169"/>
                  <a:gd name="T12" fmla="*/ 0 w 204"/>
                  <a:gd name="T13" fmla="*/ 0 h 169"/>
                  <a:gd name="T14" fmla="*/ 0 w 204"/>
                  <a:gd name="T15" fmla="*/ 0 h 169"/>
                  <a:gd name="T16" fmla="*/ 0 w 204"/>
                  <a:gd name="T17" fmla="*/ 0 h 1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4" h="169">
                    <a:moveTo>
                      <a:pt x="102" y="169"/>
                    </a:moveTo>
                    <a:lnTo>
                      <a:pt x="177" y="169"/>
                    </a:lnTo>
                    <a:lnTo>
                      <a:pt x="204" y="153"/>
                    </a:lnTo>
                    <a:lnTo>
                      <a:pt x="204" y="0"/>
                    </a:lnTo>
                    <a:lnTo>
                      <a:pt x="102" y="0"/>
                    </a:lnTo>
                    <a:lnTo>
                      <a:pt x="0" y="0"/>
                    </a:lnTo>
                    <a:lnTo>
                      <a:pt x="0" y="153"/>
                    </a:lnTo>
                    <a:lnTo>
                      <a:pt x="26" y="169"/>
                    </a:lnTo>
                    <a:lnTo>
                      <a:pt x="102" y="169"/>
                    </a:lnTo>
                    <a:close/>
                  </a:path>
                </a:pathLst>
              </a:custGeom>
              <a:solidFill>
                <a:srgbClr val="9A9A9A"/>
              </a:solidFill>
              <a:ln w="3175">
                <a:solidFill>
                  <a:srgbClr val="000000"/>
                </a:solidFill>
                <a:prstDash val="solid"/>
                <a:round/>
              </a:ln>
            </p:spPr>
            <p:txBody>
              <a:bodyPr/>
              <a:lstStyle/>
              <a:p>
                <a:endParaRPr lang="zh-CN" altLang="en-US" sz="1100"/>
              </a:p>
            </p:txBody>
          </p:sp>
          <p:sp>
            <p:nvSpPr>
              <p:cNvPr id="433" name="Freeform 144"/>
              <p:cNvSpPr>
                <a:spLocks noEditPoints="1"/>
              </p:cNvSpPr>
              <p:nvPr/>
            </p:nvSpPr>
            <p:spPr bwMode="auto">
              <a:xfrm>
                <a:off x="2574" y="2204"/>
                <a:ext cx="68" cy="34"/>
              </a:xfrm>
              <a:custGeom>
                <a:avLst/>
                <a:gdLst>
                  <a:gd name="T0" fmla="*/ 0 w 205"/>
                  <a:gd name="T1" fmla="*/ 0 h 103"/>
                  <a:gd name="T2" fmla="*/ 0 w 205"/>
                  <a:gd name="T3" fmla="*/ 0 h 103"/>
                  <a:gd name="T4" fmla="*/ 0 w 205"/>
                  <a:gd name="T5" fmla="*/ 0 h 103"/>
                  <a:gd name="T6" fmla="*/ 0 w 205"/>
                  <a:gd name="T7" fmla="*/ 0 h 103"/>
                  <a:gd name="T8" fmla="*/ 0 w 205"/>
                  <a:gd name="T9" fmla="*/ 0 h 103"/>
                  <a:gd name="T10" fmla="*/ 0 w 205"/>
                  <a:gd name="T11" fmla="*/ 0 h 103"/>
                  <a:gd name="T12" fmla="*/ 0 w 205"/>
                  <a:gd name="T13" fmla="*/ 0 h 103"/>
                  <a:gd name="T14" fmla="*/ 0 w 205"/>
                  <a:gd name="T15" fmla="*/ 0 h 103"/>
                  <a:gd name="T16" fmla="*/ 0 w 205"/>
                  <a:gd name="T17" fmla="*/ 0 h 103"/>
                  <a:gd name="T18" fmla="*/ 0 w 205"/>
                  <a:gd name="T19" fmla="*/ 0 h 103"/>
                  <a:gd name="T20" fmla="*/ 0 w 205"/>
                  <a:gd name="T21" fmla="*/ 0 h 103"/>
                  <a:gd name="T22" fmla="*/ 0 w 205"/>
                  <a:gd name="T23" fmla="*/ 0 h 103"/>
                  <a:gd name="T24" fmla="*/ 0 w 205"/>
                  <a:gd name="T25" fmla="*/ 0 h 103"/>
                  <a:gd name="T26" fmla="*/ 0 w 205"/>
                  <a:gd name="T27" fmla="*/ 0 h 10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5" h="103">
                    <a:moveTo>
                      <a:pt x="0" y="45"/>
                    </a:moveTo>
                    <a:lnTo>
                      <a:pt x="0" y="11"/>
                    </a:lnTo>
                    <a:lnTo>
                      <a:pt x="53" y="11"/>
                    </a:lnTo>
                    <a:lnTo>
                      <a:pt x="205" y="0"/>
                    </a:lnTo>
                    <a:lnTo>
                      <a:pt x="205" y="30"/>
                    </a:lnTo>
                    <a:lnTo>
                      <a:pt x="54" y="45"/>
                    </a:lnTo>
                    <a:lnTo>
                      <a:pt x="0" y="45"/>
                    </a:lnTo>
                    <a:close/>
                    <a:moveTo>
                      <a:pt x="0" y="103"/>
                    </a:moveTo>
                    <a:lnTo>
                      <a:pt x="0" y="70"/>
                    </a:lnTo>
                    <a:lnTo>
                      <a:pt x="53" y="70"/>
                    </a:lnTo>
                    <a:lnTo>
                      <a:pt x="205" y="57"/>
                    </a:lnTo>
                    <a:lnTo>
                      <a:pt x="205" y="88"/>
                    </a:lnTo>
                    <a:lnTo>
                      <a:pt x="54" y="103"/>
                    </a:lnTo>
                    <a:lnTo>
                      <a:pt x="0" y="103"/>
                    </a:lnTo>
                    <a:close/>
                  </a:path>
                </a:pathLst>
              </a:custGeom>
              <a:solidFill>
                <a:srgbClr val="4D4D4D"/>
              </a:solidFill>
              <a:ln w="3175">
                <a:solidFill>
                  <a:srgbClr val="FFFF66"/>
                </a:solidFill>
                <a:prstDash val="solid"/>
                <a:round/>
              </a:ln>
            </p:spPr>
            <p:txBody>
              <a:bodyPr/>
              <a:lstStyle/>
              <a:p>
                <a:endParaRPr lang="zh-CN" altLang="en-US" sz="1100"/>
              </a:p>
            </p:txBody>
          </p:sp>
          <p:sp>
            <p:nvSpPr>
              <p:cNvPr id="434" name="Freeform 145"/>
              <p:cNvSpPr/>
              <p:nvPr/>
            </p:nvSpPr>
            <p:spPr bwMode="auto">
              <a:xfrm>
                <a:off x="2526" y="2008"/>
                <a:ext cx="162" cy="193"/>
              </a:xfrm>
              <a:custGeom>
                <a:avLst/>
                <a:gdLst>
                  <a:gd name="T0" fmla="*/ 0 w 487"/>
                  <a:gd name="T1" fmla="*/ 0 h 581"/>
                  <a:gd name="T2" fmla="*/ 0 w 487"/>
                  <a:gd name="T3" fmla="*/ 0 h 581"/>
                  <a:gd name="T4" fmla="*/ 0 w 487"/>
                  <a:gd name="T5" fmla="*/ 0 h 581"/>
                  <a:gd name="T6" fmla="*/ 0 w 487"/>
                  <a:gd name="T7" fmla="*/ 0 h 581"/>
                  <a:gd name="T8" fmla="*/ 0 w 487"/>
                  <a:gd name="T9" fmla="*/ 0 h 581"/>
                  <a:gd name="T10" fmla="*/ 0 w 487"/>
                  <a:gd name="T11" fmla="*/ 0 h 581"/>
                  <a:gd name="T12" fmla="*/ 0 w 487"/>
                  <a:gd name="T13" fmla="*/ 0 h 581"/>
                  <a:gd name="T14" fmla="*/ 0 w 487"/>
                  <a:gd name="T15" fmla="*/ 0 h 581"/>
                  <a:gd name="T16" fmla="*/ 0 w 487"/>
                  <a:gd name="T17" fmla="*/ 0 h 581"/>
                  <a:gd name="T18" fmla="*/ 0 w 487"/>
                  <a:gd name="T19" fmla="*/ 0 h 581"/>
                  <a:gd name="T20" fmla="*/ 0 w 487"/>
                  <a:gd name="T21" fmla="*/ 0 h 581"/>
                  <a:gd name="T22" fmla="*/ 0 w 487"/>
                  <a:gd name="T23" fmla="*/ 0 h 581"/>
                  <a:gd name="T24" fmla="*/ 0 w 487"/>
                  <a:gd name="T25" fmla="*/ 0 h 581"/>
                  <a:gd name="T26" fmla="*/ 0 w 487"/>
                  <a:gd name="T27" fmla="*/ 0 h 581"/>
                  <a:gd name="T28" fmla="*/ 0 w 487"/>
                  <a:gd name="T29" fmla="*/ 0 h 581"/>
                  <a:gd name="T30" fmla="*/ 0 w 487"/>
                  <a:gd name="T31" fmla="*/ 0 h 581"/>
                  <a:gd name="T32" fmla="*/ 0 w 487"/>
                  <a:gd name="T33" fmla="*/ 0 h 581"/>
                  <a:gd name="T34" fmla="*/ 0 w 487"/>
                  <a:gd name="T35" fmla="*/ 1 h 581"/>
                  <a:gd name="T36" fmla="*/ 0 w 487"/>
                  <a:gd name="T37" fmla="*/ 1 h 581"/>
                  <a:gd name="T38" fmla="*/ 0 w 487"/>
                  <a:gd name="T39" fmla="*/ 1 h 581"/>
                  <a:gd name="T40" fmla="*/ 0 w 487"/>
                  <a:gd name="T41" fmla="*/ 1 h 581"/>
                  <a:gd name="T42" fmla="*/ 0 w 487"/>
                  <a:gd name="T43" fmla="*/ 1 h 581"/>
                  <a:gd name="T44" fmla="*/ 0 w 487"/>
                  <a:gd name="T45" fmla="*/ 1 h 581"/>
                  <a:gd name="T46" fmla="*/ 0 w 487"/>
                  <a:gd name="T47" fmla="*/ 1 h 581"/>
                  <a:gd name="T48" fmla="*/ 0 w 487"/>
                  <a:gd name="T49" fmla="*/ 1 h 581"/>
                  <a:gd name="T50" fmla="*/ 0 w 487"/>
                  <a:gd name="T51" fmla="*/ 1 h 581"/>
                  <a:gd name="T52" fmla="*/ 1 w 487"/>
                  <a:gd name="T53" fmla="*/ 1 h 581"/>
                  <a:gd name="T54" fmla="*/ 1 w 487"/>
                  <a:gd name="T55" fmla="*/ 1 h 581"/>
                  <a:gd name="T56" fmla="*/ 1 w 487"/>
                  <a:gd name="T57" fmla="*/ 0 h 581"/>
                  <a:gd name="T58" fmla="*/ 1 w 487"/>
                  <a:gd name="T59" fmla="*/ 0 h 581"/>
                  <a:gd name="T60" fmla="*/ 1 w 487"/>
                  <a:gd name="T61" fmla="*/ 0 h 581"/>
                  <a:gd name="T62" fmla="*/ 1 w 487"/>
                  <a:gd name="T63" fmla="*/ 0 h 581"/>
                  <a:gd name="T64" fmla="*/ 1 w 487"/>
                  <a:gd name="T65" fmla="*/ 0 h 581"/>
                  <a:gd name="T66" fmla="*/ 1 w 487"/>
                  <a:gd name="T67" fmla="*/ 0 h 581"/>
                  <a:gd name="T68" fmla="*/ 1 w 487"/>
                  <a:gd name="T69" fmla="*/ 0 h 581"/>
                  <a:gd name="T70" fmla="*/ 1 w 487"/>
                  <a:gd name="T71" fmla="*/ 0 h 581"/>
                  <a:gd name="T72" fmla="*/ 1 w 487"/>
                  <a:gd name="T73" fmla="*/ 0 h 581"/>
                  <a:gd name="T74" fmla="*/ 1 w 487"/>
                  <a:gd name="T75" fmla="*/ 0 h 581"/>
                  <a:gd name="T76" fmla="*/ 1 w 487"/>
                  <a:gd name="T77" fmla="*/ 0 h 581"/>
                  <a:gd name="T78" fmla="*/ 1 w 487"/>
                  <a:gd name="T79" fmla="*/ 0 h 581"/>
                  <a:gd name="T80" fmla="*/ 1 w 487"/>
                  <a:gd name="T81" fmla="*/ 0 h 581"/>
                  <a:gd name="T82" fmla="*/ 0 w 487"/>
                  <a:gd name="T83" fmla="*/ 0 h 581"/>
                  <a:gd name="T84" fmla="*/ 0 w 487"/>
                  <a:gd name="T85" fmla="*/ 0 h 581"/>
                  <a:gd name="T86" fmla="*/ 0 w 487"/>
                  <a:gd name="T87" fmla="*/ 0 h 581"/>
                  <a:gd name="T88" fmla="*/ 0 w 487"/>
                  <a:gd name="T89" fmla="*/ 0 h 58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87" h="581">
                    <a:moveTo>
                      <a:pt x="243" y="0"/>
                    </a:moveTo>
                    <a:lnTo>
                      <a:pt x="207" y="1"/>
                    </a:lnTo>
                    <a:lnTo>
                      <a:pt x="172" y="7"/>
                    </a:lnTo>
                    <a:lnTo>
                      <a:pt x="138" y="19"/>
                    </a:lnTo>
                    <a:lnTo>
                      <a:pt x="106" y="34"/>
                    </a:lnTo>
                    <a:lnTo>
                      <a:pt x="79" y="53"/>
                    </a:lnTo>
                    <a:lnTo>
                      <a:pt x="53" y="75"/>
                    </a:lnTo>
                    <a:lnTo>
                      <a:pt x="32" y="102"/>
                    </a:lnTo>
                    <a:lnTo>
                      <a:pt x="17" y="129"/>
                    </a:lnTo>
                    <a:lnTo>
                      <a:pt x="6" y="160"/>
                    </a:lnTo>
                    <a:lnTo>
                      <a:pt x="0" y="191"/>
                    </a:lnTo>
                    <a:lnTo>
                      <a:pt x="0" y="224"/>
                    </a:lnTo>
                    <a:lnTo>
                      <a:pt x="7" y="250"/>
                    </a:lnTo>
                    <a:lnTo>
                      <a:pt x="18" y="277"/>
                    </a:lnTo>
                    <a:lnTo>
                      <a:pt x="33" y="302"/>
                    </a:lnTo>
                    <a:lnTo>
                      <a:pt x="51" y="324"/>
                    </a:lnTo>
                    <a:lnTo>
                      <a:pt x="79" y="358"/>
                    </a:lnTo>
                    <a:lnTo>
                      <a:pt x="102" y="395"/>
                    </a:lnTo>
                    <a:lnTo>
                      <a:pt x="120" y="433"/>
                    </a:lnTo>
                    <a:lnTo>
                      <a:pt x="133" y="473"/>
                    </a:lnTo>
                    <a:lnTo>
                      <a:pt x="142" y="513"/>
                    </a:lnTo>
                    <a:lnTo>
                      <a:pt x="140" y="581"/>
                    </a:lnTo>
                    <a:lnTo>
                      <a:pt x="243" y="581"/>
                    </a:lnTo>
                    <a:lnTo>
                      <a:pt x="347" y="581"/>
                    </a:lnTo>
                    <a:lnTo>
                      <a:pt x="346" y="513"/>
                    </a:lnTo>
                    <a:lnTo>
                      <a:pt x="354" y="473"/>
                    </a:lnTo>
                    <a:lnTo>
                      <a:pt x="367" y="433"/>
                    </a:lnTo>
                    <a:lnTo>
                      <a:pt x="386" y="395"/>
                    </a:lnTo>
                    <a:lnTo>
                      <a:pt x="409" y="358"/>
                    </a:lnTo>
                    <a:lnTo>
                      <a:pt x="435" y="324"/>
                    </a:lnTo>
                    <a:lnTo>
                      <a:pt x="454" y="302"/>
                    </a:lnTo>
                    <a:lnTo>
                      <a:pt x="469" y="277"/>
                    </a:lnTo>
                    <a:lnTo>
                      <a:pt x="480" y="250"/>
                    </a:lnTo>
                    <a:lnTo>
                      <a:pt x="487" y="224"/>
                    </a:lnTo>
                    <a:lnTo>
                      <a:pt x="487" y="191"/>
                    </a:lnTo>
                    <a:lnTo>
                      <a:pt x="482" y="160"/>
                    </a:lnTo>
                    <a:lnTo>
                      <a:pt x="471" y="129"/>
                    </a:lnTo>
                    <a:lnTo>
                      <a:pt x="454" y="102"/>
                    </a:lnTo>
                    <a:lnTo>
                      <a:pt x="434" y="75"/>
                    </a:lnTo>
                    <a:lnTo>
                      <a:pt x="409" y="53"/>
                    </a:lnTo>
                    <a:lnTo>
                      <a:pt x="380" y="34"/>
                    </a:lnTo>
                    <a:lnTo>
                      <a:pt x="349" y="19"/>
                    </a:lnTo>
                    <a:lnTo>
                      <a:pt x="316" y="7"/>
                    </a:lnTo>
                    <a:lnTo>
                      <a:pt x="280" y="1"/>
                    </a:lnTo>
                    <a:lnTo>
                      <a:pt x="243" y="0"/>
                    </a:lnTo>
                    <a:close/>
                  </a:path>
                </a:pathLst>
              </a:custGeom>
              <a:solidFill>
                <a:srgbClr val="FFFF00"/>
              </a:solidFill>
              <a:ln w="3175">
                <a:solidFill>
                  <a:srgbClr val="000000"/>
                </a:solidFill>
                <a:prstDash val="solid"/>
                <a:round/>
              </a:ln>
            </p:spPr>
            <p:txBody>
              <a:bodyPr/>
              <a:lstStyle/>
              <a:p>
                <a:endParaRPr lang="zh-CN" altLang="en-US" sz="1100"/>
              </a:p>
            </p:txBody>
          </p:sp>
          <p:sp>
            <p:nvSpPr>
              <p:cNvPr id="435" name="Line 146"/>
              <p:cNvSpPr>
                <a:spLocks noChangeShapeType="1"/>
              </p:cNvSpPr>
              <p:nvPr/>
            </p:nvSpPr>
            <p:spPr bwMode="auto">
              <a:xfrm flipV="1">
                <a:off x="2629" y="1953"/>
                <a:ext cx="9" cy="46"/>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36" name="Line 147"/>
              <p:cNvSpPr>
                <a:spLocks noChangeShapeType="1"/>
              </p:cNvSpPr>
              <p:nvPr/>
            </p:nvSpPr>
            <p:spPr bwMode="auto">
              <a:xfrm flipV="1">
                <a:off x="2651" y="1986"/>
                <a:ext cx="4" cy="14"/>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37" name="Line 148"/>
              <p:cNvSpPr>
                <a:spLocks noChangeShapeType="1"/>
              </p:cNvSpPr>
              <p:nvPr/>
            </p:nvSpPr>
            <p:spPr bwMode="auto">
              <a:xfrm flipV="1">
                <a:off x="2667" y="1971"/>
                <a:ext cx="22" cy="39"/>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38" name="Line 149"/>
              <p:cNvSpPr>
                <a:spLocks noChangeShapeType="1"/>
              </p:cNvSpPr>
              <p:nvPr/>
            </p:nvSpPr>
            <p:spPr bwMode="auto">
              <a:xfrm flipV="1">
                <a:off x="2687" y="2005"/>
                <a:ext cx="11" cy="16"/>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39" name="Line 150"/>
              <p:cNvSpPr>
                <a:spLocks noChangeShapeType="1"/>
              </p:cNvSpPr>
              <p:nvPr/>
            </p:nvSpPr>
            <p:spPr bwMode="auto">
              <a:xfrm flipV="1">
                <a:off x="2694" y="2013"/>
                <a:ext cx="42" cy="24"/>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40" name="Line 151"/>
              <p:cNvSpPr>
                <a:spLocks noChangeShapeType="1"/>
              </p:cNvSpPr>
              <p:nvPr/>
            </p:nvSpPr>
            <p:spPr bwMode="auto">
              <a:xfrm flipV="1">
                <a:off x="2707" y="2039"/>
                <a:ext cx="21" cy="11"/>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41" name="Line 152"/>
              <p:cNvSpPr>
                <a:spLocks noChangeShapeType="1"/>
              </p:cNvSpPr>
              <p:nvPr/>
            </p:nvSpPr>
            <p:spPr bwMode="auto">
              <a:xfrm flipV="1">
                <a:off x="2710" y="2050"/>
                <a:ext cx="53" cy="14"/>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42" name="Line 153"/>
              <p:cNvSpPr>
                <a:spLocks noChangeShapeType="1"/>
              </p:cNvSpPr>
              <p:nvPr/>
            </p:nvSpPr>
            <p:spPr bwMode="auto">
              <a:xfrm flipV="1">
                <a:off x="2713" y="2075"/>
                <a:ext cx="26" cy="4"/>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43" name="Line 154"/>
              <p:cNvSpPr>
                <a:spLocks noChangeShapeType="1"/>
              </p:cNvSpPr>
              <p:nvPr/>
            </p:nvSpPr>
            <p:spPr bwMode="auto">
              <a:xfrm flipV="1">
                <a:off x="2714" y="2090"/>
                <a:ext cx="58" cy="5"/>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44" name="Line 155"/>
              <p:cNvSpPr>
                <a:spLocks noChangeShapeType="1"/>
              </p:cNvSpPr>
              <p:nvPr/>
            </p:nvSpPr>
            <p:spPr bwMode="auto">
              <a:xfrm>
                <a:off x="2714" y="2110"/>
                <a:ext cx="20" cy="5"/>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45" name="Line 156"/>
              <p:cNvSpPr>
                <a:spLocks noChangeShapeType="1"/>
              </p:cNvSpPr>
              <p:nvPr/>
            </p:nvSpPr>
            <p:spPr bwMode="auto">
              <a:xfrm>
                <a:off x="2688" y="2112"/>
                <a:ext cx="81" cy="35"/>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46" name="Line 157"/>
              <p:cNvSpPr>
                <a:spLocks noChangeShapeType="1"/>
              </p:cNvSpPr>
              <p:nvPr/>
            </p:nvSpPr>
            <p:spPr bwMode="auto">
              <a:xfrm>
                <a:off x="2692" y="2141"/>
                <a:ext cx="17" cy="9"/>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47" name="Line 158"/>
              <p:cNvSpPr>
                <a:spLocks noChangeShapeType="1"/>
              </p:cNvSpPr>
              <p:nvPr/>
            </p:nvSpPr>
            <p:spPr bwMode="auto">
              <a:xfrm flipH="1" flipV="1">
                <a:off x="2612" y="1966"/>
                <a:ext cx="1" cy="22"/>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48" name="Line 159"/>
              <p:cNvSpPr>
                <a:spLocks noChangeShapeType="1"/>
              </p:cNvSpPr>
              <p:nvPr/>
            </p:nvSpPr>
            <p:spPr bwMode="auto">
              <a:xfrm flipH="1" flipV="1">
                <a:off x="2583" y="1953"/>
                <a:ext cx="9" cy="45"/>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49" name="Line 160"/>
              <p:cNvSpPr>
                <a:spLocks noChangeShapeType="1"/>
              </p:cNvSpPr>
              <p:nvPr/>
            </p:nvSpPr>
            <p:spPr bwMode="auto">
              <a:xfrm flipH="1" flipV="1">
                <a:off x="2566" y="1985"/>
                <a:ext cx="4" cy="14"/>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50" name="Line 161"/>
              <p:cNvSpPr>
                <a:spLocks noChangeShapeType="1"/>
              </p:cNvSpPr>
              <p:nvPr/>
            </p:nvSpPr>
            <p:spPr bwMode="auto">
              <a:xfrm flipH="1" flipV="1">
                <a:off x="2531" y="1970"/>
                <a:ext cx="22" cy="39"/>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51" name="Line 162"/>
              <p:cNvSpPr>
                <a:spLocks noChangeShapeType="1"/>
              </p:cNvSpPr>
              <p:nvPr/>
            </p:nvSpPr>
            <p:spPr bwMode="auto">
              <a:xfrm flipH="1" flipV="1">
                <a:off x="2523" y="2004"/>
                <a:ext cx="11" cy="15"/>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52" name="Line 163"/>
              <p:cNvSpPr>
                <a:spLocks noChangeShapeType="1"/>
              </p:cNvSpPr>
              <p:nvPr/>
            </p:nvSpPr>
            <p:spPr bwMode="auto">
              <a:xfrm flipH="1" flipV="1">
                <a:off x="2485" y="2012"/>
                <a:ext cx="42" cy="24"/>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53" name="Line 164"/>
              <p:cNvSpPr>
                <a:spLocks noChangeShapeType="1"/>
              </p:cNvSpPr>
              <p:nvPr/>
            </p:nvSpPr>
            <p:spPr bwMode="auto">
              <a:xfrm flipH="1" flipV="1">
                <a:off x="2493" y="2038"/>
                <a:ext cx="21" cy="11"/>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54" name="Line 165"/>
              <p:cNvSpPr>
                <a:spLocks noChangeShapeType="1"/>
              </p:cNvSpPr>
              <p:nvPr/>
            </p:nvSpPr>
            <p:spPr bwMode="auto">
              <a:xfrm flipH="1" flipV="1">
                <a:off x="2458" y="2049"/>
                <a:ext cx="53" cy="14"/>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55" name="Line 166"/>
              <p:cNvSpPr>
                <a:spLocks noChangeShapeType="1"/>
              </p:cNvSpPr>
              <p:nvPr/>
            </p:nvSpPr>
            <p:spPr bwMode="auto">
              <a:xfrm flipH="1" flipV="1">
                <a:off x="2482" y="2073"/>
                <a:ext cx="26" cy="5"/>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56" name="Line 167"/>
              <p:cNvSpPr>
                <a:spLocks noChangeShapeType="1"/>
              </p:cNvSpPr>
              <p:nvPr/>
            </p:nvSpPr>
            <p:spPr bwMode="auto">
              <a:xfrm flipH="1" flipV="1">
                <a:off x="2449" y="2089"/>
                <a:ext cx="58" cy="5"/>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57" name="Line 168"/>
              <p:cNvSpPr>
                <a:spLocks noChangeShapeType="1"/>
              </p:cNvSpPr>
              <p:nvPr/>
            </p:nvSpPr>
            <p:spPr bwMode="auto">
              <a:xfrm flipH="1">
                <a:off x="2487" y="2109"/>
                <a:ext cx="20" cy="5"/>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58" name="Line 169"/>
              <p:cNvSpPr>
                <a:spLocks noChangeShapeType="1"/>
              </p:cNvSpPr>
              <p:nvPr/>
            </p:nvSpPr>
            <p:spPr bwMode="auto">
              <a:xfrm flipH="1">
                <a:off x="2451" y="2123"/>
                <a:ext cx="69" cy="23"/>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59" name="Line 170"/>
              <p:cNvSpPr>
                <a:spLocks noChangeShapeType="1"/>
              </p:cNvSpPr>
              <p:nvPr/>
            </p:nvSpPr>
            <p:spPr bwMode="auto">
              <a:xfrm flipH="1">
                <a:off x="2512" y="2140"/>
                <a:ext cx="17" cy="9"/>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60" name="Freeform 171"/>
              <p:cNvSpPr/>
              <p:nvPr/>
            </p:nvSpPr>
            <p:spPr bwMode="auto">
              <a:xfrm>
                <a:off x="1800" y="1635"/>
                <a:ext cx="303" cy="298"/>
              </a:xfrm>
              <a:custGeom>
                <a:avLst/>
                <a:gdLst>
                  <a:gd name="T0" fmla="*/ 1 w 908"/>
                  <a:gd name="T1" fmla="*/ 1 h 893"/>
                  <a:gd name="T2" fmla="*/ 1 w 908"/>
                  <a:gd name="T3" fmla="*/ 1 h 893"/>
                  <a:gd name="T4" fmla="*/ 1 w 908"/>
                  <a:gd name="T5" fmla="*/ 1 h 893"/>
                  <a:gd name="T6" fmla="*/ 1 w 908"/>
                  <a:gd name="T7" fmla="*/ 0 h 893"/>
                  <a:gd name="T8" fmla="*/ 0 w 908"/>
                  <a:gd name="T9" fmla="*/ 0 h 893"/>
                  <a:gd name="T10" fmla="*/ 0 w 908"/>
                  <a:gd name="T11" fmla="*/ 1 h 893"/>
                  <a:gd name="T12" fmla="*/ 0 w 908"/>
                  <a:gd name="T13" fmla="*/ 1 h 893"/>
                  <a:gd name="T14" fmla="*/ 1 w 908"/>
                  <a:gd name="T15" fmla="*/ 1 h 89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8" h="893">
                    <a:moveTo>
                      <a:pt x="454" y="893"/>
                    </a:moveTo>
                    <a:lnTo>
                      <a:pt x="908" y="491"/>
                    </a:lnTo>
                    <a:lnTo>
                      <a:pt x="609" y="491"/>
                    </a:lnTo>
                    <a:lnTo>
                      <a:pt x="609" y="0"/>
                    </a:lnTo>
                    <a:lnTo>
                      <a:pt x="301" y="0"/>
                    </a:lnTo>
                    <a:lnTo>
                      <a:pt x="301" y="491"/>
                    </a:lnTo>
                    <a:lnTo>
                      <a:pt x="0" y="491"/>
                    </a:lnTo>
                    <a:lnTo>
                      <a:pt x="454" y="893"/>
                    </a:lnTo>
                    <a:close/>
                  </a:path>
                </a:pathLst>
              </a:custGeom>
              <a:solidFill>
                <a:srgbClr val="FAF4FF"/>
              </a:solidFill>
              <a:ln w="3175">
                <a:solidFill>
                  <a:srgbClr val="000000"/>
                </a:solidFill>
                <a:prstDash val="solid"/>
                <a:round/>
              </a:ln>
            </p:spPr>
            <p:txBody>
              <a:bodyPr/>
              <a:lstStyle/>
              <a:p>
                <a:endParaRPr lang="zh-CN" altLang="en-US" sz="1100"/>
              </a:p>
            </p:txBody>
          </p:sp>
        </p:grpSp>
        <p:grpSp>
          <p:nvGrpSpPr>
            <p:cNvPr id="461" name="Group 231"/>
            <p:cNvGrpSpPr/>
            <p:nvPr/>
          </p:nvGrpSpPr>
          <p:grpSpPr bwMode="auto">
            <a:xfrm>
              <a:off x="9581644" y="2361549"/>
              <a:ext cx="677818" cy="1212329"/>
              <a:chOff x="2992" y="1636"/>
              <a:chExt cx="613" cy="1068"/>
            </a:xfrm>
          </p:grpSpPr>
          <p:sp>
            <p:nvSpPr>
              <p:cNvPr id="462" name="Freeform 173"/>
              <p:cNvSpPr/>
              <p:nvPr/>
            </p:nvSpPr>
            <p:spPr bwMode="auto">
              <a:xfrm>
                <a:off x="3113" y="2186"/>
                <a:ext cx="387" cy="104"/>
              </a:xfrm>
              <a:custGeom>
                <a:avLst/>
                <a:gdLst>
                  <a:gd name="T0" fmla="*/ 0 w 1159"/>
                  <a:gd name="T1" fmla="*/ 0 h 314"/>
                  <a:gd name="T2" fmla="*/ 0 w 1159"/>
                  <a:gd name="T3" fmla="*/ 0 h 314"/>
                  <a:gd name="T4" fmla="*/ 1 w 1159"/>
                  <a:gd name="T5" fmla="*/ 0 h 314"/>
                  <a:gd name="T6" fmla="*/ 1 w 1159"/>
                  <a:gd name="T7" fmla="*/ 0 h 314"/>
                  <a:gd name="T8" fmla="*/ 2 w 1159"/>
                  <a:gd name="T9" fmla="*/ 0 h 3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59" h="314">
                    <a:moveTo>
                      <a:pt x="0" y="125"/>
                    </a:moveTo>
                    <a:lnTo>
                      <a:pt x="0" y="314"/>
                    </a:lnTo>
                    <a:lnTo>
                      <a:pt x="966" y="314"/>
                    </a:lnTo>
                    <a:lnTo>
                      <a:pt x="966" y="0"/>
                    </a:lnTo>
                    <a:lnTo>
                      <a:pt x="1159" y="0"/>
                    </a:lnTo>
                  </a:path>
                </a:pathLst>
              </a:custGeom>
              <a:noFill/>
              <a:ln w="25400">
                <a:solidFill>
                  <a:srgbClr val="FFFF66"/>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100"/>
              </a:p>
            </p:txBody>
          </p:sp>
          <p:sp>
            <p:nvSpPr>
              <p:cNvPr id="463" name="Line 174"/>
              <p:cNvSpPr>
                <a:spLocks noChangeShapeType="1"/>
              </p:cNvSpPr>
              <p:nvPr/>
            </p:nvSpPr>
            <p:spPr bwMode="auto">
              <a:xfrm>
                <a:off x="3399" y="2495"/>
                <a:ext cx="1" cy="209"/>
              </a:xfrm>
              <a:prstGeom prst="line">
                <a:avLst/>
              </a:prstGeom>
              <a:noFill/>
              <a:ln w="25400">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64" name="Line 175"/>
              <p:cNvSpPr>
                <a:spLocks noChangeShapeType="1"/>
              </p:cNvSpPr>
              <p:nvPr/>
            </p:nvSpPr>
            <p:spPr bwMode="auto">
              <a:xfrm>
                <a:off x="3335" y="2558"/>
                <a:ext cx="1" cy="104"/>
              </a:xfrm>
              <a:prstGeom prst="line">
                <a:avLst/>
              </a:prstGeom>
              <a:noFill/>
              <a:ln w="25400">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65" name="Line 176"/>
              <p:cNvSpPr>
                <a:spLocks noChangeShapeType="1"/>
              </p:cNvSpPr>
              <p:nvPr/>
            </p:nvSpPr>
            <p:spPr bwMode="auto">
              <a:xfrm>
                <a:off x="3271" y="2495"/>
                <a:ext cx="1" cy="209"/>
              </a:xfrm>
              <a:prstGeom prst="line">
                <a:avLst/>
              </a:prstGeom>
              <a:noFill/>
              <a:ln w="25400">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66" name="Line 177"/>
              <p:cNvSpPr>
                <a:spLocks noChangeShapeType="1"/>
              </p:cNvSpPr>
              <p:nvPr/>
            </p:nvSpPr>
            <p:spPr bwMode="auto">
              <a:xfrm>
                <a:off x="3206" y="2558"/>
                <a:ext cx="1" cy="104"/>
              </a:xfrm>
              <a:prstGeom prst="line">
                <a:avLst/>
              </a:prstGeom>
              <a:noFill/>
              <a:ln w="25400">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67" name="Freeform 178"/>
              <p:cNvSpPr/>
              <p:nvPr/>
            </p:nvSpPr>
            <p:spPr bwMode="auto">
              <a:xfrm>
                <a:off x="3399" y="2222"/>
                <a:ext cx="151" cy="388"/>
              </a:xfrm>
              <a:custGeom>
                <a:avLst/>
                <a:gdLst>
                  <a:gd name="T0" fmla="*/ 1 w 451"/>
                  <a:gd name="T1" fmla="*/ 0 h 1163"/>
                  <a:gd name="T2" fmla="*/ 1 w 451"/>
                  <a:gd name="T3" fmla="*/ 2 h 1163"/>
                  <a:gd name="T4" fmla="*/ 0 w 451"/>
                  <a:gd name="T5" fmla="*/ 2 h 1163"/>
                  <a:gd name="T6" fmla="*/ 0 60000 65536"/>
                  <a:gd name="T7" fmla="*/ 0 60000 65536"/>
                  <a:gd name="T8" fmla="*/ 0 60000 65536"/>
                </a:gdLst>
                <a:ahLst/>
                <a:cxnLst>
                  <a:cxn ang="T6">
                    <a:pos x="T0" y="T1"/>
                  </a:cxn>
                  <a:cxn ang="T7">
                    <a:pos x="T2" y="T3"/>
                  </a:cxn>
                  <a:cxn ang="T8">
                    <a:pos x="T4" y="T5"/>
                  </a:cxn>
                </a:cxnLst>
                <a:rect l="0" t="0" r="r" b="b"/>
                <a:pathLst>
                  <a:path w="451" h="1163">
                    <a:moveTo>
                      <a:pt x="451" y="0"/>
                    </a:moveTo>
                    <a:lnTo>
                      <a:pt x="451" y="1163"/>
                    </a:lnTo>
                    <a:lnTo>
                      <a:pt x="0" y="1163"/>
                    </a:lnTo>
                  </a:path>
                </a:pathLst>
              </a:custGeom>
              <a:noFill/>
              <a:ln w="25400">
                <a:solidFill>
                  <a:srgbClr val="FFFF66"/>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100"/>
              </a:p>
            </p:txBody>
          </p:sp>
          <p:sp>
            <p:nvSpPr>
              <p:cNvPr id="468" name="Freeform 179"/>
              <p:cNvSpPr/>
              <p:nvPr/>
            </p:nvSpPr>
            <p:spPr bwMode="auto">
              <a:xfrm>
                <a:off x="3499" y="2233"/>
                <a:ext cx="52" cy="10"/>
              </a:xfrm>
              <a:custGeom>
                <a:avLst/>
                <a:gdLst>
                  <a:gd name="T0" fmla="*/ 0 w 155"/>
                  <a:gd name="T1" fmla="*/ 0 h 30"/>
                  <a:gd name="T2" fmla="*/ 0 w 155"/>
                  <a:gd name="T3" fmla="*/ 0 h 30"/>
                  <a:gd name="T4" fmla="*/ 0 w 155"/>
                  <a:gd name="T5" fmla="*/ 0 h 30"/>
                  <a:gd name="T6" fmla="*/ 0 w 155"/>
                  <a:gd name="T7" fmla="*/ 0 h 30"/>
                  <a:gd name="T8" fmla="*/ 0 w 155"/>
                  <a:gd name="T9" fmla="*/ 0 h 30"/>
                  <a:gd name="T10" fmla="*/ 0 w 155"/>
                  <a:gd name="T11" fmla="*/ 0 h 30"/>
                  <a:gd name="T12" fmla="*/ 0 w 155"/>
                  <a:gd name="T13" fmla="*/ 0 h 30"/>
                  <a:gd name="T14" fmla="*/ 0 w 155"/>
                  <a:gd name="T15" fmla="*/ 0 h 30"/>
                  <a:gd name="T16" fmla="*/ 0 w 155"/>
                  <a:gd name="T17" fmla="*/ 0 h 30"/>
                  <a:gd name="T18" fmla="*/ 0 w 155"/>
                  <a:gd name="T19" fmla="*/ 0 h 30"/>
                  <a:gd name="T20" fmla="*/ 0 w 155"/>
                  <a:gd name="T21" fmla="*/ 0 h 30"/>
                  <a:gd name="T22" fmla="*/ 0 w 155"/>
                  <a:gd name="T23" fmla="*/ 0 h 30"/>
                  <a:gd name="T24" fmla="*/ 0 w 155"/>
                  <a:gd name="T25" fmla="*/ 0 h 30"/>
                  <a:gd name="T26" fmla="*/ 0 w 155"/>
                  <a:gd name="T27" fmla="*/ 0 h 30"/>
                  <a:gd name="T28" fmla="*/ 0 w 155"/>
                  <a:gd name="T29" fmla="*/ 0 h 30"/>
                  <a:gd name="T30" fmla="*/ 0 w 155"/>
                  <a:gd name="T31" fmla="*/ 0 h 30"/>
                  <a:gd name="T32" fmla="*/ 0 w 155"/>
                  <a:gd name="T33" fmla="*/ 0 h 30"/>
                  <a:gd name="T34" fmla="*/ 0 w 155"/>
                  <a:gd name="T35" fmla="*/ 0 h 30"/>
                  <a:gd name="T36" fmla="*/ 0 w 155"/>
                  <a:gd name="T37" fmla="*/ 0 h 30"/>
                  <a:gd name="T38" fmla="*/ 0 w 155"/>
                  <a:gd name="T39" fmla="*/ 0 h 30"/>
                  <a:gd name="T40" fmla="*/ 0 w 155"/>
                  <a:gd name="T41" fmla="*/ 0 h 30"/>
                  <a:gd name="T42" fmla="*/ 0 w 155"/>
                  <a:gd name="T43" fmla="*/ 0 h 30"/>
                  <a:gd name="T44" fmla="*/ 0 w 155"/>
                  <a:gd name="T45" fmla="*/ 0 h 30"/>
                  <a:gd name="T46" fmla="*/ 0 w 155"/>
                  <a:gd name="T47" fmla="*/ 0 h 30"/>
                  <a:gd name="T48" fmla="*/ 0 w 155"/>
                  <a:gd name="T49" fmla="*/ 0 h 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55" h="30">
                    <a:moveTo>
                      <a:pt x="0" y="15"/>
                    </a:moveTo>
                    <a:lnTo>
                      <a:pt x="2" y="11"/>
                    </a:lnTo>
                    <a:lnTo>
                      <a:pt x="9" y="7"/>
                    </a:lnTo>
                    <a:lnTo>
                      <a:pt x="21" y="4"/>
                    </a:lnTo>
                    <a:lnTo>
                      <a:pt x="38" y="2"/>
                    </a:lnTo>
                    <a:lnTo>
                      <a:pt x="57" y="0"/>
                    </a:lnTo>
                    <a:lnTo>
                      <a:pt x="77" y="0"/>
                    </a:lnTo>
                    <a:lnTo>
                      <a:pt x="98" y="0"/>
                    </a:lnTo>
                    <a:lnTo>
                      <a:pt x="117" y="2"/>
                    </a:lnTo>
                    <a:lnTo>
                      <a:pt x="133" y="4"/>
                    </a:lnTo>
                    <a:lnTo>
                      <a:pt x="145" y="7"/>
                    </a:lnTo>
                    <a:lnTo>
                      <a:pt x="154" y="11"/>
                    </a:lnTo>
                    <a:lnTo>
                      <a:pt x="155" y="15"/>
                    </a:lnTo>
                    <a:lnTo>
                      <a:pt x="154" y="19"/>
                    </a:lnTo>
                    <a:lnTo>
                      <a:pt x="145" y="23"/>
                    </a:lnTo>
                    <a:lnTo>
                      <a:pt x="133" y="26"/>
                    </a:lnTo>
                    <a:lnTo>
                      <a:pt x="117" y="28"/>
                    </a:lnTo>
                    <a:lnTo>
                      <a:pt x="98" y="30"/>
                    </a:lnTo>
                    <a:lnTo>
                      <a:pt x="77" y="30"/>
                    </a:lnTo>
                    <a:lnTo>
                      <a:pt x="57" y="30"/>
                    </a:lnTo>
                    <a:lnTo>
                      <a:pt x="38" y="28"/>
                    </a:lnTo>
                    <a:lnTo>
                      <a:pt x="21" y="26"/>
                    </a:lnTo>
                    <a:lnTo>
                      <a:pt x="9" y="23"/>
                    </a:lnTo>
                    <a:lnTo>
                      <a:pt x="2" y="19"/>
                    </a:lnTo>
                    <a:lnTo>
                      <a:pt x="0" y="15"/>
                    </a:lnTo>
                    <a:close/>
                  </a:path>
                </a:pathLst>
              </a:custGeom>
              <a:solidFill>
                <a:srgbClr val="FFFF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100"/>
              </a:p>
            </p:txBody>
          </p:sp>
          <p:sp>
            <p:nvSpPr>
              <p:cNvPr id="469" name="Freeform 180"/>
              <p:cNvSpPr/>
              <p:nvPr/>
            </p:nvSpPr>
            <p:spPr bwMode="auto">
              <a:xfrm>
                <a:off x="3492" y="2179"/>
                <a:ext cx="67" cy="59"/>
              </a:xfrm>
              <a:custGeom>
                <a:avLst/>
                <a:gdLst>
                  <a:gd name="T0" fmla="*/ 0 w 201"/>
                  <a:gd name="T1" fmla="*/ 0 h 178"/>
                  <a:gd name="T2" fmla="*/ 0 w 201"/>
                  <a:gd name="T3" fmla="*/ 0 h 178"/>
                  <a:gd name="T4" fmla="*/ 0 w 201"/>
                  <a:gd name="T5" fmla="*/ 0 h 178"/>
                  <a:gd name="T6" fmla="*/ 0 w 201"/>
                  <a:gd name="T7" fmla="*/ 0 h 178"/>
                  <a:gd name="T8" fmla="*/ 0 w 201"/>
                  <a:gd name="T9" fmla="*/ 0 h 178"/>
                  <a:gd name="T10" fmla="*/ 0 w 201"/>
                  <a:gd name="T11" fmla="*/ 0 h 178"/>
                  <a:gd name="T12" fmla="*/ 0 w 201"/>
                  <a:gd name="T13" fmla="*/ 0 h 178"/>
                  <a:gd name="T14" fmla="*/ 0 w 201"/>
                  <a:gd name="T15" fmla="*/ 0 h 178"/>
                  <a:gd name="T16" fmla="*/ 0 w 201"/>
                  <a:gd name="T17" fmla="*/ 0 h 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1" h="178">
                    <a:moveTo>
                      <a:pt x="100" y="178"/>
                    </a:moveTo>
                    <a:lnTo>
                      <a:pt x="175" y="178"/>
                    </a:lnTo>
                    <a:lnTo>
                      <a:pt x="201" y="159"/>
                    </a:lnTo>
                    <a:lnTo>
                      <a:pt x="201" y="0"/>
                    </a:lnTo>
                    <a:lnTo>
                      <a:pt x="100" y="0"/>
                    </a:lnTo>
                    <a:lnTo>
                      <a:pt x="0" y="0"/>
                    </a:lnTo>
                    <a:lnTo>
                      <a:pt x="0" y="159"/>
                    </a:lnTo>
                    <a:lnTo>
                      <a:pt x="25" y="178"/>
                    </a:lnTo>
                    <a:lnTo>
                      <a:pt x="100" y="178"/>
                    </a:lnTo>
                    <a:close/>
                  </a:path>
                </a:pathLst>
              </a:custGeom>
              <a:solidFill>
                <a:srgbClr val="9A9A9A"/>
              </a:solidFill>
              <a:ln w="3175">
                <a:solidFill>
                  <a:srgbClr val="000000"/>
                </a:solidFill>
                <a:prstDash val="solid"/>
                <a:round/>
              </a:ln>
            </p:spPr>
            <p:txBody>
              <a:bodyPr/>
              <a:lstStyle/>
              <a:p>
                <a:endParaRPr lang="zh-CN" altLang="en-US" sz="1100"/>
              </a:p>
            </p:txBody>
          </p:sp>
          <p:sp>
            <p:nvSpPr>
              <p:cNvPr id="470" name="Freeform 181"/>
              <p:cNvSpPr>
                <a:spLocks noEditPoints="1"/>
              </p:cNvSpPr>
              <p:nvPr/>
            </p:nvSpPr>
            <p:spPr bwMode="auto">
              <a:xfrm>
                <a:off x="3492" y="2194"/>
                <a:ext cx="67" cy="37"/>
              </a:xfrm>
              <a:custGeom>
                <a:avLst/>
                <a:gdLst>
                  <a:gd name="T0" fmla="*/ 0 w 201"/>
                  <a:gd name="T1" fmla="*/ 0 h 109"/>
                  <a:gd name="T2" fmla="*/ 0 w 201"/>
                  <a:gd name="T3" fmla="*/ 0 h 109"/>
                  <a:gd name="T4" fmla="*/ 0 w 201"/>
                  <a:gd name="T5" fmla="*/ 0 h 109"/>
                  <a:gd name="T6" fmla="*/ 0 w 201"/>
                  <a:gd name="T7" fmla="*/ 0 h 109"/>
                  <a:gd name="T8" fmla="*/ 0 w 201"/>
                  <a:gd name="T9" fmla="*/ 0 h 109"/>
                  <a:gd name="T10" fmla="*/ 0 w 201"/>
                  <a:gd name="T11" fmla="*/ 0 h 109"/>
                  <a:gd name="T12" fmla="*/ 0 w 201"/>
                  <a:gd name="T13" fmla="*/ 0 h 109"/>
                  <a:gd name="T14" fmla="*/ 0 w 201"/>
                  <a:gd name="T15" fmla="*/ 0 h 109"/>
                  <a:gd name="T16" fmla="*/ 0 w 201"/>
                  <a:gd name="T17" fmla="*/ 0 h 109"/>
                  <a:gd name="T18" fmla="*/ 0 w 201"/>
                  <a:gd name="T19" fmla="*/ 0 h 109"/>
                  <a:gd name="T20" fmla="*/ 0 w 201"/>
                  <a:gd name="T21" fmla="*/ 0 h 109"/>
                  <a:gd name="T22" fmla="*/ 0 w 201"/>
                  <a:gd name="T23" fmla="*/ 0 h 109"/>
                  <a:gd name="T24" fmla="*/ 0 w 201"/>
                  <a:gd name="T25" fmla="*/ 0 h 109"/>
                  <a:gd name="T26" fmla="*/ 0 w 201"/>
                  <a:gd name="T27" fmla="*/ 0 h 10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1" h="109">
                    <a:moveTo>
                      <a:pt x="0" y="47"/>
                    </a:moveTo>
                    <a:lnTo>
                      <a:pt x="0" y="12"/>
                    </a:lnTo>
                    <a:lnTo>
                      <a:pt x="52" y="12"/>
                    </a:lnTo>
                    <a:lnTo>
                      <a:pt x="201" y="0"/>
                    </a:lnTo>
                    <a:lnTo>
                      <a:pt x="201" y="32"/>
                    </a:lnTo>
                    <a:lnTo>
                      <a:pt x="53" y="47"/>
                    </a:lnTo>
                    <a:lnTo>
                      <a:pt x="0" y="47"/>
                    </a:lnTo>
                    <a:close/>
                    <a:moveTo>
                      <a:pt x="0" y="109"/>
                    </a:moveTo>
                    <a:lnTo>
                      <a:pt x="0" y="73"/>
                    </a:lnTo>
                    <a:lnTo>
                      <a:pt x="52" y="73"/>
                    </a:lnTo>
                    <a:lnTo>
                      <a:pt x="201" y="61"/>
                    </a:lnTo>
                    <a:lnTo>
                      <a:pt x="201" y="93"/>
                    </a:lnTo>
                    <a:lnTo>
                      <a:pt x="53" y="109"/>
                    </a:lnTo>
                    <a:lnTo>
                      <a:pt x="0" y="109"/>
                    </a:lnTo>
                    <a:close/>
                  </a:path>
                </a:pathLst>
              </a:custGeom>
              <a:solidFill>
                <a:srgbClr val="4D4D4D"/>
              </a:solidFill>
              <a:ln w="3175">
                <a:solidFill>
                  <a:srgbClr val="FFFF66"/>
                </a:solidFill>
                <a:prstDash val="solid"/>
                <a:round/>
              </a:ln>
            </p:spPr>
            <p:txBody>
              <a:bodyPr/>
              <a:lstStyle/>
              <a:p>
                <a:endParaRPr lang="zh-CN" altLang="en-US" sz="1100"/>
              </a:p>
            </p:txBody>
          </p:sp>
          <p:sp>
            <p:nvSpPr>
              <p:cNvPr id="471" name="Freeform 182"/>
              <p:cNvSpPr/>
              <p:nvPr/>
            </p:nvSpPr>
            <p:spPr bwMode="auto">
              <a:xfrm>
                <a:off x="3444" y="1987"/>
                <a:ext cx="161" cy="205"/>
              </a:xfrm>
              <a:custGeom>
                <a:avLst/>
                <a:gdLst>
                  <a:gd name="T0" fmla="*/ 0 w 483"/>
                  <a:gd name="T1" fmla="*/ 0 h 614"/>
                  <a:gd name="T2" fmla="*/ 0 w 483"/>
                  <a:gd name="T3" fmla="*/ 0 h 614"/>
                  <a:gd name="T4" fmla="*/ 0 w 483"/>
                  <a:gd name="T5" fmla="*/ 0 h 614"/>
                  <a:gd name="T6" fmla="*/ 0 w 483"/>
                  <a:gd name="T7" fmla="*/ 0 h 614"/>
                  <a:gd name="T8" fmla="*/ 0 w 483"/>
                  <a:gd name="T9" fmla="*/ 0 h 614"/>
                  <a:gd name="T10" fmla="*/ 0 w 483"/>
                  <a:gd name="T11" fmla="*/ 0 h 614"/>
                  <a:gd name="T12" fmla="*/ 0 w 483"/>
                  <a:gd name="T13" fmla="*/ 0 h 614"/>
                  <a:gd name="T14" fmla="*/ 0 w 483"/>
                  <a:gd name="T15" fmla="*/ 0 h 614"/>
                  <a:gd name="T16" fmla="*/ 0 w 483"/>
                  <a:gd name="T17" fmla="*/ 0 h 614"/>
                  <a:gd name="T18" fmla="*/ 0 w 483"/>
                  <a:gd name="T19" fmla="*/ 0 h 614"/>
                  <a:gd name="T20" fmla="*/ 0 w 483"/>
                  <a:gd name="T21" fmla="*/ 0 h 614"/>
                  <a:gd name="T22" fmla="*/ 0 w 483"/>
                  <a:gd name="T23" fmla="*/ 0 h 614"/>
                  <a:gd name="T24" fmla="*/ 0 w 483"/>
                  <a:gd name="T25" fmla="*/ 0 h 614"/>
                  <a:gd name="T26" fmla="*/ 0 w 483"/>
                  <a:gd name="T27" fmla="*/ 0 h 614"/>
                  <a:gd name="T28" fmla="*/ 0 w 483"/>
                  <a:gd name="T29" fmla="*/ 0 h 614"/>
                  <a:gd name="T30" fmla="*/ 0 w 483"/>
                  <a:gd name="T31" fmla="*/ 0 h 614"/>
                  <a:gd name="T32" fmla="*/ 0 w 483"/>
                  <a:gd name="T33" fmla="*/ 1 h 614"/>
                  <a:gd name="T34" fmla="*/ 0 w 483"/>
                  <a:gd name="T35" fmla="*/ 1 h 614"/>
                  <a:gd name="T36" fmla="*/ 0 w 483"/>
                  <a:gd name="T37" fmla="*/ 1 h 614"/>
                  <a:gd name="T38" fmla="*/ 0 w 483"/>
                  <a:gd name="T39" fmla="*/ 1 h 614"/>
                  <a:gd name="T40" fmla="*/ 0 w 483"/>
                  <a:gd name="T41" fmla="*/ 1 h 614"/>
                  <a:gd name="T42" fmla="*/ 0 w 483"/>
                  <a:gd name="T43" fmla="*/ 1 h 614"/>
                  <a:gd name="T44" fmla="*/ 0 w 483"/>
                  <a:gd name="T45" fmla="*/ 1 h 614"/>
                  <a:gd name="T46" fmla="*/ 0 w 483"/>
                  <a:gd name="T47" fmla="*/ 1 h 614"/>
                  <a:gd name="T48" fmla="*/ 0 w 483"/>
                  <a:gd name="T49" fmla="*/ 1 h 614"/>
                  <a:gd name="T50" fmla="*/ 0 w 483"/>
                  <a:gd name="T51" fmla="*/ 1 h 614"/>
                  <a:gd name="T52" fmla="*/ 0 w 483"/>
                  <a:gd name="T53" fmla="*/ 1 h 614"/>
                  <a:gd name="T54" fmla="*/ 1 w 483"/>
                  <a:gd name="T55" fmla="*/ 1 h 614"/>
                  <a:gd name="T56" fmla="*/ 1 w 483"/>
                  <a:gd name="T57" fmla="*/ 1 h 614"/>
                  <a:gd name="T58" fmla="*/ 1 w 483"/>
                  <a:gd name="T59" fmla="*/ 0 h 614"/>
                  <a:gd name="T60" fmla="*/ 1 w 483"/>
                  <a:gd name="T61" fmla="*/ 0 h 614"/>
                  <a:gd name="T62" fmla="*/ 1 w 483"/>
                  <a:gd name="T63" fmla="*/ 0 h 614"/>
                  <a:gd name="T64" fmla="*/ 1 w 483"/>
                  <a:gd name="T65" fmla="*/ 0 h 614"/>
                  <a:gd name="T66" fmla="*/ 1 w 483"/>
                  <a:gd name="T67" fmla="*/ 0 h 614"/>
                  <a:gd name="T68" fmla="*/ 1 w 483"/>
                  <a:gd name="T69" fmla="*/ 0 h 614"/>
                  <a:gd name="T70" fmla="*/ 1 w 483"/>
                  <a:gd name="T71" fmla="*/ 0 h 614"/>
                  <a:gd name="T72" fmla="*/ 1 w 483"/>
                  <a:gd name="T73" fmla="*/ 0 h 614"/>
                  <a:gd name="T74" fmla="*/ 1 w 483"/>
                  <a:gd name="T75" fmla="*/ 0 h 614"/>
                  <a:gd name="T76" fmla="*/ 1 w 483"/>
                  <a:gd name="T77" fmla="*/ 0 h 614"/>
                  <a:gd name="T78" fmla="*/ 1 w 483"/>
                  <a:gd name="T79" fmla="*/ 0 h 614"/>
                  <a:gd name="T80" fmla="*/ 1 w 483"/>
                  <a:gd name="T81" fmla="*/ 0 h 614"/>
                  <a:gd name="T82" fmla="*/ 0 w 483"/>
                  <a:gd name="T83" fmla="*/ 0 h 614"/>
                  <a:gd name="T84" fmla="*/ 0 w 483"/>
                  <a:gd name="T85" fmla="*/ 0 h 614"/>
                  <a:gd name="T86" fmla="*/ 0 w 483"/>
                  <a:gd name="T87" fmla="*/ 0 h 614"/>
                  <a:gd name="T88" fmla="*/ 0 w 483"/>
                  <a:gd name="T89" fmla="*/ 0 h 61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83" h="614">
                    <a:moveTo>
                      <a:pt x="241" y="0"/>
                    </a:moveTo>
                    <a:lnTo>
                      <a:pt x="206" y="1"/>
                    </a:lnTo>
                    <a:lnTo>
                      <a:pt x="170" y="8"/>
                    </a:lnTo>
                    <a:lnTo>
                      <a:pt x="136" y="19"/>
                    </a:lnTo>
                    <a:lnTo>
                      <a:pt x="105" y="35"/>
                    </a:lnTo>
                    <a:lnTo>
                      <a:pt x="76" y="57"/>
                    </a:lnTo>
                    <a:lnTo>
                      <a:pt x="52" y="81"/>
                    </a:lnTo>
                    <a:lnTo>
                      <a:pt x="31" y="107"/>
                    </a:lnTo>
                    <a:lnTo>
                      <a:pt x="16" y="138"/>
                    </a:lnTo>
                    <a:lnTo>
                      <a:pt x="5" y="170"/>
                    </a:lnTo>
                    <a:lnTo>
                      <a:pt x="0" y="203"/>
                    </a:lnTo>
                    <a:lnTo>
                      <a:pt x="0" y="236"/>
                    </a:lnTo>
                    <a:lnTo>
                      <a:pt x="7" y="266"/>
                    </a:lnTo>
                    <a:lnTo>
                      <a:pt x="18" y="294"/>
                    </a:lnTo>
                    <a:lnTo>
                      <a:pt x="33" y="319"/>
                    </a:lnTo>
                    <a:lnTo>
                      <a:pt x="50" y="344"/>
                    </a:lnTo>
                    <a:lnTo>
                      <a:pt x="77" y="379"/>
                    </a:lnTo>
                    <a:lnTo>
                      <a:pt x="101" y="417"/>
                    </a:lnTo>
                    <a:lnTo>
                      <a:pt x="118" y="459"/>
                    </a:lnTo>
                    <a:lnTo>
                      <a:pt x="132" y="500"/>
                    </a:lnTo>
                    <a:lnTo>
                      <a:pt x="140" y="544"/>
                    </a:lnTo>
                    <a:lnTo>
                      <a:pt x="139" y="614"/>
                    </a:lnTo>
                    <a:lnTo>
                      <a:pt x="241" y="614"/>
                    </a:lnTo>
                    <a:lnTo>
                      <a:pt x="343" y="614"/>
                    </a:lnTo>
                    <a:lnTo>
                      <a:pt x="342" y="544"/>
                    </a:lnTo>
                    <a:lnTo>
                      <a:pt x="351" y="500"/>
                    </a:lnTo>
                    <a:lnTo>
                      <a:pt x="364" y="459"/>
                    </a:lnTo>
                    <a:lnTo>
                      <a:pt x="383" y="417"/>
                    </a:lnTo>
                    <a:lnTo>
                      <a:pt x="404" y="379"/>
                    </a:lnTo>
                    <a:lnTo>
                      <a:pt x="432" y="344"/>
                    </a:lnTo>
                    <a:lnTo>
                      <a:pt x="451" y="319"/>
                    </a:lnTo>
                    <a:lnTo>
                      <a:pt x="464" y="294"/>
                    </a:lnTo>
                    <a:lnTo>
                      <a:pt x="475" y="266"/>
                    </a:lnTo>
                    <a:lnTo>
                      <a:pt x="483" y="236"/>
                    </a:lnTo>
                    <a:lnTo>
                      <a:pt x="483" y="203"/>
                    </a:lnTo>
                    <a:lnTo>
                      <a:pt x="478" y="170"/>
                    </a:lnTo>
                    <a:lnTo>
                      <a:pt x="467" y="138"/>
                    </a:lnTo>
                    <a:lnTo>
                      <a:pt x="451" y="107"/>
                    </a:lnTo>
                    <a:lnTo>
                      <a:pt x="430" y="81"/>
                    </a:lnTo>
                    <a:lnTo>
                      <a:pt x="406" y="57"/>
                    </a:lnTo>
                    <a:lnTo>
                      <a:pt x="377" y="35"/>
                    </a:lnTo>
                    <a:lnTo>
                      <a:pt x="346" y="19"/>
                    </a:lnTo>
                    <a:lnTo>
                      <a:pt x="312" y="8"/>
                    </a:lnTo>
                    <a:lnTo>
                      <a:pt x="278" y="1"/>
                    </a:lnTo>
                    <a:lnTo>
                      <a:pt x="241" y="0"/>
                    </a:lnTo>
                    <a:close/>
                  </a:path>
                </a:pathLst>
              </a:custGeom>
              <a:solidFill>
                <a:srgbClr val="B3B3B3"/>
              </a:solidFill>
              <a:ln w="9525">
                <a:solidFill>
                  <a:srgbClr val="FFFF66"/>
                </a:solidFill>
                <a:round/>
              </a:ln>
            </p:spPr>
            <p:txBody>
              <a:bodyPr/>
              <a:lstStyle/>
              <a:p>
                <a:endParaRPr lang="zh-CN" altLang="en-US" sz="1100"/>
              </a:p>
            </p:txBody>
          </p:sp>
          <p:sp>
            <p:nvSpPr>
              <p:cNvPr id="472" name="Freeform 183"/>
              <p:cNvSpPr/>
              <p:nvPr/>
            </p:nvSpPr>
            <p:spPr bwMode="auto">
              <a:xfrm>
                <a:off x="2992" y="2180"/>
                <a:ext cx="214" cy="430"/>
              </a:xfrm>
              <a:custGeom>
                <a:avLst/>
                <a:gdLst>
                  <a:gd name="T0" fmla="*/ 0 w 643"/>
                  <a:gd name="T1" fmla="*/ 0 h 1289"/>
                  <a:gd name="T2" fmla="*/ 0 w 643"/>
                  <a:gd name="T3" fmla="*/ 0 h 1289"/>
                  <a:gd name="T4" fmla="*/ 0 w 643"/>
                  <a:gd name="T5" fmla="*/ 2 h 1289"/>
                  <a:gd name="T6" fmla="*/ 1 w 643"/>
                  <a:gd name="T7" fmla="*/ 2 h 12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43" h="1289">
                    <a:moveTo>
                      <a:pt x="258" y="0"/>
                    </a:moveTo>
                    <a:lnTo>
                      <a:pt x="0" y="0"/>
                    </a:lnTo>
                    <a:lnTo>
                      <a:pt x="0" y="1289"/>
                    </a:lnTo>
                    <a:lnTo>
                      <a:pt x="643" y="1289"/>
                    </a:lnTo>
                  </a:path>
                </a:pathLst>
              </a:custGeom>
              <a:noFill/>
              <a:ln w="25400">
                <a:solidFill>
                  <a:srgbClr val="FFFF66"/>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100"/>
              </a:p>
            </p:txBody>
          </p:sp>
          <p:sp>
            <p:nvSpPr>
              <p:cNvPr id="473" name="Freeform 184"/>
              <p:cNvSpPr/>
              <p:nvPr/>
            </p:nvSpPr>
            <p:spPr bwMode="auto">
              <a:xfrm>
                <a:off x="3070" y="2233"/>
                <a:ext cx="52" cy="10"/>
              </a:xfrm>
              <a:custGeom>
                <a:avLst/>
                <a:gdLst>
                  <a:gd name="T0" fmla="*/ 0 w 157"/>
                  <a:gd name="T1" fmla="*/ 0 h 30"/>
                  <a:gd name="T2" fmla="*/ 0 w 157"/>
                  <a:gd name="T3" fmla="*/ 0 h 30"/>
                  <a:gd name="T4" fmla="*/ 0 w 157"/>
                  <a:gd name="T5" fmla="*/ 0 h 30"/>
                  <a:gd name="T6" fmla="*/ 0 w 157"/>
                  <a:gd name="T7" fmla="*/ 0 h 30"/>
                  <a:gd name="T8" fmla="*/ 0 w 157"/>
                  <a:gd name="T9" fmla="*/ 0 h 30"/>
                  <a:gd name="T10" fmla="*/ 0 w 157"/>
                  <a:gd name="T11" fmla="*/ 0 h 30"/>
                  <a:gd name="T12" fmla="*/ 0 w 157"/>
                  <a:gd name="T13" fmla="*/ 0 h 30"/>
                  <a:gd name="T14" fmla="*/ 0 w 157"/>
                  <a:gd name="T15" fmla="*/ 0 h 30"/>
                  <a:gd name="T16" fmla="*/ 0 w 157"/>
                  <a:gd name="T17" fmla="*/ 0 h 30"/>
                  <a:gd name="T18" fmla="*/ 0 w 157"/>
                  <a:gd name="T19" fmla="*/ 0 h 30"/>
                  <a:gd name="T20" fmla="*/ 0 w 157"/>
                  <a:gd name="T21" fmla="*/ 0 h 30"/>
                  <a:gd name="T22" fmla="*/ 0 w 157"/>
                  <a:gd name="T23" fmla="*/ 0 h 30"/>
                  <a:gd name="T24" fmla="*/ 0 w 157"/>
                  <a:gd name="T25" fmla="*/ 0 h 30"/>
                  <a:gd name="T26" fmla="*/ 0 w 157"/>
                  <a:gd name="T27" fmla="*/ 0 h 30"/>
                  <a:gd name="T28" fmla="*/ 0 w 157"/>
                  <a:gd name="T29" fmla="*/ 0 h 30"/>
                  <a:gd name="T30" fmla="*/ 0 w 157"/>
                  <a:gd name="T31" fmla="*/ 0 h 30"/>
                  <a:gd name="T32" fmla="*/ 0 w 157"/>
                  <a:gd name="T33" fmla="*/ 0 h 30"/>
                  <a:gd name="T34" fmla="*/ 0 w 157"/>
                  <a:gd name="T35" fmla="*/ 0 h 30"/>
                  <a:gd name="T36" fmla="*/ 0 w 157"/>
                  <a:gd name="T37" fmla="*/ 0 h 30"/>
                  <a:gd name="T38" fmla="*/ 0 w 157"/>
                  <a:gd name="T39" fmla="*/ 0 h 30"/>
                  <a:gd name="T40" fmla="*/ 0 w 157"/>
                  <a:gd name="T41" fmla="*/ 0 h 30"/>
                  <a:gd name="T42" fmla="*/ 0 w 157"/>
                  <a:gd name="T43" fmla="*/ 0 h 30"/>
                  <a:gd name="T44" fmla="*/ 0 w 157"/>
                  <a:gd name="T45" fmla="*/ 0 h 30"/>
                  <a:gd name="T46" fmla="*/ 0 w 157"/>
                  <a:gd name="T47" fmla="*/ 0 h 30"/>
                  <a:gd name="T48" fmla="*/ 0 w 157"/>
                  <a:gd name="T49" fmla="*/ 0 h 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57" h="30">
                    <a:moveTo>
                      <a:pt x="0" y="15"/>
                    </a:moveTo>
                    <a:lnTo>
                      <a:pt x="3" y="11"/>
                    </a:lnTo>
                    <a:lnTo>
                      <a:pt x="10" y="7"/>
                    </a:lnTo>
                    <a:lnTo>
                      <a:pt x="24" y="4"/>
                    </a:lnTo>
                    <a:lnTo>
                      <a:pt x="39" y="2"/>
                    </a:lnTo>
                    <a:lnTo>
                      <a:pt x="58" y="0"/>
                    </a:lnTo>
                    <a:lnTo>
                      <a:pt x="78" y="0"/>
                    </a:lnTo>
                    <a:lnTo>
                      <a:pt x="99" y="0"/>
                    </a:lnTo>
                    <a:lnTo>
                      <a:pt x="118" y="2"/>
                    </a:lnTo>
                    <a:lnTo>
                      <a:pt x="134" y="4"/>
                    </a:lnTo>
                    <a:lnTo>
                      <a:pt x="146" y="7"/>
                    </a:lnTo>
                    <a:lnTo>
                      <a:pt x="154" y="11"/>
                    </a:lnTo>
                    <a:lnTo>
                      <a:pt x="157" y="15"/>
                    </a:lnTo>
                    <a:lnTo>
                      <a:pt x="154" y="19"/>
                    </a:lnTo>
                    <a:lnTo>
                      <a:pt x="146" y="23"/>
                    </a:lnTo>
                    <a:lnTo>
                      <a:pt x="134" y="26"/>
                    </a:lnTo>
                    <a:lnTo>
                      <a:pt x="118" y="28"/>
                    </a:lnTo>
                    <a:lnTo>
                      <a:pt x="99" y="30"/>
                    </a:lnTo>
                    <a:lnTo>
                      <a:pt x="78" y="30"/>
                    </a:lnTo>
                    <a:lnTo>
                      <a:pt x="58" y="30"/>
                    </a:lnTo>
                    <a:lnTo>
                      <a:pt x="39" y="28"/>
                    </a:lnTo>
                    <a:lnTo>
                      <a:pt x="24" y="26"/>
                    </a:lnTo>
                    <a:lnTo>
                      <a:pt x="10" y="23"/>
                    </a:lnTo>
                    <a:lnTo>
                      <a:pt x="3" y="19"/>
                    </a:lnTo>
                    <a:lnTo>
                      <a:pt x="0" y="15"/>
                    </a:lnTo>
                    <a:close/>
                  </a:path>
                </a:pathLst>
              </a:custGeom>
              <a:solidFill>
                <a:srgbClr val="FFFF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100"/>
              </a:p>
            </p:txBody>
          </p:sp>
          <p:sp>
            <p:nvSpPr>
              <p:cNvPr id="474" name="Freeform 185"/>
              <p:cNvSpPr/>
              <p:nvPr/>
            </p:nvSpPr>
            <p:spPr bwMode="auto">
              <a:xfrm>
                <a:off x="3062" y="2179"/>
                <a:ext cx="68" cy="59"/>
              </a:xfrm>
              <a:custGeom>
                <a:avLst/>
                <a:gdLst>
                  <a:gd name="T0" fmla="*/ 0 w 203"/>
                  <a:gd name="T1" fmla="*/ 0 h 178"/>
                  <a:gd name="T2" fmla="*/ 0 w 203"/>
                  <a:gd name="T3" fmla="*/ 0 h 178"/>
                  <a:gd name="T4" fmla="*/ 0 w 203"/>
                  <a:gd name="T5" fmla="*/ 0 h 178"/>
                  <a:gd name="T6" fmla="*/ 0 w 203"/>
                  <a:gd name="T7" fmla="*/ 0 h 178"/>
                  <a:gd name="T8" fmla="*/ 0 w 203"/>
                  <a:gd name="T9" fmla="*/ 0 h 178"/>
                  <a:gd name="T10" fmla="*/ 0 w 203"/>
                  <a:gd name="T11" fmla="*/ 0 h 178"/>
                  <a:gd name="T12" fmla="*/ 0 w 203"/>
                  <a:gd name="T13" fmla="*/ 0 h 178"/>
                  <a:gd name="T14" fmla="*/ 0 w 203"/>
                  <a:gd name="T15" fmla="*/ 0 h 178"/>
                  <a:gd name="T16" fmla="*/ 0 w 203"/>
                  <a:gd name="T17" fmla="*/ 0 h 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3" h="178">
                    <a:moveTo>
                      <a:pt x="101" y="178"/>
                    </a:moveTo>
                    <a:lnTo>
                      <a:pt x="176" y="178"/>
                    </a:lnTo>
                    <a:lnTo>
                      <a:pt x="203" y="159"/>
                    </a:lnTo>
                    <a:lnTo>
                      <a:pt x="203" y="0"/>
                    </a:lnTo>
                    <a:lnTo>
                      <a:pt x="101" y="0"/>
                    </a:lnTo>
                    <a:lnTo>
                      <a:pt x="0" y="0"/>
                    </a:lnTo>
                    <a:lnTo>
                      <a:pt x="0" y="159"/>
                    </a:lnTo>
                    <a:lnTo>
                      <a:pt x="26" y="178"/>
                    </a:lnTo>
                    <a:lnTo>
                      <a:pt x="101" y="178"/>
                    </a:lnTo>
                    <a:close/>
                  </a:path>
                </a:pathLst>
              </a:custGeom>
              <a:solidFill>
                <a:srgbClr val="9A9A9A"/>
              </a:solidFill>
              <a:ln w="3175">
                <a:solidFill>
                  <a:srgbClr val="000000"/>
                </a:solidFill>
                <a:prstDash val="solid"/>
                <a:round/>
              </a:ln>
            </p:spPr>
            <p:txBody>
              <a:bodyPr/>
              <a:lstStyle/>
              <a:p>
                <a:endParaRPr lang="zh-CN" altLang="en-US" sz="1100"/>
              </a:p>
            </p:txBody>
          </p:sp>
          <p:sp>
            <p:nvSpPr>
              <p:cNvPr id="475" name="Freeform 186"/>
              <p:cNvSpPr>
                <a:spLocks noEditPoints="1"/>
              </p:cNvSpPr>
              <p:nvPr/>
            </p:nvSpPr>
            <p:spPr bwMode="auto">
              <a:xfrm>
                <a:off x="3063" y="2194"/>
                <a:ext cx="67" cy="37"/>
              </a:xfrm>
              <a:custGeom>
                <a:avLst/>
                <a:gdLst>
                  <a:gd name="T0" fmla="*/ 0 w 201"/>
                  <a:gd name="T1" fmla="*/ 0 h 109"/>
                  <a:gd name="T2" fmla="*/ 0 w 201"/>
                  <a:gd name="T3" fmla="*/ 0 h 109"/>
                  <a:gd name="T4" fmla="*/ 0 w 201"/>
                  <a:gd name="T5" fmla="*/ 0 h 109"/>
                  <a:gd name="T6" fmla="*/ 0 w 201"/>
                  <a:gd name="T7" fmla="*/ 0 h 109"/>
                  <a:gd name="T8" fmla="*/ 0 w 201"/>
                  <a:gd name="T9" fmla="*/ 0 h 109"/>
                  <a:gd name="T10" fmla="*/ 0 w 201"/>
                  <a:gd name="T11" fmla="*/ 0 h 109"/>
                  <a:gd name="T12" fmla="*/ 0 w 201"/>
                  <a:gd name="T13" fmla="*/ 0 h 109"/>
                  <a:gd name="T14" fmla="*/ 0 w 201"/>
                  <a:gd name="T15" fmla="*/ 0 h 109"/>
                  <a:gd name="T16" fmla="*/ 0 w 201"/>
                  <a:gd name="T17" fmla="*/ 0 h 109"/>
                  <a:gd name="T18" fmla="*/ 0 w 201"/>
                  <a:gd name="T19" fmla="*/ 0 h 109"/>
                  <a:gd name="T20" fmla="*/ 0 w 201"/>
                  <a:gd name="T21" fmla="*/ 0 h 109"/>
                  <a:gd name="T22" fmla="*/ 0 w 201"/>
                  <a:gd name="T23" fmla="*/ 0 h 109"/>
                  <a:gd name="T24" fmla="*/ 0 w 201"/>
                  <a:gd name="T25" fmla="*/ 0 h 109"/>
                  <a:gd name="T26" fmla="*/ 0 w 201"/>
                  <a:gd name="T27" fmla="*/ 0 h 10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1" h="109">
                    <a:moveTo>
                      <a:pt x="0" y="47"/>
                    </a:moveTo>
                    <a:lnTo>
                      <a:pt x="0" y="12"/>
                    </a:lnTo>
                    <a:lnTo>
                      <a:pt x="51" y="12"/>
                    </a:lnTo>
                    <a:lnTo>
                      <a:pt x="201" y="0"/>
                    </a:lnTo>
                    <a:lnTo>
                      <a:pt x="201" y="32"/>
                    </a:lnTo>
                    <a:lnTo>
                      <a:pt x="53" y="47"/>
                    </a:lnTo>
                    <a:lnTo>
                      <a:pt x="0" y="47"/>
                    </a:lnTo>
                    <a:close/>
                    <a:moveTo>
                      <a:pt x="0" y="109"/>
                    </a:moveTo>
                    <a:lnTo>
                      <a:pt x="0" y="73"/>
                    </a:lnTo>
                    <a:lnTo>
                      <a:pt x="51" y="73"/>
                    </a:lnTo>
                    <a:lnTo>
                      <a:pt x="201" y="61"/>
                    </a:lnTo>
                    <a:lnTo>
                      <a:pt x="201" y="93"/>
                    </a:lnTo>
                    <a:lnTo>
                      <a:pt x="53" y="109"/>
                    </a:lnTo>
                    <a:lnTo>
                      <a:pt x="0" y="109"/>
                    </a:lnTo>
                    <a:close/>
                  </a:path>
                </a:pathLst>
              </a:custGeom>
              <a:solidFill>
                <a:srgbClr val="4D4D4D"/>
              </a:solidFill>
              <a:ln w="3175">
                <a:solidFill>
                  <a:srgbClr val="FFFF66"/>
                </a:solidFill>
                <a:prstDash val="solid"/>
                <a:round/>
              </a:ln>
            </p:spPr>
            <p:txBody>
              <a:bodyPr/>
              <a:lstStyle/>
              <a:p>
                <a:endParaRPr lang="zh-CN" altLang="en-US" sz="1100"/>
              </a:p>
            </p:txBody>
          </p:sp>
          <p:sp>
            <p:nvSpPr>
              <p:cNvPr id="476" name="Freeform 187"/>
              <p:cNvSpPr/>
              <p:nvPr/>
            </p:nvSpPr>
            <p:spPr bwMode="auto">
              <a:xfrm>
                <a:off x="3015" y="1987"/>
                <a:ext cx="161" cy="205"/>
              </a:xfrm>
              <a:custGeom>
                <a:avLst/>
                <a:gdLst>
                  <a:gd name="T0" fmla="*/ 0 w 483"/>
                  <a:gd name="T1" fmla="*/ 0 h 614"/>
                  <a:gd name="T2" fmla="*/ 0 w 483"/>
                  <a:gd name="T3" fmla="*/ 0 h 614"/>
                  <a:gd name="T4" fmla="*/ 0 w 483"/>
                  <a:gd name="T5" fmla="*/ 0 h 614"/>
                  <a:gd name="T6" fmla="*/ 0 w 483"/>
                  <a:gd name="T7" fmla="*/ 0 h 614"/>
                  <a:gd name="T8" fmla="*/ 0 w 483"/>
                  <a:gd name="T9" fmla="*/ 0 h 614"/>
                  <a:gd name="T10" fmla="*/ 0 w 483"/>
                  <a:gd name="T11" fmla="*/ 0 h 614"/>
                  <a:gd name="T12" fmla="*/ 0 w 483"/>
                  <a:gd name="T13" fmla="*/ 0 h 614"/>
                  <a:gd name="T14" fmla="*/ 0 w 483"/>
                  <a:gd name="T15" fmla="*/ 0 h 614"/>
                  <a:gd name="T16" fmla="*/ 0 w 483"/>
                  <a:gd name="T17" fmla="*/ 0 h 614"/>
                  <a:gd name="T18" fmla="*/ 0 w 483"/>
                  <a:gd name="T19" fmla="*/ 0 h 614"/>
                  <a:gd name="T20" fmla="*/ 0 w 483"/>
                  <a:gd name="T21" fmla="*/ 0 h 614"/>
                  <a:gd name="T22" fmla="*/ 0 w 483"/>
                  <a:gd name="T23" fmla="*/ 0 h 614"/>
                  <a:gd name="T24" fmla="*/ 0 w 483"/>
                  <a:gd name="T25" fmla="*/ 0 h 614"/>
                  <a:gd name="T26" fmla="*/ 0 w 483"/>
                  <a:gd name="T27" fmla="*/ 0 h 614"/>
                  <a:gd name="T28" fmla="*/ 0 w 483"/>
                  <a:gd name="T29" fmla="*/ 0 h 614"/>
                  <a:gd name="T30" fmla="*/ 0 w 483"/>
                  <a:gd name="T31" fmla="*/ 0 h 614"/>
                  <a:gd name="T32" fmla="*/ 0 w 483"/>
                  <a:gd name="T33" fmla="*/ 1 h 614"/>
                  <a:gd name="T34" fmla="*/ 0 w 483"/>
                  <a:gd name="T35" fmla="*/ 1 h 614"/>
                  <a:gd name="T36" fmla="*/ 0 w 483"/>
                  <a:gd name="T37" fmla="*/ 1 h 614"/>
                  <a:gd name="T38" fmla="*/ 0 w 483"/>
                  <a:gd name="T39" fmla="*/ 1 h 614"/>
                  <a:gd name="T40" fmla="*/ 0 w 483"/>
                  <a:gd name="T41" fmla="*/ 1 h 614"/>
                  <a:gd name="T42" fmla="*/ 0 w 483"/>
                  <a:gd name="T43" fmla="*/ 1 h 614"/>
                  <a:gd name="T44" fmla="*/ 0 w 483"/>
                  <a:gd name="T45" fmla="*/ 1 h 614"/>
                  <a:gd name="T46" fmla="*/ 0 w 483"/>
                  <a:gd name="T47" fmla="*/ 1 h 614"/>
                  <a:gd name="T48" fmla="*/ 0 w 483"/>
                  <a:gd name="T49" fmla="*/ 1 h 614"/>
                  <a:gd name="T50" fmla="*/ 0 w 483"/>
                  <a:gd name="T51" fmla="*/ 1 h 614"/>
                  <a:gd name="T52" fmla="*/ 0 w 483"/>
                  <a:gd name="T53" fmla="*/ 1 h 614"/>
                  <a:gd name="T54" fmla="*/ 1 w 483"/>
                  <a:gd name="T55" fmla="*/ 1 h 614"/>
                  <a:gd name="T56" fmla="*/ 1 w 483"/>
                  <a:gd name="T57" fmla="*/ 1 h 614"/>
                  <a:gd name="T58" fmla="*/ 1 w 483"/>
                  <a:gd name="T59" fmla="*/ 0 h 614"/>
                  <a:gd name="T60" fmla="*/ 1 w 483"/>
                  <a:gd name="T61" fmla="*/ 0 h 614"/>
                  <a:gd name="T62" fmla="*/ 1 w 483"/>
                  <a:gd name="T63" fmla="*/ 0 h 614"/>
                  <a:gd name="T64" fmla="*/ 1 w 483"/>
                  <a:gd name="T65" fmla="*/ 0 h 614"/>
                  <a:gd name="T66" fmla="*/ 1 w 483"/>
                  <a:gd name="T67" fmla="*/ 0 h 614"/>
                  <a:gd name="T68" fmla="*/ 1 w 483"/>
                  <a:gd name="T69" fmla="*/ 0 h 614"/>
                  <a:gd name="T70" fmla="*/ 1 w 483"/>
                  <a:gd name="T71" fmla="*/ 0 h 614"/>
                  <a:gd name="T72" fmla="*/ 1 w 483"/>
                  <a:gd name="T73" fmla="*/ 0 h 614"/>
                  <a:gd name="T74" fmla="*/ 1 w 483"/>
                  <a:gd name="T75" fmla="*/ 0 h 614"/>
                  <a:gd name="T76" fmla="*/ 1 w 483"/>
                  <a:gd name="T77" fmla="*/ 0 h 614"/>
                  <a:gd name="T78" fmla="*/ 1 w 483"/>
                  <a:gd name="T79" fmla="*/ 0 h 614"/>
                  <a:gd name="T80" fmla="*/ 1 w 483"/>
                  <a:gd name="T81" fmla="*/ 0 h 614"/>
                  <a:gd name="T82" fmla="*/ 0 w 483"/>
                  <a:gd name="T83" fmla="*/ 0 h 614"/>
                  <a:gd name="T84" fmla="*/ 0 w 483"/>
                  <a:gd name="T85" fmla="*/ 0 h 614"/>
                  <a:gd name="T86" fmla="*/ 0 w 483"/>
                  <a:gd name="T87" fmla="*/ 0 h 614"/>
                  <a:gd name="T88" fmla="*/ 0 w 483"/>
                  <a:gd name="T89" fmla="*/ 0 h 61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83" h="614">
                    <a:moveTo>
                      <a:pt x="241" y="0"/>
                    </a:moveTo>
                    <a:lnTo>
                      <a:pt x="205" y="1"/>
                    </a:lnTo>
                    <a:lnTo>
                      <a:pt x="170" y="8"/>
                    </a:lnTo>
                    <a:lnTo>
                      <a:pt x="136" y="19"/>
                    </a:lnTo>
                    <a:lnTo>
                      <a:pt x="105" y="35"/>
                    </a:lnTo>
                    <a:lnTo>
                      <a:pt x="76" y="57"/>
                    </a:lnTo>
                    <a:lnTo>
                      <a:pt x="51" y="81"/>
                    </a:lnTo>
                    <a:lnTo>
                      <a:pt x="31" y="107"/>
                    </a:lnTo>
                    <a:lnTo>
                      <a:pt x="16" y="138"/>
                    </a:lnTo>
                    <a:lnTo>
                      <a:pt x="5" y="170"/>
                    </a:lnTo>
                    <a:lnTo>
                      <a:pt x="0" y="203"/>
                    </a:lnTo>
                    <a:lnTo>
                      <a:pt x="0" y="236"/>
                    </a:lnTo>
                    <a:lnTo>
                      <a:pt x="6" y="266"/>
                    </a:lnTo>
                    <a:lnTo>
                      <a:pt x="17" y="294"/>
                    </a:lnTo>
                    <a:lnTo>
                      <a:pt x="32" y="319"/>
                    </a:lnTo>
                    <a:lnTo>
                      <a:pt x="50" y="344"/>
                    </a:lnTo>
                    <a:lnTo>
                      <a:pt x="77" y="379"/>
                    </a:lnTo>
                    <a:lnTo>
                      <a:pt x="100" y="417"/>
                    </a:lnTo>
                    <a:lnTo>
                      <a:pt x="118" y="459"/>
                    </a:lnTo>
                    <a:lnTo>
                      <a:pt x="132" y="500"/>
                    </a:lnTo>
                    <a:lnTo>
                      <a:pt x="140" y="544"/>
                    </a:lnTo>
                    <a:lnTo>
                      <a:pt x="139" y="614"/>
                    </a:lnTo>
                    <a:lnTo>
                      <a:pt x="241" y="614"/>
                    </a:lnTo>
                    <a:lnTo>
                      <a:pt x="344" y="614"/>
                    </a:lnTo>
                    <a:lnTo>
                      <a:pt x="343" y="544"/>
                    </a:lnTo>
                    <a:lnTo>
                      <a:pt x="351" y="500"/>
                    </a:lnTo>
                    <a:lnTo>
                      <a:pt x="363" y="459"/>
                    </a:lnTo>
                    <a:lnTo>
                      <a:pt x="382" y="417"/>
                    </a:lnTo>
                    <a:lnTo>
                      <a:pt x="404" y="379"/>
                    </a:lnTo>
                    <a:lnTo>
                      <a:pt x="431" y="344"/>
                    </a:lnTo>
                    <a:lnTo>
                      <a:pt x="451" y="319"/>
                    </a:lnTo>
                    <a:lnTo>
                      <a:pt x="466" y="294"/>
                    </a:lnTo>
                    <a:lnTo>
                      <a:pt x="476" y="266"/>
                    </a:lnTo>
                    <a:lnTo>
                      <a:pt x="483" y="236"/>
                    </a:lnTo>
                    <a:lnTo>
                      <a:pt x="483" y="203"/>
                    </a:lnTo>
                    <a:lnTo>
                      <a:pt x="478" y="170"/>
                    </a:lnTo>
                    <a:lnTo>
                      <a:pt x="467" y="138"/>
                    </a:lnTo>
                    <a:lnTo>
                      <a:pt x="451" y="107"/>
                    </a:lnTo>
                    <a:lnTo>
                      <a:pt x="430" y="81"/>
                    </a:lnTo>
                    <a:lnTo>
                      <a:pt x="406" y="57"/>
                    </a:lnTo>
                    <a:lnTo>
                      <a:pt x="377" y="35"/>
                    </a:lnTo>
                    <a:lnTo>
                      <a:pt x="346" y="19"/>
                    </a:lnTo>
                    <a:lnTo>
                      <a:pt x="313" y="8"/>
                    </a:lnTo>
                    <a:lnTo>
                      <a:pt x="278" y="1"/>
                    </a:lnTo>
                    <a:lnTo>
                      <a:pt x="241" y="0"/>
                    </a:lnTo>
                    <a:close/>
                  </a:path>
                </a:pathLst>
              </a:custGeom>
              <a:solidFill>
                <a:srgbClr val="B3B3B3"/>
              </a:solidFill>
              <a:ln w="9525">
                <a:solidFill>
                  <a:srgbClr val="FFFF66"/>
                </a:solidFill>
                <a:round/>
              </a:ln>
            </p:spPr>
            <p:txBody>
              <a:bodyPr/>
              <a:lstStyle/>
              <a:p>
                <a:endParaRPr lang="zh-CN" altLang="en-US" sz="1100"/>
              </a:p>
            </p:txBody>
          </p:sp>
          <p:sp>
            <p:nvSpPr>
              <p:cNvPr id="477" name="Freeform 188"/>
              <p:cNvSpPr/>
              <p:nvPr/>
            </p:nvSpPr>
            <p:spPr bwMode="auto">
              <a:xfrm>
                <a:off x="3153" y="1636"/>
                <a:ext cx="300" cy="314"/>
              </a:xfrm>
              <a:custGeom>
                <a:avLst/>
                <a:gdLst>
                  <a:gd name="T0" fmla="*/ 1 w 902"/>
                  <a:gd name="T1" fmla="*/ 1 h 943"/>
                  <a:gd name="T2" fmla="*/ 1 w 902"/>
                  <a:gd name="T3" fmla="*/ 1 h 943"/>
                  <a:gd name="T4" fmla="*/ 1 w 902"/>
                  <a:gd name="T5" fmla="*/ 1 h 943"/>
                  <a:gd name="T6" fmla="*/ 1 w 902"/>
                  <a:gd name="T7" fmla="*/ 0 h 943"/>
                  <a:gd name="T8" fmla="*/ 0 w 902"/>
                  <a:gd name="T9" fmla="*/ 0 h 943"/>
                  <a:gd name="T10" fmla="*/ 0 w 902"/>
                  <a:gd name="T11" fmla="*/ 1 h 943"/>
                  <a:gd name="T12" fmla="*/ 0 w 902"/>
                  <a:gd name="T13" fmla="*/ 1 h 943"/>
                  <a:gd name="T14" fmla="*/ 1 w 902"/>
                  <a:gd name="T15" fmla="*/ 1 h 94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2" h="943">
                    <a:moveTo>
                      <a:pt x="451" y="943"/>
                    </a:moveTo>
                    <a:lnTo>
                      <a:pt x="902" y="519"/>
                    </a:lnTo>
                    <a:lnTo>
                      <a:pt x="604" y="519"/>
                    </a:lnTo>
                    <a:lnTo>
                      <a:pt x="604" y="0"/>
                    </a:lnTo>
                    <a:lnTo>
                      <a:pt x="297" y="0"/>
                    </a:lnTo>
                    <a:lnTo>
                      <a:pt x="297" y="519"/>
                    </a:lnTo>
                    <a:lnTo>
                      <a:pt x="0" y="519"/>
                    </a:lnTo>
                    <a:lnTo>
                      <a:pt x="451" y="943"/>
                    </a:lnTo>
                    <a:close/>
                  </a:path>
                </a:pathLst>
              </a:custGeom>
              <a:solidFill>
                <a:srgbClr val="FAF4FF"/>
              </a:solidFill>
              <a:ln w="3175">
                <a:solidFill>
                  <a:srgbClr val="000000"/>
                </a:solidFill>
                <a:prstDash val="solid"/>
                <a:round/>
              </a:ln>
            </p:spPr>
            <p:txBody>
              <a:bodyPr/>
              <a:lstStyle/>
              <a:p>
                <a:endParaRPr lang="zh-CN" altLang="en-US" sz="1100"/>
              </a:p>
            </p:txBody>
          </p:sp>
        </p:grpSp>
        <p:grpSp>
          <p:nvGrpSpPr>
            <p:cNvPr id="480" name="Group 230"/>
            <p:cNvGrpSpPr/>
            <p:nvPr/>
          </p:nvGrpSpPr>
          <p:grpSpPr bwMode="auto">
            <a:xfrm>
              <a:off x="9751994" y="3790275"/>
              <a:ext cx="503617" cy="1121840"/>
              <a:chOff x="2926" y="2931"/>
              <a:chExt cx="441" cy="880"/>
            </a:xfrm>
          </p:grpSpPr>
          <p:sp>
            <p:nvSpPr>
              <p:cNvPr id="481" name="Freeform 192"/>
              <p:cNvSpPr/>
              <p:nvPr/>
            </p:nvSpPr>
            <p:spPr bwMode="auto">
              <a:xfrm>
                <a:off x="3104" y="3494"/>
                <a:ext cx="50" cy="9"/>
              </a:xfrm>
              <a:custGeom>
                <a:avLst/>
                <a:gdLst>
                  <a:gd name="T0" fmla="*/ 0 w 150"/>
                  <a:gd name="T1" fmla="*/ 0 h 26"/>
                  <a:gd name="T2" fmla="*/ 0 w 150"/>
                  <a:gd name="T3" fmla="*/ 0 h 26"/>
                  <a:gd name="T4" fmla="*/ 0 w 150"/>
                  <a:gd name="T5" fmla="*/ 0 h 26"/>
                  <a:gd name="T6" fmla="*/ 0 w 150"/>
                  <a:gd name="T7" fmla="*/ 0 h 26"/>
                  <a:gd name="T8" fmla="*/ 0 w 150"/>
                  <a:gd name="T9" fmla="*/ 0 h 26"/>
                  <a:gd name="T10" fmla="*/ 0 w 150"/>
                  <a:gd name="T11" fmla="*/ 0 h 26"/>
                  <a:gd name="T12" fmla="*/ 0 w 150"/>
                  <a:gd name="T13" fmla="*/ 0 h 26"/>
                  <a:gd name="T14" fmla="*/ 0 w 150"/>
                  <a:gd name="T15" fmla="*/ 0 h 26"/>
                  <a:gd name="T16" fmla="*/ 0 w 150"/>
                  <a:gd name="T17" fmla="*/ 0 h 26"/>
                  <a:gd name="T18" fmla="*/ 0 w 150"/>
                  <a:gd name="T19" fmla="*/ 0 h 26"/>
                  <a:gd name="T20" fmla="*/ 0 w 150"/>
                  <a:gd name="T21" fmla="*/ 0 h 26"/>
                  <a:gd name="T22" fmla="*/ 0 w 150"/>
                  <a:gd name="T23" fmla="*/ 0 h 26"/>
                  <a:gd name="T24" fmla="*/ 0 w 150"/>
                  <a:gd name="T25" fmla="*/ 0 h 26"/>
                  <a:gd name="T26" fmla="*/ 0 w 150"/>
                  <a:gd name="T27" fmla="*/ 0 h 26"/>
                  <a:gd name="T28" fmla="*/ 0 w 150"/>
                  <a:gd name="T29" fmla="*/ 0 h 26"/>
                  <a:gd name="T30" fmla="*/ 0 w 150"/>
                  <a:gd name="T31" fmla="*/ 0 h 26"/>
                  <a:gd name="T32" fmla="*/ 0 w 150"/>
                  <a:gd name="T33" fmla="*/ 0 h 26"/>
                  <a:gd name="T34" fmla="*/ 0 w 150"/>
                  <a:gd name="T35" fmla="*/ 0 h 26"/>
                  <a:gd name="T36" fmla="*/ 0 w 150"/>
                  <a:gd name="T37" fmla="*/ 0 h 26"/>
                  <a:gd name="T38" fmla="*/ 0 w 150"/>
                  <a:gd name="T39" fmla="*/ 0 h 26"/>
                  <a:gd name="T40" fmla="*/ 0 w 150"/>
                  <a:gd name="T41" fmla="*/ 0 h 26"/>
                  <a:gd name="T42" fmla="*/ 0 w 150"/>
                  <a:gd name="T43" fmla="*/ 0 h 26"/>
                  <a:gd name="T44" fmla="*/ 0 w 150"/>
                  <a:gd name="T45" fmla="*/ 0 h 26"/>
                  <a:gd name="T46" fmla="*/ 0 w 150"/>
                  <a:gd name="T47" fmla="*/ 0 h 26"/>
                  <a:gd name="T48" fmla="*/ 0 w 150"/>
                  <a:gd name="T49" fmla="*/ 0 h 2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50" h="26">
                    <a:moveTo>
                      <a:pt x="0" y="13"/>
                    </a:moveTo>
                    <a:lnTo>
                      <a:pt x="3" y="9"/>
                    </a:lnTo>
                    <a:lnTo>
                      <a:pt x="9" y="5"/>
                    </a:lnTo>
                    <a:lnTo>
                      <a:pt x="22" y="3"/>
                    </a:lnTo>
                    <a:lnTo>
                      <a:pt x="36" y="1"/>
                    </a:lnTo>
                    <a:lnTo>
                      <a:pt x="55" y="0"/>
                    </a:lnTo>
                    <a:lnTo>
                      <a:pt x="74" y="0"/>
                    </a:lnTo>
                    <a:lnTo>
                      <a:pt x="94" y="0"/>
                    </a:lnTo>
                    <a:lnTo>
                      <a:pt x="112" y="1"/>
                    </a:lnTo>
                    <a:lnTo>
                      <a:pt x="128" y="3"/>
                    </a:lnTo>
                    <a:lnTo>
                      <a:pt x="139" y="5"/>
                    </a:lnTo>
                    <a:lnTo>
                      <a:pt x="147" y="9"/>
                    </a:lnTo>
                    <a:lnTo>
                      <a:pt x="150" y="13"/>
                    </a:lnTo>
                    <a:lnTo>
                      <a:pt x="147" y="16"/>
                    </a:lnTo>
                    <a:lnTo>
                      <a:pt x="139" y="19"/>
                    </a:lnTo>
                    <a:lnTo>
                      <a:pt x="128" y="22"/>
                    </a:lnTo>
                    <a:lnTo>
                      <a:pt x="112" y="23"/>
                    </a:lnTo>
                    <a:lnTo>
                      <a:pt x="94" y="26"/>
                    </a:lnTo>
                    <a:lnTo>
                      <a:pt x="74" y="26"/>
                    </a:lnTo>
                    <a:lnTo>
                      <a:pt x="55" y="26"/>
                    </a:lnTo>
                    <a:lnTo>
                      <a:pt x="36" y="23"/>
                    </a:lnTo>
                    <a:lnTo>
                      <a:pt x="22" y="22"/>
                    </a:lnTo>
                    <a:lnTo>
                      <a:pt x="9" y="19"/>
                    </a:lnTo>
                    <a:lnTo>
                      <a:pt x="3" y="16"/>
                    </a:lnTo>
                    <a:lnTo>
                      <a:pt x="0" y="13"/>
                    </a:lnTo>
                    <a:close/>
                  </a:path>
                </a:pathLst>
              </a:custGeom>
              <a:solidFill>
                <a:srgbClr val="FFFF00"/>
              </a:solidFill>
              <a:ln w="3175">
                <a:solidFill>
                  <a:srgbClr val="000000"/>
                </a:solidFill>
                <a:prstDash val="solid"/>
                <a:round/>
              </a:ln>
            </p:spPr>
            <p:txBody>
              <a:bodyPr/>
              <a:lstStyle/>
              <a:p>
                <a:endParaRPr lang="zh-CN" altLang="en-US" sz="1100"/>
              </a:p>
            </p:txBody>
          </p:sp>
          <p:sp>
            <p:nvSpPr>
              <p:cNvPr id="482" name="Freeform 193"/>
              <p:cNvSpPr/>
              <p:nvPr/>
            </p:nvSpPr>
            <p:spPr bwMode="auto">
              <a:xfrm>
                <a:off x="3096" y="3445"/>
                <a:ext cx="65" cy="53"/>
              </a:xfrm>
              <a:custGeom>
                <a:avLst/>
                <a:gdLst>
                  <a:gd name="T0" fmla="*/ 0 w 194"/>
                  <a:gd name="T1" fmla="*/ 0 h 160"/>
                  <a:gd name="T2" fmla="*/ 0 w 194"/>
                  <a:gd name="T3" fmla="*/ 0 h 160"/>
                  <a:gd name="T4" fmla="*/ 0 w 194"/>
                  <a:gd name="T5" fmla="*/ 0 h 160"/>
                  <a:gd name="T6" fmla="*/ 0 w 194"/>
                  <a:gd name="T7" fmla="*/ 0 h 160"/>
                  <a:gd name="T8" fmla="*/ 0 w 194"/>
                  <a:gd name="T9" fmla="*/ 0 h 160"/>
                  <a:gd name="T10" fmla="*/ 0 w 194"/>
                  <a:gd name="T11" fmla="*/ 0 h 160"/>
                  <a:gd name="T12" fmla="*/ 0 w 194"/>
                  <a:gd name="T13" fmla="*/ 0 h 160"/>
                  <a:gd name="T14" fmla="*/ 0 w 194"/>
                  <a:gd name="T15" fmla="*/ 0 h 160"/>
                  <a:gd name="T16" fmla="*/ 0 w 194"/>
                  <a:gd name="T17" fmla="*/ 0 h 1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4" h="160">
                    <a:moveTo>
                      <a:pt x="96" y="160"/>
                    </a:moveTo>
                    <a:lnTo>
                      <a:pt x="168" y="160"/>
                    </a:lnTo>
                    <a:lnTo>
                      <a:pt x="194" y="143"/>
                    </a:lnTo>
                    <a:lnTo>
                      <a:pt x="194" y="0"/>
                    </a:lnTo>
                    <a:lnTo>
                      <a:pt x="96" y="0"/>
                    </a:lnTo>
                    <a:lnTo>
                      <a:pt x="0" y="0"/>
                    </a:lnTo>
                    <a:lnTo>
                      <a:pt x="0" y="143"/>
                    </a:lnTo>
                    <a:lnTo>
                      <a:pt x="25" y="160"/>
                    </a:lnTo>
                    <a:lnTo>
                      <a:pt x="96" y="160"/>
                    </a:lnTo>
                    <a:close/>
                  </a:path>
                </a:pathLst>
              </a:custGeom>
              <a:solidFill>
                <a:srgbClr val="9A9A9A"/>
              </a:solidFill>
              <a:ln w="3175">
                <a:solidFill>
                  <a:srgbClr val="000000"/>
                </a:solidFill>
                <a:prstDash val="solid"/>
                <a:round/>
              </a:ln>
            </p:spPr>
            <p:txBody>
              <a:bodyPr/>
              <a:lstStyle/>
              <a:p>
                <a:endParaRPr lang="zh-CN" altLang="en-US" sz="1100"/>
              </a:p>
            </p:txBody>
          </p:sp>
          <p:sp>
            <p:nvSpPr>
              <p:cNvPr id="483" name="Freeform 194"/>
              <p:cNvSpPr>
                <a:spLocks noEditPoints="1"/>
              </p:cNvSpPr>
              <p:nvPr/>
            </p:nvSpPr>
            <p:spPr bwMode="auto">
              <a:xfrm>
                <a:off x="3097" y="3459"/>
                <a:ext cx="64" cy="32"/>
              </a:xfrm>
              <a:custGeom>
                <a:avLst/>
                <a:gdLst>
                  <a:gd name="T0" fmla="*/ 0 w 193"/>
                  <a:gd name="T1" fmla="*/ 0 h 98"/>
                  <a:gd name="T2" fmla="*/ 0 w 193"/>
                  <a:gd name="T3" fmla="*/ 0 h 98"/>
                  <a:gd name="T4" fmla="*/ 0 w 193"/>
                  <a:gd name="T5" fmla="*/ 0 h 98"/>
                  <a:gd name="T6" fmla="*/ 0 w 193"/>
                  <a:gd name="T7" fmla="*/ 0 h 98"/>
                  <a:gd name="T8" fmla="*/ 0 w 193"/>
                  <a:gd name="T9" fmla="*/ 0 h 98"/>
                  <a:gd name="T10" fmla="*/ 0 w 193"/>
                  <a:gd name="T11" fmla="*/ 0 h 98"/>
                  <a:gd name="T12" fmla="*/ 0 w 193"/>
                  <a:gd name="T13" fmla="*/ 0 h 98"/>
                  <a:gd name="T14" fmla="*/ 0 w 193"/>
                  <a:gd name="T15" fmla="*/ 0 h 98"/>
                  <a:gd name="T16" fmla="*/ 0 w 193"/>
                  <a:gd name="T17" fmla="*/ 0 h 98"/>
                  <a:gd name="T18" fmla="*/ 0 w 193"/>
                  <a:gd name="T19" fmla="*/ 0 h 98"/>
                  <a:gd name="T20" fmla="*/ 0 w 193"/>
                  <a:gd name="T21" fmla="*/ 0 h 98"/>
                  <a:gd name="T22" fmla="*/ 0 w 193"/>
                  <a:gd name="T23" fmla="*/ 0 h 98"/>
                  <a:gd name="T24" fmla="*/ 0 w 193"/>
                  <a:gd name="T25" fmla="*/ 0 h 98"/>
                  <a:gd name="T26" fmla="*/ 0 w 193"/>
                  <a:gd name="T27" fmla="*/ 0 h 9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3" h="98">
                    <a:moveTo>
                      <a:pt x="0" y="42"/>
                    </a:moveTo>
                    <a:lnTo>
                      <a:pt x="0" y="12"/>
                    </a:lnTo>
                    <a:lnTo>
                      <a:pt x="50" y="12"/>
                    </a:lnTo>
                    <a:lnTo>
                      <a:pt x="193" y="0"/>
                    </a:lnTo>
                    <a:lnTo>
                      <a:pt x="193" y="29"/>
                    </a:lnTo>
                    <a:lnTo>
                      <a:pt x="51" y="42"/>
                    </a:lnTo>
                    <a:lnTo>
                      <a:pt x="0" y="42"/>
                    </a:lnTo>
                    <a:close/>
                    <a:moveTo>
                      <a:pt x="0" y="98"/>
                    </a:moveTo>
                    <a:lnTo>
                      <a:pt x="0" y="66"/>
                    </a:lnTo>
                    <a:lnTo>
                      <a:pt x="50" y="66"/>
                    </a:lnTo>
                    <a:lnTo>
                      <a:pt x="193" y="56"/>
                    </a:lnTo>
                    <a:lnTo>
                      <a:pt x="193" y="84"/>
                    </a:lnTo>
                    <a:lnTo>
                      <a:pt x="51" y="98"/>
                    </a:lnTo>
                    <a:lnTo>
                      <a:pt x="0" y="98"/>
                    </a:lnTo>
                    <a:close/>
                  </a:path>
                </a:pathLst>
              </a:custGeom>
              <a:solidFill>
                <a:srgbClr val="4D4D4D"/>
              </a:solidFill>
              <a:ln w="3175">
                <a:solidFill>
                  <a:srgbClr val="000000"/>
                </a:solidFill>
                <a:prstDash val="solid"/>
                <a:round/>
              </a:ln>
            </p:spPr>
            <p:txBody>
              <a:bodyPr/>
              <a:lstStyle/>
              <a:p>
                <a:endParaRPr lang="zh-CN" altLang="en-US" sz="1100"/>
              </a:p>
            </p:txBody>
          </p:sp>
          <p:sp>
            <p:nvSpPr>
              <p:cNvPr id="484" name="Freeform 195"/>
              <p:cNvSpPr/>
              <p:nvPr/>
            </p:nvSpPr>
            <p:spPr bwMode="auto">
              <a:xfrm>
                <a:off x="3051" y="3273"/>
                <a:ext cx="154" cy="184"/>
              </a:xfrm>
              <a:custGeom>
                <a:avLst/>
                <a:gdLst>
                  <a:gd name="T0" fmla="*/ 0 w 463"/>
                  <a:gd name="T1" fmla="*/ 0 h 550"/>
                  <a:gd name="T2" fmla="*/ 0 w 463"/>
                  <a:gd name="T3" fmla="*/ 0 h 550"/>
                  <a:gd name="T4" fmla="*/ 0 w 463"/>
                  <a:gd name="T5" fmla="*/ 0 h 550"/>
                  <a:gd name="T6" fmla="*/ 0 w 463"/>
                  <a:gd name="T7" fmla="*/ 0 h 550"/>
                  <a:gd name="T8" fmla="*/ 0 w 463"/>
                  <a:gd name="T9" fmla="*/ 0 h 550"/>
                  <a:gd name="T10" fmla="*/ 0 w 463"/>
                  <a:gd name="T11" fmla="*/ 0 h 550"/>
                  <a:gd name="T12" fmla="*/ 0 w 463"/>
                  <a:gd name="T13" fmla="*/ 0 h 550"/>
                  <a:gd name="T14" fmla="*/ 0 w 463"/>
                  <a:gd name="T15" fmla="*/ 0 h 550"/>
                  <a:gd name="T16" fmla="*/ 0 w 463"/>
                  <a:gd name="T17" fmla="*/ 0 h 550"/>
                  <a:gd name="T18" fmla="*/ 0 w 463"/>
                  <a:gd name="T19" fmla="*/ 0 h 550"/>
                  <a:gd name="T20" fmla="*/ 0 w 463"/>
                  <a:gd name="T21" fmla="*/ 0 h 550"/>
                  <a:gd name="T22" fmla="*/ 0 w 463"/>
                  <a:gd name="T23" fmla="*/ 0 h 550"/>
                  <a:gd name="T24" fmla="*/ 0 w 463"/>
                  <a:gd name="T25" fmla="*/ 0 h 550"/>
                  <a:gd name="T26" fmla="*/ 0 w 463"/>
                  <a:gd name="T27" fmla="*/ 0 h 550"/>
                  <a:gd name="T28" fmla="*/ 0 w 463"/>
                  <a:gd name="T29" fmla="*/ 0 h 550"/>
                  <a:gd name="T30" fmla="*/ 0 w 463"/>
                  <a:gd name="T31" fmla="*/ 0 h 550"/>
                  <a:gd name="T32" fmla="*/ 0 w 463"/>
                  <a:gd name="T33" fmla="*/ 0 h 550"/>
                  <a:gd name="T34" fmla="*/ 0 w 463"/>
                  <a:gd name="T35" fmla="*/ 1 h 550"/>
                  <a:gd name="T36" fmla="*/ 0 w 463"/>
                  <a:gd name="T37" fmla="*/ 1 h 550"/>
                  <a:gd name="T38" fmla="*/ 0 w 463"/>
                  <a:gd name="T39" fmla="*/ 1 h 550"/>
                  <a:gd name="T40" fmla="*/ 0 w 463"/>
                  <a:gd name="T41" fmla="*/ 1 h 550"/>
                  <a:gd name="T42" fmla="*/ 0 w 463"/>
                  <a:gd name="T43" fmla="*/ 1 h 550"/>
                  <a:gd name="T44" fmla="*/ 0 w 463"/>
                  <a:gd name="T45" fmla="*/ 1 h 550"/>
                  <a:gd name="T46" fmla="*/ 0 w 463"/>
                  <a:gd name="T47" fmla="*/ 1 h 550"/>
                  <a:gd name="T48" fmla="*/ 0 w 463"/>
                  <a:gd name="T49" fmla="*/ 1 h 550"/>
                  <a:gd name="T50" fmla="*/ 0 w 463"/>
                  <a:gd name="T51" fmla="*/ 1 h 550"/>
                  <a:gd name="T52" fmla="*/ 0 w 463"/>
                  <a:gd name="T53" fmla="*/ 1 h 550"/>
                  <a:gd name="T54" fmla="*/ 1 w 463"/>
                  <a:gd name="T55" fmla="*/ 1 h 550"/>
                  <a:gd name="T56" fmla="*/ 1 w 463"/>
                  <a:gd name="T57" fmla="*/ 0 h 550"/>
                  <a:gd name="T58" fmla="*/ 1 w 463"/>
                  <a:gd name="T59" fmla="*/ 0 h 550"/>
                  <a:gd name="T60" fmla="*/ 1 w 463"/>
                  <a:gd name="T61" fmla="*/ 0 h 550"/>
                  <a:gd name="T62" fmla="*/ 1 w 463"/>
                  <a:gd name="T63" fmla="*/ 0 h 550"/>
                  <a:gd name="T64" fmla="*/ 1 w 463"/>
                  <a:gd name="T65" fmla="*/ 0 h 550"/>
                  <a:gd name="T66" fmla="*/ 1 w 463"/>
                  <a:gd name="T67" fmla="*/ 0 h 550"/>
                  <a:gd name="T68" fmla="*/ 1 w 463"/>
                  <a:gd name="T69" fmla="*/ 0 h 550"/>
                  <a:gd name="T70" fmla="*/ 1 w 463"/>
                  <a:gd name="T71" fmla="*/ 0 h 550"/>
                  <a:gd name="T72" fmla="*/ 1 w 463"/>
                  <a:gd name="T73" fmla="*/ 0 h 550"/>
                  <a:gd name="T74" fmla="*/ 1 w 463"/>
                  <a:gd name="T75" fmla="*/ 0 h 550"/>
                  <a:gd name="T76" fmla="*/ 1 w 463"/>
                  <a:gd name="T77" fmla="*/ 0 h 550"/>
                  <a:gd name="T78" fmla="*/ 1 w 463"/>
                  <a:gd name="T79" fmla="*/ 0 h 550"/>
                  <a:gd name="T80" fmla="*/ 0 w 463"/>
                  <a:gd name="T81" fmla="*/ 0 h 550"/>
                  <a:gd name="T82" fmla="*/ 0 w 463"/>
                  <a:gd name="T83" fmla="*/ 0 h 550"/>
                  <a:gd name="T84" fmla="*/ 0 w 463"/>
                  <a:gd name="T85" fmla="*/ 0 h 550"/>
                  <a:gd name="T86" fmla="*/ 0 w 463"/>
                  <a:gd name="T87" fmla="*/ 0 h 550"/>
                  <a:gd name="T88" fmla="*/ 0 w 463"/>
                  <a:gd name="T89" fmla="*/ 0 h 5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63" h="550">
                    <a:moveTo>
                      <a:pt x="231" y="0"/>
                    </a:moveTo>
                    <a:lnTo>
                      <a:pt x="197" y="1"/>
                    </a:lnTo>
                    <a:lnTo>
                      <a:pt x="163" y="7"/>
                    </a:lnTo>
                    <a:lnTo>
                      <a:pt x="131" y="18"/>
                    </a:lnTo>
                    <a:lnTo>
                      <a:pt x="101" y="32"/>
                    </a:lnTo>
                    <a:lnTo>
                      <a:pt x="73" y="50"/>
                    </a:lnTo>
                    <a:lnTo>
                      <a:pt x="50" y="73"/>
                    </a:lnTo>
                    <a:lnTo>
                      <a:pt x="30" y="96"/>
                    </a:lnTo>
                    <a:lnTo>
                      <a:pt x="16" y="124"/>
                    </a:lnTo>
                    <a:lnTo>
                      <a:pt x="5" y="152"/>
                    </a:lnTo>
                    <a:lnTo>
                      <a:pt x="0" y="182"/>
                    </a:lnTo>
                    <a:lnTo>
                      <a:pt x="0" y="212"/>
                    </a:lnTo>
                    <a:lnTo>
                      <a:pt x="7" y="238"/>
                    </a:lnTo>
                    <a:lnTo>
                      <a:pt x="17" y="263"/>
                    </a:lnTo>
                    <a:lnTo>
                      <a:pt x="32" y="286"/>
                    </a:lnTo>
                    <a:lnTo>
                      <a:pt x="48" y="307"/>
                    </a:lnTo>
                    <a:lnTo>
                      <a:pt x="75" y="339"/>
                    </a:lnTo>
                    <a:lnTo>
                      <a:pt x="97" y="374"/>
                    </a:lnTo>
                    <a:lnTo>
                      <a:pt x="114" y="411"/>
                    </a:lnTo>
                    <a:lnTo>
                      <a:pt x="127" y="447"/>
                    </a:lnTo>
                    <a:lnTo>
                      <a:pt x="134" y="487"/>
                    </a:lnTo>
                    <a:lnTo>
                      <a:pt x="133" y="550"/>
                    </a:lnTo>
                    <a:lnTo>
                      <a:pt x="231" y="550"/>
                    </a:lnTo>
                    <a:lnTo>
                      <a:pt x="330" y="550"/>
                    </a:lnTo>
                    <a:lnTo>
                      <a:pt x="329" y="487"/>
                    </a:lnTo>
                    <a:lnTo>
                      <a:pt x="336" y="447"/>
                    </a:lnTo>
                    <a:lnTo>
                      <a:pt x="348" y="411"/>
                    </a:lnTo>
                    <a:lnTo>
                      <a:pt x="366" y="374"/>
                    </a:lnTo>
                    <a:lnTo>
                      <a:pt x="387" y="339"/>
                    </a:lnTo>
                    <a:lnTo>
                      <a:pt x="413" y="307"/>
                    </a:lnTo>
                    <a:lnTo>
                      <a:pt x="432" y="286"/>
                    </a:lnTo>
                    <a:lnTo>
                      <a:pt x="446" y="263"/>
                    </a:lnTo>
                    <a:lnTo>
                      <a:pt x="456" y="238"/>
                    </a:lnTo>
                    <a:lnTo>
                      <a:pt x="463" y="212"/>
                    </a:lnTo>
                    <a:lnTo>
                      <a:pt x="463" y="182"/>
                    </a:lnTo>
                    <a:lnTo>
                      <a:pt x="458" y="152"/>
                    </a:lnTo>
                    <a:lnTo>
                      <a:pt x="447" y="124"/>
                    </a:lnTo>
                    <a:lnTo>
                      <a:pt x="432" y="96"/>
                    </a:lnTo>
                    <a:lnTo>
                      <a:pt x="412" y="73"/>
                    </a:lnTo>
                    <a:lnTo>
                      <a:pt x="389" y="50"/>
                    </a:lnTo>
                    <a:lnTo>
                      <a:pt x="361" y="32"/>
                    </a:lnTo>
                    <a:lnTo>
                      <a:pt x="331" y="18"/>
                    </a:lnTo>
                    <a:lnTo>
                      <a:pt x="300" y="7"/>
                    </a:lnTo>
                    <a:lnTo>
                      <a:pt x="266" y="1"/>
                    </a:lnTo>
                    <a:lnTo>
                      <a:pt x="231" y="0"/>
                    </a:lnTo>
                    <a:close/>
                  </a:path>
                </a:pathLst>
              </a:custGeom>
              <a:solidFill>
                <a:srgbClr val="FFFF00"/>
              </a:solidFill>
              <a:ln w="3175">
                <a:solidFill>
                  <a:srgbClr val="FFFF66"/>
                </a:solidFill>
                <a:prstDash val="solid"/>
                <a:round/>
              </a:ln>
            </p:spPr>
            <p:txBody>
              <a:bodyPr/>
              <a:lstStyle/>
              <a:p>
                <a:endParaRPr lang="zh-CN" altLang="en-US" sz="1100"/>
              </a:p>
            </p:txBody>
          </p:sp>
          <p:sp>
            <p:nvSpPr>
              <p:cNvPr id="485" name="Line 196"/>
              <p:cNvSpPr>
                <a:spLocks noChangeShapeType="1"/>
              </p:cNvSpPr>
              <p:nvPr/>
            </p:nvSpPr>
            <p:spPr bwMode="auto">
              <a:xfrm flipV="1">
                <a:off x="3149" y="3223"/>
                <a:ext cx="8" cy="42"/>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86" name="Line 197"/>
              <p:cNvSpPr>
                <a:spLocks noChangeShapeType="1"/>
              </p:cNvSpPr>
              <p:nvPr/>
            </p:nvSpPr>
            <p:spPr bwMode="auto">
              <a:xfrm flipV="1">
                <a:off x="3170" y="3253"/>
                <a:ext cx="4" cy="13"/>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87" name="Line 198"/>
              <p:cNvSpPr>
                <a:spLocks noChangeShapeType="1"/>
              </p:cNvSpPr>
              <p:nvPr/>
            </p:nvSpPr>
            <p:spPr bwMode="auto">
              <a:xfrm flipV="1">
                <a:off x="3168" y="3239"/>
                <a:ext cx="39" cy="73"/>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88" name="Line 199"/>
              <p:cNvSpPr>
                <a:spLocks noChangeShapeType="1"/>
              </p:cNvSpPr>
              <p:nvPr/>
            </p:nvSpPr>
            <p:spPr bwMode="auto">
              <a:xfrm flipV="1">
                <a:off x="3204" y="3271"/>
                <a:ext cx="11" cy="15"/>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89" name="Line 200"/>
              <p:cNvSpPr>
                <a:spLocks noChangeShapeType="1"/>
              </p:cNvSpPr>
              <p:nvPr/>
            </p:nvSpPr>
            <p:spPr bwMode="auto">
              <a:xfrm flipV="1">
                <a:off x="3210" y="3279"/>
                <a:ext cx="40" cy="23"/>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90" name="Line 201"/>
              <p:cNvSpPr>
                <a:spLocks noChangeShapeType="1"/>
              </p:cNvSpPr>
              <p:nvPr/>
            </p:nvSpPr>
            <p:spPr bwMode="auto">
              <a:xfrm flipV="1">
                <a:off x="3223" y="3304"/>
                <a:ext cx="20" cy="9"/>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91" name="Line 202"/>
              <p:cNvSpPr>
                <a:spLocks noChangeShapeType="1"/>
              </p:cNvSpPr>
              <p:nvPr/>
            </p:nvSpPr>
            <p:spPr bwMode="auto">
              <a:xfrm flipV="1">
                <a:off x="3226" y="3313"/>
                <a:ext cx="50" cy="14"/>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92" name="Line 203"/>
              <p:cNvSpPr>
                <a:spLocks noChangeShapeType="1"/>
              </p:cNvSpPr>
              <p:nvPr/>
            </p:nvSpPr>
            <p:spPr bwMode="auto">
              <a:xfrm flipV="1">
                <a:off x="3229" y="3337"/>
                <a:ext cx="24" cy="4"/>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93" name="Line 204"/>
              <p:cNvSpPr>
                <a:spLocks noChangeShapeType="1"/>
              </p:cNvSpPr>
              <p:nvPr/>
            </p:nvSpPr>
            <p:spPr bwMode="auto">
              <a:xfrm flipV="1">
                <a:off x="3230" y="3351"/>
                <a:ext cx="55" cy="5"/>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94" name="Line 205"/>
              <p:cNvSpPr>
                <a:spLocks noChangeShapeType="1"/>
              </p:cNvSpPr>
              <p:nvPr/>
            </p:nvSpPr>
            <p:spPr bwMode="auto">
              <a:xfrm>
                <a:off x="3230" y="3371"/>
                <a:ext cx="19" cy="4"/>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95" name="Line 206"/>
              <p:cNvSpPr>
                <a:spLocks noChangeShapeType="1"/>
              </p:cNvSpPr>
              <p:nvPr/>
            </p:nvSpPr>
            <p:spPr bwMode="auto">
              <a:xfrm>
                <a:off x="3217" y="3384"/>
                <a:ext cx="66" cy="21"/>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96" name="Line 207"/>
              <p:cNvSpPr>
                <a:spLocks noChangeShapeType="1"/>
              </p:cNvSpPr>
              <p:nvPr/>
            </p:nvSpPr>
            <p:spPr bwMode="auto">
              <a:xfrm>
                <a:off x="3209" y="3399"/>
                <a:ext cx="16" cy="9"/>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97" name="Line 208"/>
              <p:cNvSpPr>
                <a:spLocks noChangeShapeType="1"/>
              </p:cNvSpPr>
              <p:nvPr/>
            </p:nvSpPr>
            <p:spPr bwMode="auto">
              <a:xfrm flipH="1" flipV="1">
                <a:off x="3133" y="3234"/>
                <a:ext cx="1" cy="22"/>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98" name="Line 209"/>
              <p:cNvSpPr>
                <a:spLocks noChangeShapeType="1"/>
              </p:cNvSpPr>
              <p:nvPr/>
            </p:nvSpPr>
            <p:spPr bwMode="auto">
              <a:xfrm flipH="1" flipV="1">
                <a:off x="3105" y="3221"/>
                <a:ext cx="15" cy="43"/>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499" name="Line 210"/>
              <p:cNvSpPr>
                <a:spLocks noChangeShapeType="1"/>
              </p:cNvSpPr>
              <p:nvPr/>
            </p:nvSpPr>
            <p:spPr bwMode="auto">
              <a:xfrm flipH="1" flipV="1">
                <a:off x="3089" y="3252"/>
                <a:ext cx="4" cy="13"/>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500" name="Line 211"/>
              <p:cNvSpPr>
                <a:spLocks noChangeShapeType="1"/>
              </p:cNvSpPr>
              <p:nvPr/>
            </p:nvSpPr>
            <p:spPr bwMode="auto">
              <a:xfrm flipH="1" flipV="1">
                <a:off x="3056" y="3238"/>
                <a:ext cx="21" cy="37"/>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501" name="Line 212"/>
              <p:cNvSpPr>
                <a:spLocks noChangeShapeType="1"/>
              </p:cNvSpPr>
              <p:nvPr/>
            </p:nvSpPr>
            <p:spPr bwMode="auto">
              <a:xfrm flipH="1" flipV="1">
                <a:off x="3048" y="3270"/>
                <a:ext cx="10" cy="15"/>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502" name="Line 213"/>
              <p:cNvSpPr>
                <a:spLocks noChangeShapeType="1"/>
              </p:cNvSpPr>
              <p:nvPr/>
            </p:nvSpPr>
            <p:spPr bwMode="auto">
              <a:xfrm flipH="1" flipV="1">
                <a:off x="3012" y="3277"/>
                <a:ext cx="40" cy="24"/>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503" name="Line 214"/>
              <p:cNvSpPr>
                <a:spLocks noChangeShapeType="1"/>
              </p:cNvSpPr>
              <p:nvPr/>
            </p:nvSpPr>
            <p:spPr bwMode="auto">
              <a:xfrm flipH="1" flipV="1">
                <a:off x="3020" y="3303"/>
                <a:ext cx="20" cy="9"/>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504" name="Line 215"/>
              <p:cNvSpPr>
                <a:spLocks noChangeShapeType="1"/>
              </p:cNvSpPr>
              <p:nvPr/>
            </p:nvSpPr>
            <p:spPr bwMode="auto">
              <a:xfrm flipH="1" flipV="1">
                <a:off x="2986" y="3312"/>
                <a:ext cx="51" cy="14"/>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505" name="Line 216"/>
              <p:cNvSpPr>
                <a:spLocks noChangeShapeType="1"/>
              </p:cNvSpPr>
              <p:nvPr/>
            </p:nvSpPr>
            <p:spPr bwMode="auto">
              <a:xfrm flipH="1" flipV="1">
                <a:off x="3009" y="3336"/>
                <a:ext cx="25" cy="4"/>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506" name="Line 217"/>
              <p:cNvSpPr>
                <a:spLocks noChangeShapeType="1"/>
              </p:cNvSpPr>
              <p:nvPr/>
            </p:nvSpPr>
            <p:spPr bwMode="auto">
              <a:xfrm flipH="1" flipV="1">
                <a:off x="2978" y="3351"/>
                <a:ext cx="55" cy="4"/>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507" name="Line 218"/>
              <p:cNvSpPr>
                <a:spLocks noChangeShapeType="1"/>
              </p:cNvSpPr>
              <p:nvPr/>
            </p:nvSpPr>
            <p:spPr bwMode="auto">
              <a:xfrm flipH="1">
                <a:off x="3014" y="3370"/>
                <a:ext cx="19" cy="4"/>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508" name="Line 219"/>
              <p:cNvSpPr>
                <a:spLocks noChangeShapeType="1"/>
              </p:cNvSpPr>
              <p:nvPr/>
            </p:nvSpPr>
            <p:spPr bwMode="auto">
              <a:xfrm flipH="1">
                <a:off x="2980" y="3382"/>
                <a:ext cx="66" cy="22"/>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509" name="Line 220"/>
              <p:cNvSpPr>
                <a:spLocks noChangeShapeType="1"/>
              </p:cNvSpPr>
              <p:nvPr/>
            </p:nvSpPr>
            <p:spPr bwMode="auto">
              <a:xfrm flipH="1">
                <a:off x="3038" y="3398"/>
                <a:ext cx="16" cy="9"/>
              </a:xfrm>
              <a:prstGeom prst="line">
                <a:avLst/>
              </a:prstGeom>
              <a:noFill/>
              <a:ln w="3175">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510" name="Line 221"/>
              <p:cNvSpPr>
                <a:spLocks noChangeShapeType="1"/>
              </p:cNvSpPr>
              <p:nvPr/>
            </p:nvSpPr>
            <p:spPr bwMode="auto">
              <a:xfrm>
                <a:off x="3224" y="3624"/>
                <a:ext cx="1" cy="187"/>
              </a:xfrm>
              <a:prstGeom prst="line">
                <a:avLst/>
              </a:prstGeom>
              <a:noFill/>
              <a:ln w="25400">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511" name="Line 222"/>
              <p:cNvSpPr>
                <a:spLocks noChangeShapeType="1"/>
              </p:cNvSpPr>
              <p:nvPr/>
            </p:nvSpPr>
            <p:spPr bwMode="auto">
              <a:xfrm>
                <a:off x="3162" y="3681"/>
                <a:ext cx="1" cy="93"/>
              </a:xfrm>
              <a:prstGeom prst="line">
                <a:avLst/>
              </a:prstGeom>
              <a:noFill/>
              <a:ln w="25400">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512" name="Line 223"/>
              <p:cNvSpPr>
                <a:spLocks noChangeShapeType="1"/>
              </p:cNvSpPr>
              <p:nvPr/>
            </p:nvSpPr>
            <p:spPr bwMode="auto">
              <a:xfrm>
                <a:off x="3101" y="3624"/>
                <a:ext cx="1" cy="187"/>
              </a:xfrm>
              <a:prstGeom prst="line">
                <a:avLst/>
              </a:prstGeom>
              <a:noFill/>
              <a:ln w="25400">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513" name="Line 224"/>
              <p:cNvSpPr>
                <a:spLocks noChangeShapeType="1"/>
              </p:cNvSpPr>
              <p:nvPr/>
            </p:nvSpPr>
            <p:spPr bwMode="auto">
              <a:xfrm>
                <a:off x="3039" y="3681"/>
                <a:ext cx="1" cy="93"/>
              </a:xfrm>
              <a:prstGeom prst="line">
                <a:avLst/>
              </a:prstGeom>
              <a:noFill/>
              <a:ln w="25400">
                <a:solidFill>
                  <a:srgbClr val="FFFF66"/>
                </a:solidFill>
                <a:round/>
              </a:ln>
              <a:extLst>
                <a:ext uri="{909E8E84-426E-40DD-AFC4-6F175D3DCCD1}">
                  <a14:hiddenFill xmlns:a14="http://schemas.microsoft.com/office/drawing/2010/main">
                    <a:noFill/>
                  </a14:hiddenFill>
                </a:ext>
              </a:extLst>
            </p:spPr>
            <p:txBody>
              <a:bodyPr/>
              <a:lstStyle/>
              <a:p>
                <a:endParaRPr lang="zh-CN" altLang="en-US" sz="1100"/>
              </a:p>
            </p:txBody>
          </p:sp>
          <p:sp>
            <p:nvSpPr>
              <p:cNvPr id="514" name="Freeform 225"/>
              <p:cNvSpPr/>
              <p:nvPr/>
            </p:nvSpPr>
            <p:spPr bwMode="auto">
              <a:xfrm>
                <a:off x="3131" y="3484"/>
                <a:ext cx="236" cy="234"/>
              </a:xfrm>
              <a:custGeom>
                <a:avLst/>
                <a:gdLst>
                  <a:gd name="T0" fmla="*/ 0 w 708"/>
                  <a:gd name="T1" fmla="*/ 1 h 702"/>
                  <a:gd name="T2" fmla="*/ 1 w 708"/>
                  <a:gd name="T3" fmla="*/ 1 h 702"/>
                  <a:gd name="T4" fmla="*/ 1 w 708"/>
                  <a:gd name="T5" fmla="*/ 0 h 702"/>
                  <a:gd name="T6" fmla="*/ 0 w 708"/>
                  <a:gd name="T7" fmla="*/ 0 h 702"/>
                  <a:gd name="T8" fmla="*/ 0 w 708"/>
                  <a:gd name="T9" fmla="*/ 0 h 7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8" h="702">
                    <a:moveTo>
                      <a:pt x="308" y="702"/>
                    </a:moveTo>
                    <a:lnTo>
                      <a:pt x="708" y="702"/>
                    </a:lnTo>
                    <a:lnTo>
                      <a:pt x="708" y="165"/>
                    </a:lnTo>
                    <a:lnTo>
                      <a:pt x="0" y="165"/>
                    </a:lnTo>
                    <a:lnTo>
                      <a:pt x="0" y="0"/>
                    </a:lnTo>
                  </a:path>
                </a:pathLst>
              </a:custGeom>
              <a:noFill/>
              <a:ln w="25400">
                <a:solidFill>
                  <a:srgbClr val="FFFF66"/>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100"/>
              </a:p>
            </p:txBody>
          </p:sp>
          <p:sp>
            <p:nvSpPr>
              <p:cNvPr id="515" name="Freeform 226"/>
              <p:cNvSpPr/>
              <p:nvPr/>
            </p:nvSpPr>
            <p:spPr bwMode="auto">
              <a:xfrm>
                <a:off x="2926" y="3456"/>
                <a:ext cx="185" cy="262"/>
              </a:xfrm>
              <a:custGeom>
                <a:avLst/>
                <a:gdLst>
                  <a:gd name="T0" fmla="*/ 1 w 554"/>
                  <a:gd name="T1" fmla="*/ 0 h 787"/>
                  <a:gd name="T2" fmla="*/ 0 w 554"/>
                  <a:gd name="T3" fmla="*/ 0 h 787"/>
                  <a:gd name="T4" fmla="*/ 0 w 554"/>
                  <a:gd name="T5" fmla="*/ 1 h 787"/>
                  <a:gd name="T6" fmla="*/ 0 w 554"/>
                  <a:gd name="T7" fmla="*/ 1 h 78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54" h="787">
                    <a:moveTo>
                      <a:pt x="554" y="0"/>
                    </a:moveTo>
                    <a:lnTo>
                      <a:pt x="0" y="0"/>
                    </a:lnTo>
                    <a:lnTo>
                      <a:pt x="0" y="787"/>
                    </a:lnTo>
                    <a:lnTo>
                      <a:pt x="308" y="787"/>
                    </a:lnTo>
                  </a:path>
                </a:pathLst>
              </a:custGeom>
              <a:noFill/>
              <a:ln w="25400">
                <a:solidFill>
                  <a:srgbClr val="FFFF66"/>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100"/>
              </a:p>
            </p:txBody>
          </p:sp>
          <p:sp>
            <p:nvSpPr>
              <p:cNvPr id="518" name="Freeform 229"/>
              <p:cNvSpPr/>
              <p:nvPr/>
            </p:nvSpPr>
            <p:spPr bwMode="auto">
              <a:xfrm>
                <a:off x="2988" y="2931"/>
                <a:ext cx="287" cy="281"/>
              </a:xfrm>
              <a:custGeom>
                <a:avLst/>
                <a:gdLst>
                  <a:gd name="T0" fmla="*/ 1 w 863"/>
                  <a:gd name="T1" fmla="*/ 1 h 843"/>
                  <a:gd name="T2" fmla="*/ 1 w 863"/>
                  <a:gd name="T3" fmla="*/ 1 h 843"/>
                  <a:gd name="T4" fmla="*/ 1 w 863"/>
                  <a:gd name="T5" fmla="*/ 1 h 843"/>
                  <a:gd name="T6" fmla="*/ 1 w 863"/>
                  <a:gd name="T7" fmla="*/ 0 h 843"/>
                  <a:gd name="T8" fmla="*/ 0 w 863"/>
                  <a:gd name="T9" fmla="*/ 0 h 843"/>
                  <a:gd name="T10" fmla="*/ 0 w 863"/>
                  <a:gd name="T11" fmla="*/ 1 h 843"/>
                  <a:gd name="T12" fmla="*/ 0 w 863"/>
                  <a:gd name="T13" fmla="*/ 1 h 843"/>
                  <a:gd name="T14" fmla="*/ 1 w 863"/>
                  <a:gd name="T15" fmla="*/ 1 h 84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63" h="843">
                    <a:moveTo>
                      <a:pt x="431" y="843"/>
                    </a:moveTo>
                    <a:lnTo>
                      <a:pt x="863" y="463"/>
                    </a:lnTo>
                    <a:lnTo>
                      <a:pt x="577" y="463"/>
                    </a:lnTo>
                    <a:lnTo>
                      <a:pt x="577" y="0"/>
                    </a:lnTo>
                    <a:lnTo>
                      <a:pt x="285" y="0"/>
                    </a:lnTo>
                    <a:lnTo>
                      <a:pt x="285" y="463"/>
                    </a:lnTo>
                    <a:lnTo>
                      <a:pt x="0" y="463"/>
                    </a:lnTo>
                    <a:lnTo>
                      <a:pt x="431" y="843"/>
                    </a:lnTo>
                    <a:close/>
                  </a:path>
                </a:pathLst>
              </a:custGeom>
              <a:solidFill>
                <a:srgbClr val="FAF4FF"/>
              </a:solidFill>
              <a:ln w="3175">
                <a:solidFill>
                  <a:srgbClr val="000000"/>
                </a:solidFill>
                <a:prstDash val="solid"/>
                <a:round/>
              </a:ln>
            </p:spPr>
            <p:txBody>
              <a:bodyPr/>
              <a:lstStyle/>
              <a:p>
                <a:endParaRPr lang="zh-CN" altLang="en-US" sz="1100"/>
              </a:p>
            </p:txBody>
          </p:sp>
        </p:grpSp>
        <p:grpSp>
          <p:nvGrpSpPr>
            <p:cNvPr id="519" name="Group 238"/>
            <p:cNvGrpSpPr/>
            <p:nvPr/>
          </p:nvGrpSpPr>
          <p:grpSpPr bwMode="auto">
            <a:xfrm>
              <a:off x="10545164" y="3910454"/>
              <a:ext cx="1516842" cy="1311639"/>
              <a:chOff x="3748" y="2844"/>
              <a:chExt cx="2157" cy="726"/>
            </a:xfrm>
          </p:grpSpPr>
          <p:sp>
            <p:nvSpPr>
              <p:cNvPr id="520" name="Freeform 233"/>
              <p:cNvSpPr/>
              <p:nvPr/>
            </p:nvSpPr>
            <p:spPr bwMode="auto">
              <a:xfrm>
                <a:off x="3748" y="3140"/>
                <a:ext cx="646" cy="225"/>
              </a:xfrm>
              <a:custGeom>
                <a:avLst/>
                <a:gdLst>
                  <a:gd name="T0" fmla="*/ 3 w 1938"/>
                  <a:gd name="T1" fmla="*/ 1 h 1020"/>
                  <a:gd name="T2" fmla="*/ 2 w 1938"/>
                  <a:gd name="T3" fmla="*/ 0 h 1020"/>
                  <a:gd name="T4" fmla="*/ 2 w 1938"/>
                  <a:gd name="T5" fmla="*/ 0 h 1020"/>
                  <a:gd name="T6" fmla="*/ 0 w 1938"/>
                  <a:gd name="T7" fmla="*/ 0 h 1020"/>
                  <a:gd name="T8" fmla="*/ 0 w 1938"/>
                  <a:gd name="T9" fmla="*/ 1 h 1020"/>
                  <a:gd name="T10" fmla="*/ 2 w 1938"/>
                  <a:gd name="T11" fmla="*/ 1 h 1020"/>
                  <a:gd name="T12" fmla="*/ 2 w 1938"/>
                  <a:gd name="T13" fmla="*/ 1 h 1020"/>
                  <a:gd name="T14" fmla="*/ 3 w 1938"/>
                  <a:gd name="T15" fmla="*/ 1 h 10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38" h="1020">
                    <a:moveTo>
                      <a:pt x="1938" y="509"/>
                    </a:moveTo>
                    <a:lnTo>
                      <a:pt x="1428" y="0"/>
                    </a:lnTo>
                    <a:lnTo>
                      <a:pt x="1428" y="337"/>
                    </a:lnTo>
                    <a:lnTo>
                      <a:pt x="0" y="337"/>
                    </a:lnTo>
                    <a:lnTo>
                      <a:pt x="0" y="684"/>
                    </a:lnTo>
                    <a:lnTo>
                      <a:pt x="1428" y="684"/>
                    </a:lnTo>
                    <a:lnTo>
                      <a:pt x="1428" y="1020"/>
                    </a:lnTo>
                    <a:lnTo>
                      <a:pt x="1938" y="509"/>
                    </a:lnTo>
                    <a:close/>
                  </a:path>
                </a:pathLst>
              </a:custGeom>
              <a:solidFill>
                <a:srgbClr val="FF0000"/>
              </a:solidFill>
              <a:ln w="3175">
                <a:solidFill>
                  <a:srgbClr val="000000"/>
                </a:solidFill>
                <a:prstDash val="solid"/>
                <a:round/>
              </a:ln>
            </p:spPr>
            <p:txBody>
              <a:bodyPr/>
              <a:lstStyle/>
              <a:p>
                <a:endParaRPr lang="zh-CN" altLang="en-US" sz="1600"/>
              </a:p>
            </p:txBody>
          </p:sp>
          <p:sp>
            <p:nvSpPr>
              <p:cNvPr id="521" name="Rectangle 234"/>
              <p:cNvSpPr>
                <a:spLocks noChangeArrowheads="1"/>
              </p:cNvSpPr>
              <p:nvPr/>
            </p:nvSpPr>
            <p:spPr bwMode="auto">
              <a:xfrm>
                <a:off x="4498" y="2844"/>
                <a:ext cx="882"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1">
                    <a:solidFill>
                      <a:srgbClr val="FFFF66"/>
                    </a:solidFill>
                    <a:latin typeface="宋体" panose="02010600030101010101" pitchFamily="2" charset="-122"/>
                  </a:rPr>
                  <a:t>第六个</a:t>
                </a:r>
                <a:endParaRPr lang="zh-CN" altLang="en-US" sz="1600">
                  <a:solidFill>
                    <a:srgbClr val="FFFF66"/>
                  </a:solidFill>
                </a:endParaRPr>
              </a:p>
            </p:txBody>
          </p:sp>
          <p:sp>
            <p:nvSpPr>
              <p:cNvPr id="522" name="Rectangle 235"/>
              <p:cNvSpPr>
                <a:spLocks noChangeArrowheads="1"/>
              </p:cNvSpPr>
              <p:nvPr/>
            </p:nvSpPr>
            <p:spPr bwMode="auto">
              <a:xfrm>
                <a:off x="4549" y="3024"/>
                <a:ext cx="588"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1" dirty="0">
                    <a:solidFill>
                      <a:srgbClr val="FFFF66"/>
                    </a:solidFill>
                    <a:latin typeface="宋体" panose="02010600030101010101" pitchFamily="2" charset="-122"/>
                  </a:rPr>
                  <a:t>灯泡</a:t>
                </a:r>
                <a:endParaRPr lang="zh-CN" altLang="en-US" sz="1600" dirty="0">
                  <a:solidFill>
                    <a:srgbClr val="FFFF66"/>
                  </a:solidFill>
                </a:endParaRPr>
              </a:p>
            </p:txBody>
          </p:sp>
          <p:sp>
            <p:nvSpPr>
              <p:cNvPr id="523" name="Rectangle 236"/>
              <p:cNvSpPr>
                <a:spLocks noChangeArrowheads="1"/>
              </p:cNvSpPr>
              <p:nvPr/>
            </p:nvSpPr>
            <p:spPr bwMode="auto">
              <a:xfrm>
                <a:off x="4570" y="3189"/>
                <a:ext cx="1335"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1" dirty="0">
                    <a:solidFill>
                      <a:srgbClr val="FFFF66"/>
                    </a:solidFill>
                    <a:latin typeface="宋体" panose="02010600030101010101" pitchFamily="2" charset="-122"/>
                  </a:rPr>
                  <a:t>是坏</a:t>
                </a:r>
                <a:endParaRPr lang="zh-CN" altLang="en-US" sz="1600" dirty="0">
                  <a:solidFill>
                    <a:srgbClr val="FFFF66"/>
                  </a:solidFill>
                </a:endParaRPr>
              </a:p>
            </p:txBody>
          </p:sp>
          <p:sp>
            <p:nvSpPr>
              <p:cNvPr id="524" name="Rectangle 237"/>
              <p:cNvSpPr>
                <a:spLocks noChangeArrowheads="1"/>
              </p:cNvSpPr>
              <p:nvPr/>
            </p:nvSpPr>
            <p:spPr bwMode="auto">
              <a:xfrm>
                <a:off x="4570" y="3362"/>
                <a:ext cx="588"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1">
                    <a:solidFill>
                      <a:srgbClr val="FFFF66"/>
                    </a:solidFill>
                    <a:latin typeface="宋体" panose="02010600030101010101" pitchFamily="2" charset="-122"/>
                  </a:rPr>
                  <a:t>灯泡</a:t>
                </a:r>
                <a:endParaRPr lang="zh-CN" altLang="en-US" sz="1600">
                  <a:solidFill>
                    <a:srgbClr val="FFFF66"/>
                  </a:solidFill>
                </a:endParaRPr>
              </a:p>
            </p:txBody>
          </p:sp>
        </p:grpSp>
        <p:sp>
          <p:nvSpPr>
            <p:cNvPr id="525" name="Text Box 9"/>
            <p:cNvSpPr txBox="1">
              <a:spLocks noChangeArrowheads="1"/>
            </p:cNvSpPr>
            <p:nvPr/>
          </p:nvSpPr>
          <p:spPr bwMode="auto">
            <a:xfrm>
              <a:off x="7474609" y="5074181"/>
              <a:ext cx="451926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lnSpc>
                  <a:spcPct val="90000"/>
                </a:lnSpc>
                <a:spcBef>
                  <a:spcPct val="20000"/>
                </a:spcBef>
              </a:pPr>
              <a:r>
                <a:rPr lang="zh-CN" altLang="en-US" sz="2000" b="1" dirty="0">
                  <a:solidFill>
                    <a:srgbClr val="10F879"/>
                  </a:solidFill>
                  <a:latin typeface="微软雅黑" panose="020B0503020204020204" pitchFamily="34" charset="-122"/>
                  <a:ea typeface="微软雅黑" panose="020B0503020204020204" pitchFamily="34" charset="-122"/>
                </a:rPr>
                <a:t>一共测了</a:t>
              </a:r>
              <a:r>
                <a:rPr lang="en-US" altLang="zh-CN" sz="2000" b="1" dirty="0">
                  <a:solidFill>
                    <a:srgbClr val="10F879"/>
                  </a:solidFill>
                  <a:latin typeface="微软雅黑" panose="020B0503020204020204" pitchFamily="34" charset="-122"/>
                  <a:ea typeface="微软雅黑" panose="020B0503020204020204" pitchFamily="34" charset="-122"/>
                </a:rPr>
                <a:t>3</a:t>
              </a:r>
              <a:r>
                <a:rPr lang="zh-CN" altLang="en-US" sz="2000" b="1" dirty="0">
                  <a:solidFill>
                    <a:srgbClr val="10F879"/>
                  </a:solidFill>
                  <a:latin typeface="微软雅黑" panose="020B0503020204020204" pitchFamily="34" charset="-122"/>
                  <a:ea typeface="微软雅黑" panose="020B0503020204020204" pitchFamily="34" charset="-122"/>
                </a:rPr>
                <a:t>次，共得3比特信息</a:t>
              </a:r>
            </a:p>
            <a:p>
              <a:pPr algn="l" eaLnBrk="1" hangingPunct="1">
                <a:lnSpc>
                  <a:spcPct val="90000"/>
                </a:lnSpc>
                <a:spcBef>
                  <a:spcPct val="20000"/>
                </a:spcBef>
              </a:pPr>
              <a:endParaRPr lang="zh-CN" altLang="en-US" sz="2000" dirty="0">
                <a:solidFill>
                  <a:srgbClr val="FF9933"/>
                </a:solidFill>
                <a:latin typeface="微软雅黑" panose="020B0503020204020204" pitchFamily="34" charset="-122"/>
                <a:ea typeface="微软雅黑" panose="020B0503020204020204" pitchFamily="34" charset="-122"/>
              </a:endParaRPr>
            </a:p>
          </p:txBody>
        </p:sp>
      </p:grpSp>
      <p:sp>
        <p:nvSpPr>
          <p:cNvPr id="527" name="文本框 526"/>
          <p:cNvSpPr txBox="1"/>
          <p:nvPr/>
        </p:nvSpPr>
        <p:spPr>
          <a:xfrm>
            <a:off x="6423822" y="5677913"/>
            <a:ext cx="5542682" cy="923330"/>
          </a:xfrm>
          <a:prstGeom prst="rect">
            <a:avLst/>
          </a:prstGeom>
          <a:solidFill>
            <a:schemeClr val="accent6">
              <a:lumMod val="40000"/>
              <a:lumOff val="60000"/>
            </a:schemeClr>
          </a:solidFill>
        </p:spPr>
        <p:txBody>
          <a:bodyPr wrap="square">
            <a:spAutoFit/>
          </a:bodyPr>
          <a:lstStyle/>
          <a:p>
            <a:r>
              <a:rPr lang="en-US" altLang="zh-CN" dirty="0"/>
              <a:t>【</a:t>
            </a:r>
            <a:r>
              <a:rPr lang="zh-CN" altLang="en-US" dirty="0"/>
              <a:t>思考</a:t>
            </a:r>
            <a:r>
              <a:rPr lang="en-US" altLang="zh-CN" dirty="0"/>
              <a:t>】</a:t>
            </a:r>
            <a:r>
              <a:rPr lang="zh-CN" altLang="en-US" dirty="0"/>
              <a:t>有</a:t>
            </a:r>
            <a:r>
              <a:rPr lang="en-US" altLang="zh-CN" dirty="0"/>
              <a:t>27</a:t>
            </a:r>
            <a:r>
              <a:rPr lang="zh-CN" altLang="en-US" dirty="0"/>
              <a:t>个大小形状相同小球，知其中有</a:t>
            </a:r>
            <a:r>
              <a:rPr lang="en-US" altLang="zh-CN" dirty="0"/>
              <a:t>1</a:t>
            </a:r>
            <a:r>
              <a:rPr lang="zh-CN" altLang="en-US" dirty="0"/>
              <a:t>重球。问若用无砝码天平来判断，最多称几次可找出此重球？当完全解除不定度后所得信息量是否要比上述例自大？</a:t>
            </a:r>
          </a:p>
        </p:txBody>
      </p:sp>
      <p:sp>
        <p:nvSpPr>
          <p:cNvPr id="279" name="文本框 278"/>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
        <p:nvSpPr>
          <p:cNvPr id="280" name="内容占位符 2"/>
          <p:cNvSpPr txBox="1"/>
          <p:nvPr/>
        </p:nvSpPr>
        <p:spPr>
          <a:xfrm>
            <a:off x="1172753" y="320781"/>
            <a:ext cx="10515600" cy="87908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zh-CN" altLang="en-US" sz="4000" dirty="0"/>
              <a:t>信道的最大数据传输速率</a:t>
            </a:r>
            <a:endParaRPr kumimoji="1" lang="zh-CN" altLang="en-US" sz="4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0-#ppt_w/2"/>
                                          </p:val>
                                        </p:tav>
                                        <p:tav tm="100000">
                                          <p:val>
                                            <p:strVal val="#ppt_x"/>
                                          </p:val>
                                        </p:tav>
                                      </p:tavLst>
                                    </p:anim>
                                    <p:anim calcmode="lin" valueType="num">
                                      <p:cBhvr additive="base">
                                        <p:cTn id="13"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1" nodeType="clickEffect">
                                  <p:stCondLst>
                                    <p:cond delay="0"/>
                                  </p:stCondLst>
                                  <p:childTnLst>
                                    <p:set>
                                      <p:cBhvr>
                                        <p:cTn id="21" dur="1" fill="hold">
                                          <p:stCondLst>
                                            <p:cond delay="0"/>
                                          </p:stCondLst>
                                        </p:cTn>
                                        <p:tgtEl>
                                          <p:spTgt spid="63"/>
                                        </p:tgtEl>
                                        <p:attrNameLst>
                                          <p:attrName>style.visibility</p:attrName>
                                        </p:attrNameLst>
                                      </p:cBhvr>
                                      <p:to>
                                        <p:strVal val="visible"/>
                                      </p:to>
                                    </p:set>
                                    <p:anim calcmode="lin" valueType="num">
                                      <p:cBhvr additive="base">
                                        <p:cTn id="22" dur="500" fill="hold"/>
                                        <p:tgtEl>
                                          <p:spTgt spid="63"/>
                                        </p:tgtEl>
                                        <p:attrNameLst>
                                          <p:attrName>ppt_x</p:attrName>
                                        </p:attrNameLst>
                                      </p:cBhvr>
                                      <p:tavLst>
                                        <p:tav tm="0">
                                          <p:val>
                                            <p:strVal val="#ppt_x"/>
                                          </p:val>
                                        </p:tav>
                                        <p:tav tm="100000">
                                          <p:val>
                                            <p:strVal val="#ppt_x"/>
                                          </p:val>
                                        </p:tav>
                                      </p:tavLst>
                                    </p:anim>
                                    <p:anim calcmode="lin" valueType="num">
                                      <p:cBhvr additive="base">
                                        <p:cTn id="23" dur="500" fill="hold"/>
                                        <p:tgtEl>
                                          <p:spTgt spid="63"/>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64"/>
                                        </p:tgtEl>
                                        <p:attrNameLst>
                                          <p:attrName>style.visibility</p:attrName>
                                        </p:attrNameLst>
                                      </p:cBhvr>
                                      <p:to>
                                        <p:strVal val="visible"/>
                                      </p:to>
                                    </p:set>
                                    <p:anim calcmode="lin" valueType="num">
                                      <p:cBhvr additive="base">
                                        <p:cTn id="26" dur="500" fill="hold"/>
                                        <p:tgtEl>
                                          <p:spTgt spid="64"/>
                                        </p:tgtEl>
                                        <p:attrNameLst>
                                          <p:attrName>ppt_x</p:attrName>
                                        </p:attrNameLst>
                                      </p:cBhvr>
                                      <p:tavLst>
                                        <p:tav tm="0">
                                          <p:val>
                                            <p:strVal val="#ppt_x"/>
                                          </p:val>
                                        </p:tav>
                                        <p:tav tm="100000">
                                          <p:val>
                                            <p:strVal val="#ppt_x"/>
                                          </p:val>
                                        </p:tav>
                                      </p:tavLst>
                                    </p:anim>
                                    <p:anim calcmode="lin" valueType="num">
                                      <p:cBhvr additive="base">
                                        <p:cTn id="27"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1" nodeType="clickEffect">
                                  <p:stCondLst>
                                    <p:cond delay="0"/>
                                  </p:stCondLst>
                                  <p:childTnLst>
                                    <p:set>
                                      <p:cBhvr>
                                        <p:cTn id="31" dur="1" fill="hold">
                                          <p:stCondLst>
                                            <p:cond delay="0"/>
                                          </p:stCondLst>
                                        </p:cTn>
                                        <p:tgtEl>
                                          <p:spTgt spid="69"/>
                                        </p:tgtEl>
                                        <p:attrNameLst>
                                          <p:attrName>style.visibility</p:attrName>
                                        </p:attrNameLst>
                                      </p:cBhvr>
                                      <p:to>
                                        <p:strVal val="visible"/>
                                      </p:to>
                                    </p:set>
                                    <p:anim calcmode="lin" valueType="num">
                                      <p:cBhvr additive="base">
                                        <p:cTn id="32" dur="500" fill="hold"/>
                                        <p:tgtEl>
                                          <p:spTgt spid="69"/>
                                        </p:tgtEl>
                                        <p:attrNameLst>
                                          <p:attrName>ppt_x</p:attrName>
                                        </p:attrNameLst>
                                      </p:cBhvr>
                                      <p:tavLst>
                                        <p:tav tm="0">
                                          <p:val>
                                            <p:strVal val="#ppt_x"/>
                                          </p:val>
                                        </p:tav>
                                        <p:tav tm="100000">
                                          <p:val>
                                            <p:strVal val="#ppt_x"/>
                                          </p:val>
                                        </p:tav>
                                      </p:tavLst>
                                    </p:anim>
                                    <p:anim calcmode="lin" valueType="num">
                                      <p:cBhvr additive="base">
                                        <p:cTn id="33"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2"/>
                                        </p:tgtEl>
                                        <p:attrNameLst>
                                          <p:attrName>style.visibility</p:attrName>
                                        </p:attrNameLst>
                                      </p:cBhvr>
                                      <p:to>
                                        <p:strVal val="visible"/>
                                      </p:to>
                                    </p:set>
                                    <p:anim calcmode="lin" valueType="num">
                                      <p:cBhvr additive="base">
                                        <p:cTn id="38" dur="500" fill="hold"/>
                                        <p:tgtEl>
                                          <p:spTgt spid="2"/>
                                        </p:tgtEl>
                                        <p:attrNameLst>
                                          <p:attrName>ppt_x</p:attrName>
                                        </p:attrNameLst>
                                      </p:cBhvr>
                                      <p:tavLst>
                                        <p:tav tm="0">
                                          <p:val>
                                            <p:strVal val="#ppt_x"/>
                                          </p:val>
                                        </p:tav>
                                        <p:tav tm="100000">
                                          <p:val>
                                            <p:strVal val="#ppt_x"/>
                                          </p:val>
                                        </p:tav>
                                      </p:tavLst>
                                    </p:anim>
                                    <p:anim calcmode="lin" valueType="num">
                                      <p:cBhvr additive="base">
                                        <p:cTn id="3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5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utoUpdateAnimBg="0"/>
      <p:bldP spid="61" grpId="0"/>
      <p:bldP spid="63" grpId="1"/>
      <p:bldP spid="69" grpId="1"/>
      <p:bldP spid="52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fld id="{B6D559CA-73CE-4FCD-AE0B-48BB9E13D7D6}" type="slidenum">
              <a:rPr lang="en-US" altLang="zh-CN" sz="1800"/>
              <a:t>25</a:t>
            </a:fld>
            <a:endParaRPr lang="en-US" altLang="zh-CN" sz="1800"/>
          </a:p>
        </p:txBody>
      </p:sp>
      <p:sp>
        <p:nvSpPr>
          <p:cNvPr id="11267" name="Rectangle 2"/>
          <p:cNvSpPr>
            <a:spLocks noGrp="1" noChangeArrowheads="1"/>
          </p:cNvSpPr>
          <p:nvPr>
            <p:ph type="title"/>
          </p:nvPr>
        </p:nvSpPr>
        <p:spPr>
          <a:xfrm>
            <a:off x="1284289" y="350398"/>
            <a:ext cx="7467600" cy="812800"/>
          </a:xfrm>
        </p:spPr>
        <p:txBody>
          <a:bodyPr vert="horz" lIns="91440" tIns="45720" rIns="91440" bIns="45720" rtlCol="0">
            <a:normAutofit/>
          </a:bodyPr>
          <a:lstStyle/>
          <a:p>
            <a:pPr>
              <a:lnSpc>
                <a:spcPct val="130000"/>
              </a:lnSpc>
              <a:spcBef>
                <a:spcPts val="600"/>
              </a:spcBef>
              <a:buFont typeface="Wingdings" panose="05000000000000000000" pitchFamily="2" charset="2"/>
            </a:pPr>
            <a:r>
              <a:rPr kumimoji="1" lang="zh-CN" altLang="en-US" dirty="0">
                <a:cs typeface="+mn-cs"/>
              </a:rPr>
              <a:t>数据通信系统模型</a:t>
            </a:r>
          </a:p>
        </p:txBody>
      </p:sp>
      <p:grpSp>
        <p:nvGrpSpPr>
          <p:cNvPr id="11268" name="Group 217"/>
          <p:cNvGrpSpPr/>
          <p:nvPr/>
        </p:nvGrpSpPr>
        <p:grpSpPr bwMode="auto">
          <a:xfrm>
            <a:off x="931915" y="1335254"/>
            <a:ext cx="9144000" cy="5299075"/>
            <a:chOff x="0" y="730"/>
            <a:chExt cx="5760" cy="3338"/>
          </a:xfrm>
        </p:grpSpPr>
        <p:sp>
          <p:nvSpPr>
            <p:cNvPr id="11269" name="Line 137"/>
            <p:cNvSpPr>
              <a:spLocks noChangeShapeType="1"/>
            </p:cNvSpPr>
            <p:nvPr/>
          </p:nvSpPr>
          <p:spPr bwMode="auto">
            <a:xfrm>
              <a:off x="1616" y="1538"/>
              <a:ext cx="2192"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70" name="Line 138"/>
            <p:cNvSpPr>
              <a:spLocks noChangeShapeType="1"/>
            </p:cNvSpPr>
            <p:nvPr/>
          </p:nvSpPr>
          <p:spPr bwMode="auto">
            <a:xfrm>
              <a:off x="857" y="1538"/>
              <a:ext cx="534" cy="2"/>
            </a:xfrm>
            <a:prstGeom prst="line">
              <a:avLst/>
            </a:prstGeom>
            <a:noFill/>
            <a:ln w="76200" cmpd="tri">
              <a:solidFill>
                <a:srgbClr val="33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71" name="Rectangle 139"/>
            <p:cNvSpPr>
              <a:spLocks noChangeArrowheads="1"/>
            </p:cNvSpPr>
            <p:nvPr/>
          </p:nvSpPr>
          <p:spPr bwMode="auto">
            <a:xfrm>
              <a:off x="1069" y="1675"/>
              <a:ext cx="853"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latin typeface="Arial" panose="020B0604020202020204" pitchFamily="34" charset="0"/>
                  <a:ea typeface="黑体" panose="02010609060101010101" pitchFamily="49" charset="-122"/>
                </a:rPr>
                <a:t>调制解调器</a:t>
              </a:r>
            </a:p>
          </p:txBody>
        </p:sp>
        <p:sp>
          <p:nvSpPr>
            <p:cNvPr id="11272" name="Line 140"/>
            <p:cNvSpPr>
              <a:spLocks noChangeShapeType="1"/>
            </p:cNvSpPr>
            <p:nvPr/>
          </p:nvSpPr>
          <p:spPr bwMode="auto">
            <a:xfrm>
              <a:off x="4165" y="1538"/>
              <a:ext cx="581" cy="0"/>
            </a:xfrm>
            <a:prstGeom prst="line">
              <a:avLst/>
            </a:prstGeom>
            <a:noFill/>
            <a:ln w="76200" cmpd="tri">
              <a:solidFill>
                <a:srgbClr val="333399"/>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1273" name="Group 141"/>
            <p:cNvGrpSpPr/>
            <p:nvPr/>
          </p:nvGrpSpPr>
          <p:grpSpPr bwMode="auto">
            <a:xfrm>
              <a:off x="2293" y="1203"/>
              <a:ext cx="997" cy="636"/>
              <a:chOff x="385" y="2795"/>
              <a:chExt cx="1769" cy="816"/>
            </a:xfrm>
          </p:grpSpPr>
          <p:sp>
            <p:nvSpPr>
              <p:cNvPr id="11344" name="Oval 142"/>
              <p:cNvSpPr>
                <a:spLocks noChangeArrowheads="1"/>
              </p:cNvSpPr>
              <p:nvPr/>
            </p:nvSpPr>
            <p:spPr bwMode="auto">
              <a:xfrm>
                <a:off x="1590" y="3061"/>
                <a:ext cx="554" cy="249"/>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45" name="Oval 143"/>
              <p:cNvSpPr>
                <a:spLocks noChangeArrowheads="1"/>
              </p:cNvSpPr>
              <p:nvPr/>
            </p:nvSpPr>
            <p:spPr bwMode="auto">
              <a:xfrm>
                <a:off x="928" y="3274"/>
                <a:ext cx="884" cy="337"/>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46" name="Oval 144"/>
              <p:cNvSpPr>
                <a:spLocks noChangeArrowheads="1"/>
              </p:cNvSpPr>
              <p:nvPr/>
            </p:nvSpPr>
            <p:spPr bwMode="auto">
              <a:xfrm>
                <a:off x="502" y="3204"/>
                <a:ext cx="586" cy="28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47" name="Oval 145"/>
              <p:cNvSpPr>
                <a:spLocks noChangeArrowheads="1"/>
              </p:cNvSpPr>
              <p:nvPr/>
            </p:nvSpPr>
            <p:spPr bwMode="auto">
              <a:xfrm>
                <a:off x="385" y="3084"/>
                <a:ext cx="383" cy="25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48" name="Oval 146"/>
              <p:cNvSpPr>
                <a:spLocks noChangeArrowheads="1"/>
              </p:cNvSpPr>
              <p:nvPr/>
            </p:nvSpPr>
            <p:spPr bwMode="auto">
              <a:xfrm>
                <a:off x="566" y="2884"/>
                <a:ext cx="577" cy="322"/>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49" name="Oval 147"/>
              <p:cNvSpPr>
                <a:spLocks noChangeArrowheads="1"/>
              </p:cNvSpPr>
              <p:nvPr/>
            </p:nvSpPr>
            <p:spPr bwMode="auto">
              <a:xfrm>
                <a:off x="992" y="2795"/>
                <a:ext cx="758"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50" name="Oval 148"/>
              <p:cNvSpPr>
                <a:spLocks noChangeArrowheads="1"/>
              </p:cNvSpPr>
              <p:nvPr/>
            </p:nvSpPr>
            <p:spPr bwMode="auto">
              <a:xfrm>
                <a:off x="1505" y="2891"/>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51" name="Oval 149"/>
              <p:cNvSpPr>
                <a:spLocks noChangeArrowheads="1"/>
              </p:cNvSpPr>
              <p:nvPr/>
            </p:nvSpPr>
            <p:spPr bwMode="auto">
              <a:xfrm>
                <a:off x="704" y="2987"/>
                <a:ext cx="1141" cy="417"/>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52" name="Oval 150"/>
              <p:cNvSpPr>
                <a:spLocks noChangeArrowheads="1"/>
              </p:cNvSpPr>
              <p:nvPr/>
            </p:nvSpPr>
            <p:spPr bwMode="auto">
              <a:xfrm rot="1336630">
                <a:off x="1474" y="3067"/>
                <a:ext cx="555" cy="417"/>
              </a:xfrm>
              <a:prstGeom prst="ellipse">
                <a:avLst/>
              </a:prstGeom>
              <a:solidFill>
                <a:srgbClr val="DDDDDD"/>
              </a:solidFill>
              <a:ln>
                <a:noFill/>
              </a:ln>
              <a:effectLst>
                <a:outerShdw dist="40161" dir="4293903"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53" name="Oval 151"/>
              <p:cNvSpPr>
                <a:spLocks noChangeArrowheads="1"/>
              </p:cNvSpPr>
              <p:nvPr/>
            </p:nvSpPr>
            <p:spPr bwMode="auto">
              <a:xfrm>
                <a:off x="1004" y="2810"/>
                <a:ext cx="756" cy="322"/>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54" name="Oval 152"/>
              <p:cNvSpPr>
                <a:spLocks noChangeArrowheads="1"/>
              </p:cNvSpPr>
              <p:nvPr/>
            </p:nvSpPr>
            <p:spPr bwMode="auto">
              <a:xfrm>
                <a:off x="577" y="2899"/>
                <a:ext cx="575" cy="319"/>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55" name="Oval 153"/>
              <p:cNvSpPr>
                <a:spLocks noChangeArrowheads="1"/>
              </p:cNvSpPr>
              <p:nvPr/>
            </p:nvSpPr>
            <p:spPr bwMode="auto">
              <a:xfrm>
                <a:off x="396" y="3100"/>
                <a:ext cx="383" cy="254"/>
              </a:xfrm>
              <a:prstGeom prst="ellipse">
                <a:avLst/>
              </a:prstGeom>
              <a:solidFill>
                <a:srgbClr val="DDDDDD"/>
              </a:solidFill>
              <a:ln>
                <a:noFill/>
              </a:ln>
              <a:effectLst>
                <a:outerShdw dist="63500" dir="3187806"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56" name="Oval 154"/>
              <p:cNvSpPr>
                <a:spLocks noChangeArrowheads="1"/>
              </p:cNvSpPr>
              <p:nvPr/>
            </p:nvSpPr>
            <p:spPr bwMode="auto">
              <a:xfrm>
                <a:off x="1515" y="2908"/>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57" name="Oval 155"/>
              <p:cNvSpPr>
                <a:spLocks noChangeArrowheads="1"/>
              </p:cNvSpPr>
              <p:nvPr/>
            </p:nvSpPr>
            <p:spPr bwMode="auto">
              <a:xfrm>
                <a:off x="1599" y="3075"/>
                <a:ext cx="555" cy="249"/>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58" name="Oval 156"/>
              <p:cNvSpPr>
                <a:spLocks noChangeArrowheads="1"/>
              </p:cNvSpPr>
              <p:nvPr/>
            </p:nvSpPr>
            <p:spPr bwMode="auto">
              <a:xfrm>
                <a:off x="715" y="3003"/>
                <a:ext cx="1141" cy="417"/>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59" name="Oval 157"/>
              <p:cNvSpPr>
                <a:spLocks noChangeArrowheads="1"/>
              </p:cNvSpPr>
              <p:nvPr/>
            </p:nvSpPr>
            <p:spPr bwMode="auto">
              <a:xfrm>
                <a:off x="513" y="3218"/>
                <a:ext cx="586" cy="281"/>
              </a:xfrm>
              <a:prstGeom prst="ellipse">
                <a:avLst/>
              </a:prstGeom>
              <a:solidFill>
                <a:srgbClr val="DDDDDD"/>
              </a:solidFill>
              <a:ln>
                <a:noFill/>
              </a:ln>
              <a:effectLst>
                <a:outerShdw dist="113592" dir="20006097" algn="ctr" rotWithShape="0">
                  <a:schemeClr val="tx1"/>
                </a:outerShdw>
              </a:effectLst>
              <a:extLst>
                <a:ext uri="{91240B29-F687-4F45-9708-019B960494DF}">
                  <a14:hiddenLine xmlns:a14="http://schemas.microsoft.com/office/drawing/2010/main" w="9525">
                    <a:solidFill>
                      <a:srgbClr val="000000"/>
                    </a:solidFill>
                    <a:rou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60" name="Freeform 158"/>
              <p:cNvSpPr/>
              <p:nvPr/>
            </p:nvSpPr>
            <p:spPr bwMode="auto">
              <a:xfrm>
                <a:off x="567" y="2924"/>
                <a:ext cx="1451" cy="597"/>
              </a:xfrm>
              <a:custGeom>
                <a:avLst/>
                <a:gdLst>
                  <a:gd name="T0" fmla="*/ 0 w 1447"/>
                  <a:gd name="T1" fmla="*/ 1 h 1128"/>
                  <a:gd name="T2" fmla="*/ 80 w 1447"/>
                  <a:gd name="T3" fmla="*/ 1 h 1128"/>
                  <a:gd name="T4" fmla="*/ 56 w 1447"/>
                  <a:gd name="T5" fmla="*/ 1 h 1128"/>
                  <a:gd name="T6" fmla="*/ 24 w 1447"/>
                  <a:gd name="T7" fmla="*/ 1 h 1128"/>
                  <a:gd name="T8" fmla="*/ 40 w 1447"/>
                  <a:gd name="T9" fmla="*/ 1 h 1128"/>
                  <a:gd name="T10" fmla="*/ 64 w 1447"/>
                  <a:gd name="T11" fmla="*/ 1 h 1128"/>
                  <a:gd name="T12" fmla="*/ 96 w 1447"/>
                  <a:gd name="T13" fmla="*/ 1 h 1128"/>
                  <a:gd name="T14" fmla="*/ 104 w 1447"/>
                  <a:gd name="T15" fmla="*/ 1 h 1128"/>
                  <a:gd name="T16" fmla="*/ 152 w 1447"/>
                  <a:gd name="T17" fmla="*/ 1 h 1128"/>
                  <a:gd name="T18" fmla="*/ 168 w 1447"/>
                  <a:gd name="T19" fmla="*/ 1 h 1128"/>
                  <a:gd name="T20" fmla="*/ 252 w 1447"/>
                  <a:gd name="T21" fmla="*/ 1 h 1128"/>
                  <a:gd name="T22" fmla="*/ 340 w 1447"/>
                  <a:gd name="T23" fmla="*/ 1 h 1128"/>
                  <a:gd name="T24" fmla="*/ 380 w 1447"/>
                  <a:gd name="T25" fmla="*/ 1 h 1128"/>
                  <a:gd name="T26" fmla="*/ 404 w 1447"/>
                  <a:gd name="T27" fmla="*/ 1 h 1128"/>
                  <a:gd name="T28" fmla="*/ 476 w 1447"/>
                  <a:gd name="T29" fmla="*/ 1 h 1128"/>
                  <a:gd name="T30" fmla="*/ 569 w 1447"/>
                  <a:gd name="T31" fmla="*/ 0 h 1128"/>
                  <a:gd name="T32" fmla="*/ 915 w 1447"/>
                  <a:gd name="T33" fmla="*/ 1 h 1128"/>
                  <a:gd name="T34" fmla="*/ 1212 w 1447"/>
                  <a:gd name="T35" fmla="*/ 1 h 1128"/>
                  <a:gd name="T36" fmla="*/ 1236 w 1447"/>
                  <a:gd name="T37" fmla="*/ 1 h 1128"/>
                  <a:gd name="T38" fmla="*/ 1260 w 1447"/>
                  <a:gd name="T39" fmla="*/ 1 h 1128"/>
                  <a:gd name="T40" fmla="*/ 1417 w 1447"/>
                  <a:gd name="T41" fmla="*/ 1 h 1128"/>
                  <a:gd name="T42" fmla="*/ 1504 w 1447"/>
                  <a:gd name="T43" fmla="*/ 1 h 1128"/>
                  <a:gd name="T44" fmla="*/ 1552 w 1447"/>
                  <a:gd name="T45" fmla="*/ 1 h 1128"/>
                  <a:gd name="T46" fmla="*/ 1568 w 1447"/>
                  <a:gd name="T47" fmla="*/ 1 h 1128"/>
                  <a:gd name="T48" fmla="*/ 1600 w 1447"/>
                  <a:gd name="T49" fmla="*/ 1 h 1128"/>
                  <a:gd name="T50" fmla="*/ 1624 w 1447"/>
                  <a:gd name="T51" fmla="*/ 1 h 1128"/>
                  <a:gd name="T52" fmla="*/ 1643 w 1447"/>
                  <a:gd name="T53" fmla="*/ 1 h 1128"/>
                  <a:gd name="T54" fmla="*/ 1643 w 1447"/>
                  <a:gd name="T55" fmla="*/ 1 h 1128"/>
                  <a:gd name="T56" fmla="*/ 1624 w 1447"/>
                  <a:gd name="T57" fmla="*/ 1 h 1128"/>
                  <a:gd name="T58" fmla="*/ 1576 w 1447"/>
                  <a:gd name="T59" fmla="*/ 1 h 1128"/>
                  <a:gd name="T60" fmla="*/ 1560 w 1447"/>
                  <a:gd name="T61" fmla="*/ 1 h 1128"/>
                  <a:gd name="T62" fmla="*/ 1512 w 1447"/>
                  <a:gd name="T63" fmla="*/ 1 h 1128"/>
                  <a:gd name="T64" fmla="*/ 1407 w 1447"/>
                  <a:gd name="T65" fmla="*/ 1 h 1128"/>
                  <a:gd name="T66" fmla="*/ 1343 w 1447"/>
                  <a:gd name="T67" fmla="*/ 1 h 1128"/>
                  <a:gd name="T68" fmla="*/ 1268 w 1447"/>
                  <a:gd name="T69" fmla="*/ 1 h 1128"/>
                  <a:gd name="T70" fmla="*/ 492 w 1447"/>
                  <a:gd name="T71" fmla="*/ 1 h 1128"/>
                  <a:gd name="T72" fmla="*/ 412 w 1447"/>
                  <a:gd name="T73" fmla="*/ 1 h 1128"/>
                  <a:gd name="T74" fmla="*/ 356 w 1447"/>
                  <a:gd name="T75" fmla="*/ 1 h 1128"/>
                  <a:gd name="T76" fmla="*/ 292 w 1447"/>
                  <a:gd name="T77" fmla="*/ 1 h 1128"/>
                  <a:gd name="T78" fmla="*/ 252 w 1447"/>
                  <a:gd name="T79" fmla="*/ 1 h 1128"/>
                  <a:gd name="T80" fmla="*/ 120 w 1447"/>
                  <a:gd name="T81" fmla="*/ 1 h 1128"/>
                  <a:gd name="T82" fmla="*/ 56 w 1447"/>
                  <a:gd name="T83" fmla="*/ 1 h 1128"/>
                  <a:gd name="T84" fmla="*/ 16 w 1447"/>
                  <a:gd name="T85" fmla="*/ 1 h 1128"/>
                  <a:gd name="T86" fmla="*/ 8 w 1447"/>
                  <a:gd name="T87" fmla="*/ 1 h 1128"/>
                  <a:gd name="T88" fmla="*/ 0 w 1447"/>
                  <a:gd name="T89" fmla="*/ 1 h 11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7"/>
                  <a:gd name="T136" fmla="*/ 0 h 1128"/>
                  <a:gd name="T137" fmla="*/ 1447 w 1447"/>
                  <a:gd name="T138" fmla="*/ 1128 h 11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a:noFill/>
              </a:ln>
              <a:extLst>
                <a:ext uri="{91240B29-F687-4F45-9708-019B960494DF}">
                  <a14:hiddenLine xmlns:a14="http://schemas.microsoft.com/office/drawing/2010/main" w="12700">
                    <a:solidFill>
                      <a:srgbClr val="000000"/>
                    </a:solidFill>
                    <a:prstDash val="solid"/>
                    <a:round/>
                  </a14:hiddenLine>
                </a:ext>
              </a:extLst>
            </p:spPr>
            <p:txBody>
              <a:bodyPr/>
              <a:lstStyle/>
              <a:p>
                <a:endParaRPr lang="zh-CN" altLang="en-US"/>
              </a:p>
            </p:txBody>
          </p:sp>
        </p:grpSp>
        <p:sp>
          <p:nvSpPr>
            <p:cNvPr id="11274" name="Rectangle 159"/>
            <p:cNvSpPr>
              <a:spLocks noChangeArrowheads="1"/>
            </p:cNvSpPr>
            <p:nvPr/>
          </p:nvSpPr>
          <p:spPr bwMode="auto">
            <a:xfrm>
              <a:off x="434" y="1721"/>
              <a:ext cx="54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solidFill>
                    <a:srgbClr val="333399"/>
                  </a:solidFill>
                  <a:latin typeface="Arial" panose="020B0604020202020204" pitchFamily="34" charset="0"/>
                  <a:ea typeface="黑体" panose="02010609060101010101" pitchFamily="49" charset="-122"/>
                </a:rPr>
                <a:t>PC </a:t>
              </a:r>
              <a:r>
                <a:rPr lang="zh-CN" altLang="en-US" sz="1800">
                  <a:solidFill>
                    <a:srgbClr val="333399"/>
                  </a:solidFill>
                  <a:latin typeface="Arial" panose="020B0604020202020204" pitchFamily="34" charset="0"/>
                  <a:ea typeface="黑体" panose="02010609060101010101" pitchFamily="49" charset="-122"/>
                </a:rPr>
                <a:t>机</a:t>
              </a:r>
            </a:p>
          </p:txBody>
        </p:sp>
        <p:sp>
          <p:nvSpPr>
            <p:cNvPr id="11275" name="Rectangle 160"/>
            <p:cNvSpPr>
              <a:spLocks noChangeArrowheads="1"/>
            </p:cNvSpPr>
            <p:nvPr/>
          </p:nvSpPr>
          <p:spPr bwMode="auto">
            <a:xfrm>
              <a:off x="2404" y="1428"/>
              <a:ext cx="84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ea typeface="黑体" panose="02010609060101010101" pitchFamily="49" charset="-122"/>
                </a:rPr>
                <a:t>公用电话网</a:t>
              </a:r>
            </a:p>
          </p:txBody>
        </p:sp>
        <p:pic>
          <p:nvPicPr>
            <p:cNvPr id="11276" name="Picture 16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 y="1388"/>
              <a:ext cx="537"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7" name="Picture 16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 y="1296"/>
              <a:ext cx="446"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sp>
          <p:nvSpPr>
            <p:cNvPr id="11278" name="Rectangle 163"/>
            <p:cNvSpPr>
              <a:spLocks noChangeArrowheads="1"/>
            </p:cNvSpPr>
            <p:nvPr/>
          </p:nvSpPr>
          <p:spPr bwMode="auto">
            <a:xfrm>
              <a:off x="3584" y="1693"/>
              <a:ext cx="849"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latin typeface="Arial" panose="020B0604020202020204" pitchFamily="34" charset="0"/>
                  <a:ea typeface="黑体" panose="02010609060101010101" pitchFamily="49" charset="-122"/>
                </a:rPr>
                <a:t>调制解调器</a:t>
              </a:r>
            </a:p>
          </p:txBody>
        </p:sp>
        <p:grpSp>
          <p:nvGrpSpPr>
            <p:cNvPr id="11279" name="Group 164"/>
            <p:cNvGrpSpPr/>
            <p:nvPr/>
          </p:nvGrpSpPr>
          <p:grpSpPr bwMode="auto">
            <a:xfrm>
              <a:off x="1751" y="1265"/>
              <a:ext cx="411" cy="214"/>
              <a:chOff x="2315" y="3965"/>
              <a:chExt cx="496" cy="254"/>
            </a:xfrm>
          </p:grpSpPr>
          <p:sp>
            <p:nvSpPr>
              <p:cNvPr id="11340" name="Freeform 165"/>
              <p:cNvSpPr/>
              <p:nvPr/>
            </p:nvSpPr>
            <p:spPr bwMode="auto">
              <a:xfrm>
                <a:off x="2315" y="4051"/>
                <a:ext cx="92" cy="89"/>
              </a:xfrm>
              <a:custGeom>
                <a:avLst/>
                <a:gdLst>
                  <a:gd name="T0" fmla="*/ 0 w 552"/>
                  <a:gd name="T1" fmla="*/ 0 h 535"/>
                  <a:gd name="T2" fmla="*/ 0 w 552"/>
                  <a:gd name="T3" fmla="*/ 0 h 535"/>
                  <a:gd name="T4" fmla="*/ 0 w 552"/>
                  <a:gd name="T5" fmla="*/ 0 h 535"/>
                  <a:gd name="T6" fmla="*/ 0 w 552"/>
                  <a:gd name="T7" fmla="*/ 0 h 535"/>
                  <a:gd name="T8" fmla="*/ 0 w 552"/>
                  <a:gd name="T9" fmla="*/ 0 h 535"/>
                  <a:gd name="T10" fmla="*/ 0 w 552"/>
                  <a:gd name="T11" fmla="*/ 0 h 535"/>
                  <a:gd name="T12" fmla="*/ 0 w 552"/>
                  <a:gd name="T13" fmla="*/ 0 h 535"/>
                  <a:gd name="T14" fmla="*/ 0 w 552"/>
                  <a:gd name="T15" fmla="*/ 0 h 535"/>
                  <a:gd name="T16" fmla="*/ 0 w 552"/>
                  <a:gd name="T17" fmla="*/ 0 h 535"/>
                  <a:gd name="T18" fmla="*/ 0 w 552"/>
                  <a:gd name="T19" fmla="*/ 0 h 535"/>
                  <a:gd name="T20" fmla="*/ 0 w 552"/>
                  <a:gd name="T21" fmla="*/ 0 h 535"/>
                  <a:gd name="T22" fmla="*/ 0 w 552"/>
                  <a:gd name="T23" fmla="*/ 0 h 535"/>
                  <a:gd name="T24" fmla="*/ 0 w 552"/>
                  <a:gd name="T25" fmla="*/ 0 h 535"/>
                  <a:gd name="T26" fmla="*/ 0 w 552"/>
                  <a:gd name="T27" fmla="*/ 0 h 535"/>
                  <a:gd name="T28" fmla="*/ 0 w 552"/>
                  <a:gd name="T29" fmla="*/ 0 h 535"/>
                  <a:gd name="T30" fmla="*/ 0 w 552"/>
                  <a:gd name="T31" fmla="*/ 0 h 535"/>
                  <a:gd name="T32" fmla="*/ 0 w 552"/>
                  <a:gd name="T33" fmla="*/ 0 h 535"/>
                  <a:gd name="T34" fmla="*/ 0 w 552"/>
                  <a:gd name="T35" fmla="*/ 0 h 535"/>
                  <a:gd name="T36" fmla="*/ 0 w 552"/>
                  <a:gd name="T37" fmla="*/ 0 h 535"/>
                  <a:gd name="T38" fmla="*/ 0 w 552"/>
                  <a:gd name="T39" fmla="*/ 0 h 535"/>
                  <a:gd name="T40" fmla="*/ 0 w 552"/>
                  <a:gd name="T41" fmla="*/ 0 h 535"/>
                  <a:gd name="T42" fmla="*/ 0 w 552"/>
                  <a:gd name="T43" fmla="*/ 0 h 535"/>
                  <a:gd name="T44" fmla="*/ 0 w 552"/>
                  <a:gd name="T45" fmla="*/ 0 h 535"/>
                  <a:gd name="T46" fmla="*/ 0 w 552"/>
                  <a:gd name="T47" fmla="*/ 0 h 535"/>
                  <a:gd name="T48" fmla="*/ 0 w 552"/>
                  <a:gd name="T49" fmla="*/ 0 h 535"/>
                  <a:gd name="T50" fmla="*/ 0 w 552"/>
                  <a:gd name="T51" fmla="*/ 0 h 535"/>
                  <a:gd name="T52" fmla="*/ 0 w 552"/>
                  <a:gd name="T53" fmla="*/ 0 h 535"/>
                  <a:gd name="T54" fmla="*/ 0 w 552"/>
                  <a:gd name="T55" fmla="*/ 0 h 535"/>
                  <a:gd name="T56" fmla="*/ 0 w 552"/>
                  <a:gd name="T57" fmla="*/ 0 h 535"/>
                  <a:gd name="T58" fmla="*/ 0 w 552"/>
                  <a:gd name="T59" fmla="*/ 0 h 535"/>
                  <a:gd name="T60" fmla="*/ 0 w 552"/>
                  <a:gd name="T61" fmla="*/ 0 h 535"/>
                  <a:gd name="T62" fmla="*/ 0 w 552"/>
                  <a:gd name="T63" fmla="*/ 0 h 535"/>
                  <a:gd name="T64" fmla="*/ 0 w 552"/>
                  <a:gd name="T65" fmla="*/ 0 h 535"/>
                  <a:gd name="T66" fmla="*/ 0 w 552"/>
                  <a:gd name="T67" fmla="*/ 0 h 535"/>
                  <a:gd name="T68" fmla="*/ 0 w 552"/>
                  <a:gd name="T69" fmla="*/ 0 h 535"/>
                  <a:gd name="T70" fmla="*/ 0 w 552"/>
                  <a:gd name="T71" fmla="*/ 0 h 535"/>
                  <a:gd name="T72" fmla="*/ 0 w 552"/>
                  <a:gd name="T73" fmla="*/ 0 h 535"/>
                  <a:gd name="T74" fmla="*/ 0 w 552"/>
                  <a:gd name="T75" fmla="*/ 0 h 53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52"/>
                  <a:gd name="T115" fmla="*/ 0 h 535"/>
                  <a:gd name="T116" fmla="*/ 552 w 552"/>
                  <a:gd name="T117" fmla="*/ 535 h 53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28575" cmpd="sng">
                <a:solidFill>
                  <a:srgbClr val="333399"/>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341" name="Freeform 166"/>
              <p:cNvSpPr/>
              <p:nvPr/>
            </p:nvSpPr>
            <p:spPr bwMode="auto">
              <a:xfrm>
                <a:off x="2407" y="3965"/>
                <a:ext cx="157" cy="254"/>
              </a:xfrm>
              <a:custGeom>
                <a:avLst/>
                <a:gdLst>
                  <a:gd name="T0" fmla="*/ 0 w 943"/>
                  <a:gd name="T1" fmla="*/ 0 h 1524"/>
                  <a:gd name="T2" fmla="*/ 0 w 943"/>
                  <a:gd name="T3" fmla="*/ 0 h 1524"/>
                  <a:gd name="T4" fmla="*/ 0 w 943"/>
                  <a:gd name="T5" fmla="*/ 0 h 1524"/>
                  <a:gd name="T6" fmla="*/ 0 w 943"/>
                  <a:gd name="T7" fmla="*/ 0 h 1524"/>
                  <a:gd name="T8" fmla="*/ 0 w 943"/>
                  <a:gd name="T9" fmla="*/ 0 h 1524"/>
                  <a:gd name="T10" fmla="*/ 0 w 943"/>
                  <a:gd name="T11" fmla="*/ 0 h 1524"/>
                  <a:gd name="T12" fmla="*/ 0 w 943"/>
                  <a:gd name="T13" fmla="*/ 0 h 1524"/>
                  <a:gd name="T14" fmla="*/ 0 w 943"/>
                  <a:gd name="T15" fmla="*/ 0 h 1524"/>
                  <a:gd name="T16" fmla="*/ 0 w 943"/>
                  <a:gd name="T17" fmla="*/ 0 h 1524"/>
                  <a:gd name="T18" fmla="*/ 0 w 943"/>
                  <a:gd name="T19" fmla="*/ 0 h 1524"/>
                  <a:gd name="T20" fmla="*/ 0 w 943"/>
                  <a:gd name="T21" fmla="*/ 0 h 1524"/>
                  <a:gd name="T22" fmla="*/ 0 w 943"/>
                  <a:gd name="T23" fmla="*/ 0 h 1524"/>
                  <a:gd name="T24" fmla="*/ 0 w 943"/>
                  <a:gd name="T25" fmla="*/ 0 h 1524"/>
                  <a:gd name="T26" fmla="*/ 0 w 943"/>
                  <a:gd name="T27" fmla="*/ 0 h 1524"/>
                  <a:gd name="T28" fmla="*/ 0 w 943"/>
                  <a:gd name="T29" fmla="*/ 0 h 1524"/>
                  <a:gd name="T30" fmla="*/ 0 w 943"/>
                  <a:gd name="T31" fmla="*/ 0 h 1524"/>
                  <a:gd name="T32" fmla="*/ 0 w 943"/>
                  <a:gd name="T33" fmla="*/ 0 h 1524"/>
                  <a:gd name="T34" fmla="*/ 0 w 943"/>
                  <a:gd name="T35" fmla="*/ 0 h 1524"/>
                  <a:gd name="T36" fmla="*/ 0 w 943"/>
                  <a:gd name="T37" fmla="*/ 0 h 1524"/>
                  <a:gd name="T38" fmla="*/ 0 w 943"/>
                  <a:gd name="T39" fmla="*/ 0 h 1524"/>
                  <a:gd name="T40" fmla="*/ 0 w 943"/>
                  <a:gd name="T41" fmla="*/ 0 h 1524"/>
                  <a:gd name="T42" fmla="*/ 0 w 943"/>
                  <a:gd name="T43" fmla="*/ 0 h 1524"/>
                  <a:gd name="T44" fmla="*/ 0 w 943"/>
                  <a:gd name="T45" fmla="*/ 0 h 1524"/>
                  <a:gd name="T46" fmla="*/ 0 w 943"/>
                  <a:gd name="T47" fmla="*/ 0 h 1524"/>
                  <a:gd name="T48" fmla="*/ 0 w 943"/>
                  <a:gd name="T49" fmla="*/ 0 h 1524"/>
                  <a:gd name="T50" fmla="*/ 0 w 943"/>
                  <a:gd name="T51" fmla="*/ 0 h 1524"/>
                  <a:gd name="T52" fmla="*/ 0 w 943"/>
                  <a:gd name="T53" fmla="*/ 0 h 1524"/>
                  <a:gd name="T54" fmla="*/ 0 w 943"/>
                  <a:gd name="T55" fmla="*/ 0 h 1524"/>
                  <a:gd name="T56" fmla="*/ 0 w 943"/>
                  <a:gd name="T57" fmla="*/ 0 h 1524"/>
                  <a:gd name="T58" fmla="*/ 0 w 943"/>
                  <a:gd name="T59" fmla="*/ 0 h 1524"/>
                  <a:gd name="T60" fmla="*/ 0 w 943"/>
                  <a:gd name="T61" fmla="*/ 0 h 1524"/>
                  <a:gd name="T62" fmla="*/ 0 w 943"/>
                  <a:gd name="T63" fmla="*/ 0 h 1524"/>
                  <a:gd name="T64" fmla="*/ 0 w 943"/>
                  <a:gd name="T65" fmla="*/ 0 h 1524"/>
                  <a:gd name="T66" fmla="*/ 0 w 943"/>
                  <a:gd name="T67" fmla="*/ 0 h 1524"/>
                  <a:gd name="T68" fmla="*/ 0 w 943"/>
                  <a:gd name="T69" fmla="*/ 0 h 1524"/>
                  <a:gd name="T70" fmla="*/ 0 w 943"/>
                  <a:gd name="T71" fmla="*/ 0 h 1524"/>
                  <a:gd name="T72" fmla="*/ 0 w 943"/>
                  <a:gd name="T73" fmla="*/ 0 h 1524"/>
                  <a:gd name="T74" fmla="*/ 0 w 943"/>
                  <a:gd name="T75" fmla="*/ 0 h 1524"/>
                  <a:gd name="T76" fmla="*/ 0 w 943"/>
                  <a:gd name="T77" fmla="*/ 0 h 1524"/>
                  <a:gd name="T78" fmla="*/ 0 w 943"/>
                  <a:gd name="T79" fmla="*/ 0 h 1524"/>
                  <a:gd name="T80" fmla="*/ 0 w 943"/>
                  <a:gd name="T81" fmla="*/ 0 h 1524"/>
                  <a:gd name="T82" fmla="*/ 0 w 943"/>
                  <a:gd name="T83" fmla="*/ 0 h 1524"/>
                  <a:gd name="T84" fmla="*/ 0 w 943"/>
                  <a:gd name="T85" fmla="*/ 0 h 152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43"/>
                  <a:gd name="T130" fmla="*/ 0 h 1524"/>
                  <a:gd name="T131" fmla="*/ 943 w 943"/>
                  <a:gd name="T132" fmla="*/ 1524 h 152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28575" cmpd="sng">
                <a:solidFill>
                  <a:srgbClr val="333399"/>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342" name="Freeform 167"/>
              <p:cNvSpPr/>
              <p:nvPr/>
            </p:nvSpPr>
            <p:spPr bwMode="auto">
              <a:xfrm>
                <a:off x="2719" y="4051"/>
                <a:ext cx="92" cy="89"/>
              </a:xfrm>
              <a:custGeom>
                <a:avLst/>
                <a:gdLst>
                  <a:gd name="T0" fmla="*/ 0 w 551"/>
                  <a:gd name="T1" fmla="*/ 0 h 535"/>
                  <a:gd name="T2" fmla="*/ 0 w 551"/>
                  <a:gd name="T3" fmla="*/ 0 h 535"/>
                  <a:gd name="T4" fmla="*/ 0 w 551"/>
                  <a:gd name="T5" fmla="*/ 0 h 535"/>
                  <a:gd name="T6" fmla="*/ 0 w 551"/>
                  <a:gd name="T7" fmla="*/ 0 h 535"/>
                  <a:gd name="T8" fmla="*/ 0 w 551"/>
                  <a:gd name="T9" fmla="*/ 0 h 535"/>
                  <a:gd name="T10" fmla="*/ 0 w 551"/>
                  <a:gd name="T11" fmla="*/ 0 h 535"/>
                  <a:gd name="T12" fmla="*/ 0 w 551"/>
                  <a:gd name="T13" fmla="*/ 0 h 535"/>
                  <a:gd name="T14" fmla="*/ 0 w 551"/>
                  <a:gd name="T15" fmla="*/ 0 h 535"/>
                  <a:gd name="T16" fmla="*/ 0 w 551"/>
                  <a:gd name="T17" fmla="*/ 0 h 535"/>
                  <a:gd name="T18" fmla="*/ 0 w 551"/>
                  <a:gd name="T19" fmla="*/ 0 h 535"/>
                  <a:gd name="T20" fmla="*/ 0 w 551"/>
                  <a:gd name="T21" fmla="*/ 0 h 535"/>
                  <a:gd name="T22" fmla="*/ 0 w 551"/>
                  <a:gd name="T23" fmla="*/ 0 h 535"/>
                  <a:gd name="T24" fmla="*/ 0 w 551"/>
                  <a:gd name="T25" fmla="*/ 0 h 535"/>
                  <a:gd name="T26" fmla="*/ 0 w 551"/>
                  <a:gd name="T27" fmla="*/ 0 h 535"/>
                  <a:gd name="T28" fmla="*/ 0 w 551"/>
                  <a:gd name="T29" fmla="*/ 0 h 535"/>
                  <a:gd name="T30" fmla="*/ 0 w 551"/>
                  <a:gd name="T31" fmla="*/ 0 h 535"/>
                  <a:gd name="T32" fmla="*/ 0 w 551"/>
                  <a:gd name="T33" fmla="*/ 0 h 535"/>
                  <a:gd name="T34" fmla="*/ 0 w 551"/>
                  <a:gd name="T35" fmla="*/ 0 h 535"/>
                  <a:gd name="T36" fmla="*/ 0 w 551"/>
                  <a:gd name="T37" fmla="*/ 0 h 535"/>
                  <a:gd name="T38" fmla="*/ 0 w 551"/>
                  <a:gd name="T39" fmla="*/ 0 h 535"/>
                  <a:gd name="T40" fmla="*/ 0 w 551"/>
                  <a:gd name="T41" fmla="*/ 0 h 535"/>
                  <a:gd name="T42" fmla="*/ 0 w 551"/>
                  <a:gd name="T43" fmla="*/ 0 h 535"/>
                  <a:gd name="T44" fmla="*/ 0 w 551"/>
                  <a:gd name="T45" fmla="*/ 0 h 535"/>
                  <a:gd name="T46" fmla="*/ 0 w 551"/>
                  <a:gd name="T47" fmla="*/ 0 h 535"/>
                  <a:gd name="T48" fmla="*/ 0 w 551"/>
                  <a:gd name="T49" fmla="*/ 0 h 535"/>
                  <a:gd name="T50" fmla="*/ 0 w 551"/>
                  <a:gd name="T51" fmla="*/ 0 h 535"/>
                  <a:gd name="T52" fmla="*/ 0 w 551"/>
                  <a:gd name="T53" fmla="*/ 0 h 535"/>
                  <a:gd name="T54" fmla="*/ 0 w 551"/>
                  <a:gd name="T55" fmla="*/ 0 h 535"/>
                  <a:gd name="T56" fmla="*/ 0 w 551"/>
                  <a:gd name="T57" fmla="*/ 0 h 535"/>
                  <a:gd name="T58" fmla="*/ 0 w 551"/>
                  <a:gd name="T59" fmla="*/ 0 h 535"/>
                  <a:gd name="T60" fmla="*/ 0 w 551"/>
                  <a:gd name="T61" fmla="*/ 0 h 535"/>
                  <a:gd name="T62" fmla="*/ 0 w 551"/>
                  <a:gd name="T63" fmla="*/ 0 h 535"/>
                  <a:gd name="T64" fmla="*/ 0 w 551"/>
                  <a:gd name="T65" fmla="*/ 0 h 535"/>
                  <a:gd name="T66" fmla="*/ 0 w 551"/>
                  <a:gd name="T67" fmla="*/ 0 h 535"/>
                  <a:gd name="T68" fmla="*/ 0 w 551"/>
                  <a:gd name="T69" fmla="*/ 0 h 535"/>
                  <a:gd name="T70" fmla="*/ 0 w 551"/>
                  <a:gd name="T71" fmla="*/ 0 h 535"/>
                  <a:gd name="T72" fmla="*/ 0 w 551"/>
                  <a:gd name="T73" fmla="*/ 0 h 535"/>
                  <a:gd name="T74" fmla="*/ 0 w 551"/>
                  <a:gd name="T75" fmla="*/ 0 h 53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51"/>
                  <a:gd name="T115" fmla="*/ 0 h 535"/>
                  <a:gd name="T116" fmla="*/ 551 w 551"/>
                  <a:gd name="T117" fmla="*/ 535 h 53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28575" cmpd="sng">
                <a:solidFill>
                  <a:srgbClr val="333399"/>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343" name="Freeform 168"/>
              <p:cNvSpPr/>
              <p:nvPr/>
            </p:nvSpPr>
            <p:spPr bwMode="auto">
              <a:xfrm>
                <a:off x="2562" y="3965"/>
                <a:ext cx="157" cy="254"/>
              </a:xfrm>
              <a:custGeom>
                <a:avLst/>
                <a:gdLst>
                  <a:gd name="T0" fmla="*/ 0 w 943"/>
                  <a:gd name="T1" fmla="*/ 0 h 1524"/>
                  <a:gd name="T2" fmla="*/ 0 w 943"/>
                  <a:gd name="T3" fmla="*/ 0 h 1524"/>
                  <a:gd name="T4" fmla="*/ 0 w 943"/>
                  <a:gd name="T5" fmla="*/ 0 h 1524"/>
                  <a:gd name="T6" fmla="*/ 0 w 943"/>
                  <a:gd name="T7" fmla="*/ 0 h 1524"/>
                  <a:gd name="T8" fmla="*/ 0 w 943"/>
                  <a:gd name="T9" fmla="*/ 0 h 1524"/>
                  <a:gd name="T10" fmla="*/ 0 w 943"/>
                  <a:gd name="T11" fmla="*/ 0 h 1524"/>
                  <a:gd name="T12" fmla="*/ 0 w 943"/>
                  <a:gd name="T13" fmla="*/ 0 h 1524"/>
                  <a:gd name="T14" fmla="*/ 0 w 943"/>
                  <a:gd name="T15" fmla="*/ 0 h 1524"/>
                  <a:gd name="T16" fmla="*/ 0 w 943"/>
                  <a:gd name="T17" fmla="*/ 0 h 1524"/>
                  <a:gd name="T18" fmla="*/ 0 w 943"/>
                  <a:gd name="T19" fmla="*/ 0 h 1524"/>
                  <a:gd name="T20" fmla="*/ 0 w 943"/>
                  <a:gd name="T21" fmla="*/ 0 h 1524"/>
                  <a:gd name="T22" fmla="*/ 0 w 943"/>
                  <a:gd name="T23" fmla="*/ 0 h 1524"/>
                  <a:gd name="T24" fmla="*/ 0 w 943"/>
                  <a:gd name="T25" fmla="*/ 0 h 1524"/>
                  <a:gd name="T26" fmla="*/ 0 w 943"/>
                  <a:gd name="T27" fmla="*/ 0 h 1524"/>
                  <a:gd name="T28" fmla="*/ 0 w 943"/>
                  <a:gd name="T29" fmla="*/ 0 h 1524"/>
                  <a:gd name="T30" fmla="*/ 0 w 943"/>
                  <a:gd name="T31" fmla="*/ 0 h 1524"/>
                  <a:gd name="T32" fmla="*/ 0 w 943"/>
                  <a:gd name="T33" fmla="*/ 0 h 1524"/>
                  <a:gd name="T34" fmla="*/ 0 w 943"/>
                  <a:gd name="T35" fmla="*/ 0 h 1524"/>
                  <a:gd name="T36" fmla="*/ 0 w 943"/>
                  <a:gd name="T37" fmla="*/ 0 h 1524"/>
                  <a:gd name="T38" fmla="*/ 0 w 943"/>
                  <a:gd name="T39" fmla="*/ 0 h 1524"/>
                  <a:gd name="T40" fmla="*/ 0 w 943"/>
                  <a:gd name="T41" fmla="*/ 0 h 1524"/>
                  <a:gd name="T42" fmla="*/ 0 w 943"/>
                  <a:gd name="T43" fmla="*/ 0 h 1524"/>
                  <a:gd name="T44" fmla="*/ 0 w 943"/>
                  <a:gd name="T45" fmla="*/ 0 h 1524"/>
                  <a:gd name="T46" fmla="*/ 0 w 943"/>
                  <a:gd name="T47" fmla="*/ 0 h 1524"/>
                  <a:gd name="T48" fmla="*/ 0 w 943"/>
                  <a:gd name="T49" fmla="*/ 0 h 1524"/>
                  <a:gd name="T50" fmla="*/ 0 w 943"/>
                  <a:gd name="T51" fmla="*/ 0 h 1524"/>
                  <a:gd name="T52" fmla="*/ 0 w 943"/>
                  <a:gd name="T53" fmla="*/ 0 h 1524"/>
                  <a:gd name="T54" fmla="*/ 0 w 943"/>
                  <a:gd name="T55" fmla="*/ 0 h 1524"/>
                  <a:gd name="T56" fmla="*/ 0 w 943"/>
                  <a:gd name="T57" fmla="*/ 0 h 1524"/>
                  <a:gd name="T58" fmla="*/ 0 w 943"/>
                  <a:gd name="T59" fmla="*/ 0 h 1524"/>
                  <a:gd name="T60" fmla="*/ 0 w 943"/>
                  <a:gd name="T61" fmla="*/ 0 h 1524"/>
                  <a:gd name="T62" fmla="*/ 0 w 943"/>
                  <a:gd name="T63" fmla="*/ 0 h 1524"/>
                  <a:gd name="T64" fmla="*/ 0 w 943"/>
                  <a:gd name="T65" fmla="*/ 0 h 1524"/>
                  <a:gd name="T66" fmla="*/ 0 w 943"/>
                  <a:gd name="T67" fmla="*/ 0 h 1524"/>
                  <a:gd name="T68" fmla="*/ 0 w 943"/>
                  <a:gd name="T69" fmla="*/ 0 h 1524"/>
                  <a:gd name="T70" fmla="*/ 0 w 943"/>
                  <a:gd name="T71" fmla="*/ 0 h 1524"/>
                  <a:gd name="T72" fmla="*/ 0 w 943"/>
                  <a:gd name="T73" fmla="*/ 0 h 1524"/>
                  <a:gd name="T74" fmla="*/ 0 w 943"/>
                  <a:gd name="T75" fmla="*/ 0 h 1524"/>
                  <a:gd name="T76" fmla="*/ 0 w 943"/>
                  <a:gd name="T77" fmla="*/ 0 h 1524"/>
                  <a:gd name="T78" fmla="*/ 0 w 943"/>
                  <a:gd name="T79" fmla="*/ 0 h 1524"/>
                  <a:gd name="T80" fmla="*/ 0 w 943"/>
                  <a:gd name="T81" fmla="*/ 0 h 1524"/>
                  <a:gd name="T82" fmla="*/ 0 w 943"/>
                  <a:gd name="T83" fmla="*/ 0 h 1524"/>
                  <a:gd name="T84" fmla="*/ 0 w 943"/>
                  <a:gd name="T85" fmla="*/ 0 h 152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43"/>
                  <a:gd name="T130" fmla="*/ 0 h 1524"/>
                  <a:gd name="T131" fmla="*/ 943 w 943"/>
                  <a:gd name="T132" fmla="*/ 1524 h 152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28575" cmpd="sng">
                <a:solidFill>
                  <a:srgbClr val="333399"/>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1280" name="Freeform 169"/>
            <p:cNvSpPr/>
            <p:nvPr/>
          </p:nvSpPr>
          <p:spPr bwMode="auto">
            <a:xfrm>
              <a:off x="926" y="1329"/>
              <a:ext cx="467" cy="104"/>
            </a:xfrm>
            <a:custGeom>
              <a:avLst/>
              <a:gdLst>
                <a:gd name="T0" fmla="*/ 0 w 672"/>
                <a:gd name="T1" fmla="*/ 0 h 288"/>
                <a:gd name="T2" fmla="*/ 1 w 672"/>
                <a:gd name="T3" fmla="*/ 0 h 288"/>
                <a:gd name="T4" fmla="*/ 1 w 672"/>
                <a:gd name="T5" fmla="*/ 0 h 288"/>
                <a:gd name="T6" fmla="*/ 1 w 672"/>
                <a:gd name="T7" fmla="*/ 0 h 288"/>
                <a:gd name="T8" fmla="*/ 1 w 672"/>
                <a:gd name="T9" fmla="*/ 0 h 288"/>
                <a:gd name="T10" fmla="*/ 1 w 672"/>
                <a:gd name="T11" fmla="*/ 0 h 288"/>
                <a:gd name="T12" fmla="*/ 1 w 672"/>
                <a:gd name="T13" fmla="*/ 0 h 288"/>
                <a:gd name="T14" fmla="*/ 1 w 672"/>
                <a:gd name="T15" fmla="*/ 0 h 288"/>
                <a:gd name="T16" fmla="*/ 1 w 672"/>
                <a:gd name="T17" fmla="*/ 0 h 288"/>
                <a:gd name="T18" fmla="*/ 1 w 672"/>
                <a:gd name="T19" fmla="*/ 0 h 288"/>
                <a:gd name="T20" fmla="*/ 1 w 672"/>
                <a:gd name="T21" fmla="*/ 0 h 288"/>
                <a:gd name="T22" fmla="*/ 1 w 672"/>
                <a:gd name="T23" fmla="*/ 0 h 288"/>
                <a:gd name="T24" fmla="*/ 1 w 672"/>
                <a:gd name="T25" fmla="*/ 0 h 288"/>
                <a:gd name="T26" fmla="*/ 1 w 672"/>
                <a:gd name="T27" fmla="*/ 0 h 28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72"/>
                <a:gd name="T43" fmla="*/ 0 h 288"/>
                <a:gd name="T44" fmla="*/ 672 w 672"/>
                <a:gd name="T45" fmla="*/ 288 h 28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72" h="288">
                  <a:moveTo>
                    <a:pt x="0" y="288"/>
                  </a:moveTo>
                  <a:lnTo>
                    <a:pt x="96" y="288"/>
                  </a:lnTo>
                  <a:lnTo>
                    <a:pt x="96" y="0"/>
                  </a:lnTo>
                  <a:lnTo>
                    <a:pt x="192" y="0"/>
                  </a:lnTo>
                  <a:lnTo>
                    <a:pt x="192" y="288"/>
                  </a:lnTo>
                  <a:lnTo>
                    <a:pt x="288" y="288"/>
                  </a:lnTo>
                  <a:lnTo>
                    <a:pt x="288" y="0"/>
                  </a:lnTo>
                  <a:lnTo>
                    <a:pt x="384" y="0"/>
                  </a:lnTo>
                  <a:lnTo>
                    <a:pt x="384" y="288"/>
                  </a:lnTo>
                  <a:lnTo>
                    <a:pt x="480" y="288"/>
                  </a:lnTo>
                  <a:lnTo>
                    <a:pt x="480" y="0"/>
                  </a:lnTo>
                  <a:lnTo>
                    <a:pt x="576" y="0"/>
                  </a:lnTo>
                  <a:lnTo>
                    <a:pt x="576" y="288"/>
                  </a:lnTo>
                  <a:lnTo>
                    <a:pt x="672" y="288"/>
                  </a:lnTo>
                </a:path>
              </a:pathLst>
            </a:custGeom>
            <a:noFill/>
            <a:ln w="28575" cmpd="sng">
              <a:solidFill>
                <a:srgbClr val="333399"/>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281" name="Rectangle 170"/>
            <p:cNvSpPr>
              <a:spLocks noChangeArrowheads="1"/>
            </p:cNvSpPr>
            <p:nvPr/>
          </p:nvSpPr>
          <p:spPr bwMode="auto">
            <a:xfrm>
              <a:off x="751" y="1022"/>
              <a:ext cx="91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latin typeface="Arial" panose="020B0604020202020204" pitchFamily="34" charset="0"/>
                  <a:ea typeface="黑体" panose="02010609060101010101" pitchFamily="49" charset="-122"/>
                </a:rPr>
                <a:t>数字比特流</a:t>
              </a:r>
            </a:p>
          </p:txBody>
        </p:sp>
        <p:sp>
          <p:nvSpPr>
            <p:cNvPr id="11282" name="Rectangle 171"/>
            <p:cNvSpPr>
              <a:spLocks noChangeArrowheads="1"/>
            </p:cNvSpPr>
            <p:nvPr/>
          </p:nvSpPr>
          <p:spPr bwMode="auto">
            <a:xfrm>
              <a:off x="4075" y="1022"/>
              <a:ext cx="895"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latin typeface="Arial" panose="020B0604020202020204" pitchFamily="34" charset="0"/>
                  <a:ea typeface="黑体" panose="02010609060101010101" pitchFamily="49" charset="-122"/>
                </a:rPr>
                <a:t>数字比特流</a:t>
              </a:r>
            </a:p>
          </p:txBody>
        </p:sp>
        <p:sp>
          <p:nvSpPr>
            <p:cNvPr id="11283" name="Rectangle 172"/>
            <p:cNvSpPr>
              <a:spLocks noChangeArrowheads="1"/>
            </p:cNvSpPr>
            <p:nvPr/>
          </p:nvSpPr>
          <p:spPr bwMode="auto">
            <a:xfrm>
              <a:off x="1658" y="1022"/>
              <a:ext cx="759"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latin typeface="Arial" panose="020B0604020202020204" pitchFamily="34" charset="0"/>
                  <a:ea typeface="黑体" panose="02010609060101010101" pitchFamily="49" charset="-122"/>
                </a:rPr>
                <a:t>模拟信号</a:t>
              </a:r>
            </a:p>
          </p:txBody>
        </p:sp>
        <p:sp>
          <p:nvSpPr>
            <p:cNvPr id="11284" name="Rectangle 173"/>
            <p:cNvSpPr>
              <a:spLocks noChangeArrowheads="1"/>
            </p:cNvSpPr>
            <p:nvPr/>
          </p:nvSpPr>
          <p:spPr bwMode="auto">
            <a:xfrm>
              <a:off x="3294" y="1022"/>
              <a:ext cx="76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latin typeface="Arial" panose="020B0604020202020204" pitchFamily="34" charset="0"/>
                  <a:ea typeface="黑体" panose="02010609060101010101" pitchFamily="49" charset="-122"/>
                </a:rPr>
                <a:t>模拟信号 </a:t>
              </a:r>
            </a:p>
          </p:txBody>
        </p:sp>
        <p:sp>
          <p:nvSpPr>
            <p:cNvPr id="11285" name="Rectangle 174"/>
            <p:cNvSpPr>
              <a:spLocks noChangeArrowheads="1"/>
            </p:cNvSpPr>
            <p:nvPr/>
          </p:nvSpPr>
          <p:spPr bwMode="auto">
            <a:xfrm>
              <a:off x="187" y="1326"/>
              <a:ext cx="447"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latin typeface="Arial" panose="020B0604020202020204" pitchFamily="34" charset="0"/>
                  <a:ea typeface="黑体" panose="02010609060101010101" pitchFamily="49" charset="-122"/>
                </a:rPr>
                <a:t>正文</a:t>
              </a:r>
            </a:p>
          </p:txBody>
        </p:sp>
        <p:sp>
          <p:nvSpPr>
            <p:cNvPr id="11286" name="Rectangle 175"/>
            <p:cNvSpPr>
              <a:spLocks noChangeArrowheads="1"/>
            </p:cNvSpPr>
            <p:nvPr/>
          </p:nvSpPr>
          <p:spPr bwMode="auto">
            <a:xfrm>
              <a:off x="5059" y="1352"/>
              <a:ext cx="447"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latin typeface="Arial" panose="020B0604020202020204" pitchFamily="34" charset="0"/>
                  <a:ea typeface="黑体" panose="02010609060101010101" pitchFamily="49" charset="-122"/>
                </a:rPr>
                <a:t>正文</a:t>
              </a:r>
            </a:p>
          </p:txBody>
        </p:sp>
        <p:sp>
          <p:nvSpPr>
            <p:cNvPr id="11287" name="Freeform 176"/>
            <p:cNvSpPr/>
            <p:nvPr/>
          </p:nvSpPr>
          <p:spPr bwMode="auto">
            <a:xfrm>
              <a:off x="4189" y="1342"/>
              <a:ext cx="468" cy="104"/>
            </a:xfrm>
            <a:custGeom>
              <a:avLst/>
              <a:gdLst>
                <a:gd name="T0" fmla="*/ 0 w 672"/>
                <a:gd name="T1" fmla="*/ 0 h 288"/>
                <a:gd name="T2" fmla="*/ 1 w 672"/>
                <a:gd name="T3" fmla="*/ 0 h 288"/>
                <a:gd name="T4" fmla="*/ 1 w 672"/>
                <a:gd name="T5" fmla="*/ 0 h 288"/>
                <a:gd name="T6" fmla="*/ 1 w 672"/>
                <a:gd name="T7" fmla="*/ 0 h 288"/>
                <a:gd name="T8" fmla="*/ 1 w 672"/>
                <a:gd name="T9" fmla="*/ 0 h 288"/>
                <a:gd name="T10" fmla="*/ 1 w 672"/>
                <a:gd name="T11" fmla="*/ 0 h 288"/>
                <a:gd name="T12" fmla="*/ 1 w 672"/>
                <a:gd name="T13" fmla="*/ 0 h 288"/>
                <a:gd name="T14" fmla="*/ 1 w 672"/>
                <a:gd name="T15" fmla="*/ 0 h 288"/>
                <a:gd name="T16" fmla="*/ 1 w 672"/>
                <a:gd name="T17" fmla="*/ 0 h 288"/>
                <a:gd name="T18" fmla="*/ 1 w 672"/>
                <a:gd name="T19" fmla="*/ 0 h 288"/>
                <a:gd name="T20" fmla="*/ 1 w 672"/>
                <a:gd name="T21" fmla="*/ 0 h 288"/>
                <a:gd name="T22" fmla="*/ 1 w 672"/>
                <a:gd name="T23" fmla="*/ 0 h 288"/>
                <a:gd name="T24" fmla="*/ 1 w 672"/>
                <a:gd name="T25" fmla="*/ 0 h 288"/>
                <a:gd name="T26" fmla="*/ 1 w 672"/>
                <a:gd name="T27" fmla="*/ 0 h 28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72"/>
                <a:gd name="T43" fmla="*/ 0 h 288"/>
                <a:gd name="T44" fmla="*/ 672 w 672"/>
                <a:gd name="T45" fmla="*/ 288 h 28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72" h="288">
                  <a:moveTo>
                    <a:pt x="0" y="288"/>
                  </a:moveTo>
                  <a:lnTo>
                    <a:pt x="96" y="288"/>
                  </a:lnTo>
                  <a:lnTo>
                    <a:pt x="96" y="0"/>
                  </a:lnTo>
                  <a:lnTo>
                    <a:pt x="192" y="0"/>
                  </a:lnTo>
                  <a:lnTo>
                    <a:pt x="192" y="288"/>
                  </a:lnTo>
                  <a:lnTo>
                    <a:pt x="288" y="288"/>
                  </a:lnTo>
                  <a:lnTo>
                    <a:pt x="288" y="0"/>
                  </a:lnTo>
                  <a:lnTo>
                    <a:pt x="384" y="0"/>
                  </a:lnTo>
                  <a:lnTo>
                    <a:pt x="384" y="288"/>
                  </a:lnTo>
                  <a:lnTo>
                    <a:pt x="480" y="288"/>
                  </a:lnTo>
                  <a:lnTo>
                    <a:pt x="480" y="0"/>
                  </a:lnTo>
                  <a:lnTo>
                    <a:pt x="576" y="0"/>
                  </a:lnTo>
                  <a:lnTo>
                    <a:pt x="576" y="288"/>
                  </a:lnTo>
                  <a:lnTo>
                    <a:pt x="672" y="288"/>
                  </a:lnTo>
                </a:path>
              </a:pathLst>
            </a:custGeom>
            <a:noFill/>
            <a:ln w="28575" cmpd="sng">
              <a:solidFill>
                <a:srgbClr val="333399"/>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1288" name="Group 177"/>
            <p:cNvGrpSpPr/>
            <p:nvPr/>
          </p:nvGrpSpPr>
          <p:grpSpPr bwMode="auto">
            <a:xfrm>
              <a:off x="3396" y="1265"/>
              <a:ext cx="412" cy="214"/>
              <a:chOff x="2315" y="3965"/>
              <a:chExt cx="496" cy="254"/>
            </a:xfrm>
          </p:grpSpPr>
          <p:sp>
            <p:nvSpPr>
              <p:cNvPr id="11336" name="Freeform 178"/>
              <p:cNvSpPr/>
              <p:nvPr/>
            </p:nvSpPr>
            <p:spPr bwMode="auto">
              <a:xfrm>
                <a:off x="2315" y="4051"/>
                <a:ext cx="92" cy="89"/>
              </a:xfrm>
              <a:custGeom>
                <a:avLst/>
                <a:gdLst>
                  <a:gd name="T0" fmla="*/ 0 w 552"/>
                  <a:gd name="T1" fmla="*/ 0 h 535"/>
                  <a:gd name="T2" fmla="*/ 0 w 552"/>
                  <a:gd name="T3" fmla="*/ 0 h 535"/>
                  <a:gd name="T4" fmla="*/ 0 w 552"/>
                  <a:gd name="T5" fmla="*/ 0 h 535"/>
                  <a:gd name="T6" fmla="*/ 0 w 552"/>
                  <a:gd name="T7" fmla="*/ 0 h 535"/>
                  <a:gd name="T8" fmla="*/ 0 w 552"/>
                  <a:gd name="T9" fmla="*/ 0 h 535"/>
                  <a:gd name="T10" fmla="*/ 0 w 552"/>
                  <a:gd name="T11" fmla="*/ 0 h 535"/>
                  <a:gd name="T12" fmla="*/ 0 w 552"/>
                  <a:gd name="T13" fmla="*/ 0 h 535"/>
                  <a:gd name="T14" fmla="*/ 0 w 552"/>
                  <a:gd name="T15" fmla="*/ 0 h 535"/>
                  <a:gd name="T16" fmla="*/ 0 w 552"/>
                  <a:gd name="T17" fmla="*/ 0 h 535"/>
                  <a:gd name="T18" fmla="*/ 0 w 552"/>
                  <a:gd name="T19" fmla="*/ 0 h 535"/>
                  <a:gd name="T20" fmla="*/ 0 w 552"/>
                  <a:gd name="T21" fmla="*/ 0 h 535"/>
                  <a:gd name="T22" fmla="*/ 0 w 552"/>
                  <a:gd name="T23" fmla="*/ 0 h 535"/>
                  <a:gd name="T24" fmla="*/ 0 w 552"/>
                  <a:gd name="T25" fmla="*/ 0 h 535"/>
                  <a:gd name="T26" fmla="*/ 0 w 552"/>
                  <a:gd name="T27" fmla="*/ 0 h 535"/>
                  <a:gd name="T28" fmla="*/ 0 w 552"/>
                  <a:gd name="T29" fmla="*/ 0 h 535"/>
                  <a:gd name="T30" fmla="*/ 0 w 552"/>
                  <a:gd name="T31" fmla="*/ 0 h 535"/>
                  <a:gd name="T32" fmla="*/ 0 w 552"/>
                  <a:gd name="T33" fmla="*/ 0 h 535"/>
                  <a:gd name="T34" fmla="*/ 0 w 552"/>
                  <a:gd name="T35" fmla="*/ 0 h 535"/>
                  <a:gd name="T36" fmla="*/ 0 w 552"/>
                  <a:gd name="T37" fmla="*/ 0 h 535"/>
                  <a:gd name="T38" fmla="*/ 0 w 552"/>
                  <a:gd name="T39" fmla="*/ 0 h 535"/>
                  <a:gd name="T40" fmla="*/ 0 w 552"/>
                  <a:gd name="T41" fmla="*/ 0 h 535"/>
                  <a:gd name="T42" fmla="*/ 0 w 552"/>
                  <a:gd name="T43" fmla="*/ 0 h 535"/>
                  <a:gd name="T44" fmla="*/ 0 w 552"/>
                  <a:gd name="T45" fmla="*/ 0 h 535"/>
                  <a:gd name="T46" fmla="*/ 0 w 552"/>
                  <a:gd name="T47" fmla="*/ 0 h 535"/>
                  <a:gd name="T48" fmla="*/ 0 w 552"/>
                  <a:gd name="T49" fmla="*/ 0 h 535"/>
                  <a:gd name="T50" fmla="*/ 0 w 552"/>
                  <a:gd name="T51" fmla="*/ 0 h 535"/>
                  <a:gd name="T52" fmla="*/ 0 w 552"/>
                  <a:gd name="T53" fmla="*/ 0 h 535"/>
                  <a:gd name="T54" fmla="*/ 0 w 552"/>
                  <a:gd name="T55" fmla="*/ 0 h 535"/>
                  <a:gd name="T56" fmla="*/ 0 w 552"/>
                  <a:gd name="T57" fmla="*/ 0 h 535"/>
                  <a:gd name="T58" fmla="*/ 0 w 552"/>
                  <a:gd name="T59" fmla="*/ 0 h 535"/>
                  <a:gd name="T60" fmla="*/ 0 w 552"/>
                  <a:gd name="T61" fmla="*/ 0 h 535"/>
                  <a:gd name="T62" fmla="*/ 0 w 552"/>
                  <a:gd name="T63" fmla="*/ 0 h 535"/>
                  <a:gd name="T64" fmla="*/ 0 w 552"/>
                  <a:gd name="T65" fmla="*/ 0 h 535"/>
                  <a:gd name="T66" fmla="*/ 0 w 552"/>
                  <a:gd name="T67" fmla="*/ 0 h 535"/>
                  <a:gd name="T68" fmla="*/ 0 w 552"/>
                  <a:gd name="T69" fmla="*/ 0 h 535"/>
                  <a:gd name="T70" fmla="*/ 0 w 552"/>
                  <a:gd name="T71" fmla="*/ 0 h 535"/>
                  <a:gd name="T72" fmla="*/ 0 w 552"/>
                  <a:gd name="T73" fmla="*/ 0 h 535"/>
                  <a:gd name="T74" fmla="*/ 0 w 552"/>
                  <a:gd name="T75" fmla="*/ 0 h 53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52"/>
                  <a:gd name="T115" fmla="*/ 0 h 535"/>
                  <a:gd name="T116" fmla="*/ 552 w 552"/>
                  <a:gd name="T117" fmla="*/ 535 h 53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28575" cmpd="sng">
                <a:solidFill>
                  <a:srgbClr val="333399"/>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337" name="Freeform 179"/>
              <p:cNvSpPr/>
              <p:nvPr/>
            </p:nvSpPr>
            <p:spPr bwMode="auto">
              <a:xfrm>
                <a:off x="2407" y="3965"/>
                <a:ext cx="157" cy="254"/>
              </a:xfrm>
              <a:custGeom>
                <a:avLst/>
                <a:gdLst>
                  <a:gd name="T0" fmla="*/ 0 w 943"/>
                  <a:gd name="T1" fmla="*/ 0 h 1524"/>
                  <a:gd name="T2" fmla="*/ 0 w 943"/>
                  <a:gd name="T3" fmla="*/ 0 h 1524"/>
                  <a:gd name="T4" fmla="*/ 0 w 943"/>
                  <a:gd name="T5" fmla="*/ 0 h 1524"/>
                  <a:gd name="T6" fmla="*/ 0 w 943"/>
                  <a:gd name="T7" fmla="*/ 0 h 1524"/>
                  <a:gd name="T8" fmla="*/ 0 w 943"/>
                  <a:gd name="T9" fmla="*/ 0 h 1524"/>
                  <a:gd name="T10" fmla="*/ 0 w 943"/>
                  <a:gd name="T11" fmla="*/ 0 h 1524"/>
                  <a:gd name="T12" fmla="*/ 0 w 943"/>
                  <a:gd name="T13" fmla="*/ 0 h 1524"/>
                  <a:gd name="T14" fmla="*/ 0 w 943"/>
                  <a:gd name="T15" fmla="*/ 0 h 1524"/>
                  <a:gd name="T16" fmla="*/ 0 w 943"/>
                  <a:gd name="T17" fmla="*/ 0 h 1524"/>
                  <a:gd name="T18" fmla="*/ 0 w 943"/>
                  <a:gd name="T19" fmla="*/ 0 h 1524"/>
                  <a:gd name="T20" fmla="*/ 0 w 943"/>
                  <a:gd name="T21" fmla="*/ 0 h 1524"/>
                  <a:gd name="T22" fmla="*/ 0 w 943"/>
                  <a:gd name="T23" fmla="*/ 0 h 1524"/>
                  <a:gd name="T24" fmla="*/ 0 w 943"/>
                  <a:gd name="T25" fmla="*/ 0 h 1524"/>
                  <a:gd name="T26" fmla="*/ 0 w 943"/>
                  <a:gd name="T27" fmla="*/ 0 h 1524"/>
                  <a:gd name="T28" fmla="*/ 0 w 943"/>
                  <a:gd name="T29" fmla="*/ 0 h 1524"/>
                  <a:gd name="T30" fmla="*/ 0 w 943"/>
                  <a:gd name="T31" fmla="*/ 0 h 1524"/>
                  <a:gd name="T32" fmla="*/ 0 w 943"/>
                  <a:gd name="T33" fmla="*/ 0 h 1524"/>
                  <a:gd name="T34" fmla="*/ 0 w 943"/>
                  <a:gd name="T35" fmla="*/ 0 h 1524"/>
                  <a:gd name="T36" fmla="*/ 0 w 943"/>
                  <a:gd name="T37" fmla="*/ 0 h 1524"/>
                  <a:gd name="T38" fmla="*/ 0 w 943"/>
                  <a:gd name="T39" fmla="*/ 0 h 1524"/>
                  <a:gd name="T40" fmla="*/ 0 w 943"/>
                  <a:gd name="T41" fmla="*/ 0 h 1524"/>
                  <a:gd name="T42" fmla="*/ 0 w 943"/>
                  <a:gd name="T43" fmla="*/ 0 h 1524"/>
                  <a:gd name="T44" fmla="*/ 0 w 943"/>
                  <a:gd name="T45" fmla="*/ 0 h 1524"/>
                  <a:gd name="T46" fmla="*/ 0 w 943"/>
                  <a:gd name="T47" fmla="*/ 0 h 1524"/>
                  <a:gd name="T48" fmla="*/ 0 w 943"/>
                  <a:gd name="T49" fmla="*/ 0 h 1524"/>
                  <a:gd name="T50" fmla="*/ 0 w 943"/>
                  <a:gd name="T51" fmla="*/ 0 h 1524"/>
                  <a:gd name="T52" fmla="*/ 0 w 943"/>
                  <a:gd name="T53" fmla="*/ 0 h 1524"/>
                  <a:gd name="T54" fmla="*/ 0 w 943"/>
                  <a:gd name="T55" fmla="*/ 0 h 1524"/>
                  <a:gd name="T56" fmla="*/ 0 w 943"/>
                  <a:gd name="T57" fmla="*/ 0 h 1524"/>
                  <a:gd name="T58" fmla="*/ 0 w 943"/>
                  <a:gd name="T59" fmla="*/ 0 h 1524"/>
                  <a:gd name="T60" fmla="*/ 0 w 943"/>
                  <a:gd name="T61" fmla="*/ 0 h 1524"/>
                  <a:gd name="T62" fmla="*/ 0 w 943"/>
                  <a:gd name="T63" fmla="*/ 0 h 1524"/>
                  <a:gd name="T64" fmla="*/ 0 w 943"/>
                  <a:gd name="T65" fmla="*/ 0 h 1524"/>
                  <a:gd name="T66" fmla="*/ 0 w 943"/>
                  <a:gd name="T67" fmla="*/ 0 h 1524"/>
                  <a:gd name="T68" fmla="*/ 0 w 943"/>
                  <a:gd name="T69" fmla="*/ 0 h 1524"/>
                  <a:gd name="T70" fmla="*/ 0 w 943"/>
                  <a:gd name="T71" fmla="*/ 0 h 1524"/>
                  <a:gd name="T72" fmla="*/ 0 w 943"/>
                  <a:gd name="T73" fmla="*/ 0 h 1524"/>
                  <a:gd name="T74" fmla="*/ 0 w 943"/>
                  <a:gd name="T75" fmla="*/ 0 h 1524"/>
                  <a:gd name="T76" fmla="*/ 0 w 943"/>
                  <a:gd name="T77" fmla="*/ 0 h 1524"/>
                  <a:gd name="T78" fmla="*/ 0 w 943"/>
                  <a:gd name="T79" fmla="*/ 0 h 1524"/>
                  <a:gd name="T80" fmla="*/ 0 w 943"/>
                  <a:gd name="T81" fmla="*/ 0 h 1524"/>
                  <a:gd name="T82" fmla="*/ 0 w 943"/>
                  <a:gd name="T83" fmla="*/ 0 h 1524"/>
                  <a:gd name="T84" fmla="*/ 0 w 943"/>
                  <a:gd name="T85" fmla="*/ 0 h 152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43"/>
                  <a:gd name="T130" fmla="*/ 0 h 1524"/>
                  <a:gd name="T131" fmla="*/ 943 w 943"/>
                  <a:gd name="T132" fmla="*/ 1524 h 152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28575" cmpd="sng">
                <a:solidFill>
                  <a:srgbClr val="333399"/>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338" name="Freeform 180"/>
              <p:cNvSpPr/>
              <p:nvPr/>
            </p:nvSpPr>
            <p:spPr bwMode="auto">
              <a:xfrm>
                <a:off x="2719" y="4051"/>
                <a:ext cx="92" cy="89"/>
              </a:xfrm>
              <a:custGeom>
                <a:avLst/>
                <a:gdLst>
                  <a:gd name="T0" fmla="*/ 0 w 551"/>
                  <a:gd name="T1" fmla="*/ 0 h 535"/>
                  <a:gd name="T2" fmla="*/ 0 w 551"/>
                  <a:gd name="T3" fmla="*/ 0 h 535"/>
                  <a:gd name="T4" fmla="*/ 0 w 551"/>
                  <a:gd name="T5" fmla="*/ 0 h 535"/>
                  <a:gd name="T6" fmla="*/ 0 w 551"/>
                  <a:gd name="T7" fmla="*/ 0 h 535"/>
                  <a:gd name="T8" fmla="*/ 0 w 551"/>
                  <a:gd name="T9" fmla="*/ 0 h 535"/>
                  <a:gd name="T10" fmla="*/ 0 w 551"/>
                  <a:gd name="T11" fmla="*/ 0 h 535"/>
                  <a:gd name="T12" fmla="*/ 0 w 551"/>
                  <a:gd name="T13" fmla="*/ 0 h 535"/>
                  <a:gd name="T14" fmla="*/ 0 w 551"/>
                  <a:gd name="T15" fmla="*/ 0 h 535"/>
                  <a:gd name="T16" fmla="*/ 0 w 551"/>
                  <a:gd name="T17" fmla="*/ 0 h 535"/>
                  <a:gd name="T18" fmla="*/ 0 w 551"/>
                  <a:gd name="T19" fmla="*/ 0 h 535"/>
                  <a:gd name="T20" fmla="*/ 0 w 551"/>
                  <a:gd name="T21" fmla="*/ 0 h 535"/>
                  <a:gd name="T22" fmla="*/ 0 w 551"/>
                  <a:gd name="T23" fmla="*/ 0 h 535"/>
                  <a:gd name="T24" fmla="*/ 0 w 551"/>
                  <a:gd name="T25" fmla="*/ 0 h 535"/>
                  <a:gd name="T26" fmla="*/ 0 w 551"/>
                  <a:gd name="T27" fmla="*/ 0 h 535"/>
                  <a:gd name="T28" fmla="*/ 0 w 551"/>
                  <a:gd name="T29" fmla="*/ 0 h 535"/>
                  <a:gd name="T30" fmla="*/ 0 w 551"/>
                  <a:gd name="T31" fmla="*/ 0 h 535"/>
                  <a:gd name="T32" fmla="*/ 0 w 551"/>
                  <a:gd name="T33" fmla="*/ 0 h 535"/>
                  <a:gd name="T34" fmla="*/ 0 w 551"/>
                  <a:gd name="T35" fmla="*/ 0 h 535"/>
                  <a:gd name="T36" fmla="*/ 0 w 551"/>
                  <a:gd name="T37" fmla="*/ 0 h 535"/>
                  <a:gd name="T38" fmla="*/ 0 w 551"/>
                  <a:gd name="T39" fmla="*/ 0 h 535"/>
                  <a:gd name="T40" fmla="*/ 0 w 551"/>
                  <a:gd name="T41" fmla="*/ 0 h 535"/>
                  <a:gd name="T42" fmla="*/ 0 w 551"/>
                  <a:gd name="T43" fmla="*/ 0 h 535"/>
                  <a:gd name="T44" fmla="*/ 0 w 551"/>
                  <a:gd name="T45" fmla="*/ 0 h 535"/>
                  <a:gd name="T46" fmla="*/ 0 w 551"/>
                  <a:gd name="T47" fmla="*/ 0 h 535"/>
                  <a:gd name="T48" fmla="*/ 0 w 551"/>
                  <a:gd name="T49" fmla="*/ 0 h 535"/>
                  <a:gd name="T50" fmla="*/ 0 w 551"/>
                  <a:gd name="T51" fmla="*/ 0 h 535"/>
                  <a:gd name="T52" fmla="*/ 0 w 551"/>
                  <a:gd name="T53" fmla="*/ 0 h 535"/>
                  <a:gd name="T54" fmla="*/ 0 w 551"/>
                  <a:gd name="T55" fmla="*/ 0 h 535"/>
                  <a:gd name="T56" fmla="*/ 0 w 551"/>
                  <a:gd name="T57" fmla="*/ 0 h 535"/>
                  <a:gd name="T58" fmla="*/ 0 w 551"/>
                  <a:gd name="T59" fmla="*/ 0 h 535"/>
                  <a:gd name="T60" fmla="*/ 0 w 551"/>
                  <a:gd name="T61" fmla="*/ 0 h 535"/>
                  <a:gd name="T62" fmla="*/ 0 w 551"/>
                  <a:gd name="T63" fmla="*/ 0 h 535"/>
                  <a:gd name="T64" fmla="*/ 0 w 551"/>
                  <a:gd name="T65" fmla="*/ 0 h 535"/>
                  <a:gd name="T66" fmla="*/ 0 w 551"/>
                  <a:gd name="T67" fmla="*/ 0 h 535"/>
                  <a:gd name="T68" fmla="*/ 0 w 551"/>
                  <a:gd name="T69" fmla="*/ 0 h 535"/>
                  <a:gd name="T70" fmla="*/ 0 w 551"/>
                  <a:gd name="T71" fmla="*/ 0 h 535"/>
                  <a:gd name="T72" fmla="*/ 0 w 551"/>
                  <a:gd name="T73" fmla="*/ 0 h 535"/>
                  <a:gd name="T74" fmla="*/ 0 w 551"/>
                  <a:gd name="T75" fmla="*/ 0 h 53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51"/>
                  <a:gd name="T115" fmla="*/ 0 h 535"/>
                  <a:gd name="T116" fmla="*/ 551 w 551"/>
                  <a:gd name="T117" fmla="*/ 535 h 53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28575" cmpd="sng">
                <a:solidFill>
                  <a:srgbClr val="333399"/>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339" name="Freeform 181"/>
              <p:cNvSpPr/>
              <p:nvPr/>
            </p:nvSpPr>
            <p:spPr bwMode="auto">
              <a:xfrm>
                <a:off x="2562" y="3965"/>
                <a:ext cx="157" cy="254"/>
              </a:xfrm>
              <a:custGeom>
                <a:avLst/>
                <a:gdLst>
                  <a:gd name="T0" fmla="*/ 0 w 943"/>
                  <a:gd name="T1" fmla="*/ 0 h 1524"/>
                  <a:gd name="T2" fmla="*/ 0 w 943"/>
                  <a:gd name="T3" fmla="*/ 0 h 1524"/>
                  <a:gd name="T4" fmla="*/ 0 w 943"/>
                  <a:gd name="T5" fmla="*/ 0 h 1524"/>
                  <a:gd name="T6" fmla="*/ 0 w 943"/>
                  <a:gd name="T7" fmla="*/ 0 h 1524"/>
                  <a:gd name="T8" fmla="*/ 0 w 943"/>
                  <a:gd name="T9" fmla="*/ 0 h 1524"/>
                  <a:gd name="T10" fmla="*/ 0 w 943"/>
                  <a:gd name="T11" fmla="*/ 0 h 1524"/>
                  <a:gd name="T12" fmla="*/ 0 w 943"/>
                  <a:gd name="T13" fmla="*/ 0 h 1524"/>
                  <a:gd name="T14" fmla="*/ 0 w 943"/>
                  <a:gd name="T15" fmla="*/ 0 h 1524"/>
                  <a:gd name="T16" fmla="*/ 0 w 943"/>
                  <a:gd name="T17" fmla="*/ 0 h 1524"/>
                  <a:gd name="T18" fmla="*/ 0 w 943"/>
                  <a:gd name="T19" fmla="*/ 0 h 1524"/>
                  <a:gd name="T20" fmla="*/ 0 w 943"/>
                  <a:gd name="T21" fmla="*/ 0 h 1524"/>
                  <a:gd name="T22" fmla="*/ 0 w 943"/>
                  <a:gd name="T23" fmla="*/ 0 h 1524"/>
                  <a:gd name="T24" fmla="*/ 0 w 943"/>
                  <a:gd name="T25" fmla="*/ 0 h 1524"/>
                  <a:gd name="T26" fmla="*/ 0 w 943"/>
                  <a:gd name="T27" fmla="*/ 0 h 1524"/>
                  <a:gd name="T28" fmla="*/ 0 w 943"/>
                  <a:gd name="T29" fmla="*/ 0 h 1524"/>
                  <a:gd name="T30" fmla="*/ 0 w 943"/>
                  <a:gd name="T31" fmla="*/ 0 h 1524"/>
                  <a:gd name="T32" fmla="*/ 0 w 943"/>
                  <a:gd name="T33" fmla="*/ 0 h 1524"/>
                  <a:gd name="T34" fmla="*/ 0 w 943"/>
                  <a:gd name="T35" fmla="*/ 0 h 1524"/>
                  <a:gd name="T36" fmla="*/ 0 w 943"/>
                  <a:gd name="T37" fmla="*/ 0 h 1524"/>
                  <a:gd name="T38" fmla="*/ 0 w 943"/>
                  <a:gd name="T39" fmla="*/ 0 h 1524"/>
                  <a:gd name="T40" fmla="*/ 0 w 943"/>
                  <a:gd name="T41" fmla="*/ 0 h 1524"/>
                  <a:gd name="T42" fmla="*/ 0 w 943"/>
                  <a:gd name="T43" fmla="*/ 0 h 1524"/>
                  <a:gd name="T44" fmla="*/ 0 w 943"/>
                  <a:gd name="T45" fmla="*/ 0 h 1524"/>
                  <a:gd name="T46" fmla="*/ 0 w 943"/>
                  <a:gd name="T47" fmla="*/ 0 h 1524"/>
                  <a:gd name="T48" fmla="*/ 0 w 943"/>
                  <a:gd name="T49" fmla="*/ 0 h 1524"/>
                  <a:gd name="T50" fmla="*/ 0 w 943"/>
                  <a:gd name="T51" fmla="*/ 0 h 1524"/>
                  <a:gd name="T52" fmla="*/ 0 w 943"/>
                  <a:gd name="T53" fmla="*/ 0 h 1524"/>
                  <a:gd name="T54" fmla="*/ 0 w 943"/>
                  <a:gd name="T55" fmla="*/ 0 h 1524"/>
                  <a:gd name="T56" fmla="*/ 0 w 943"/>
                  <a:gd name="T57" fmla="*/ 0 h 1524"/>
                  <a:gd name="T58" fmla="*/ 0 w 943"/>
                  <a:gd name="T59" fmla="*/ 0 h 1524"/>
                  <a:gd name="T60" fmla="*/ 0 w 943"/>
                  <a:gd name="T61" fmla="*/ 0 h 1524"/>
                  <a:gd name="T62" fmla="*/ 0 w 943"/>
                  <a:gd name="T63" fmla="*/ 0 h 1524"/>
                  <a:gd name="T64" fmla="*/ 0 w 943"/>
                  <a:gd name="T65" fmla="*/ 0 h 1524"/>
                  <a:gd name="T66" fmla="*/ 0 w 943"/>
                  <a:gd name="T67" fmla="*/ 0 h 1524"/>
                  <a:gd name="T68" fmla="*/ 0 w 943"/>
                  <a:gd name="T69" fmla="*/ 0 h 1524"/>
                  <a:gd name="T70" fmla="*/ 0 w 943"/>
                  <a:gd name="T71" fmla="*/ 0 h 1524"/>
                  <a:gd name="T72" fmla="*/ 0 w 943"/>
                  <a:gd name="T73" fmla="*/ 0 h 1524"/>
                  <a:gd name="T74" fmla="*/ 0 w 943"/>
                  <a:gd name="T75" fmla="*/ 0 h 1524"/>
                  <a:gd name="T76" fmla="*/ 0 w 943"/>
                  <a:gd name="T77" fmla="*/ 0 h 1524"/>
                  <a:gd name="T78" fmla="*/ 0 w 943"/>
                  <a:gd name="T79" fmla="*/ 0 h 1524"/>
                  <a:gd name="T80" fmla="*/ 0 w 943"/>
                  <a:gd name="T81" fmla="*/ 0 h 1524"/>
                  <a:gd name="T82" fmla="*/ 0 w 943"/>
                  <a:gd name="T83" fmla="*/ 0 h 1524"/>
                  <a:gd name="T84" fmla="*/ 0 w 943"/>
                  <a:gd name="T85" fmla="*/ 0 h 152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43"/>
                  <a:gd name="T130" fmla="*/ 0 h 1524"/>
                  <a:gd name="T131" fmla="*/ 943 w 943"/>
                  <a:gd name="T132" fmla="*/ 1524 h 152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28575" cmpd="sng">
                <a:solidFill>
                  <a:srgbClr val="333399"/>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1289" name="Line 183"/>
            <p:cNvSpPr>
              <a:spLocks noChangeShapeType="1"/>
            </p:cNvSpPr>
            <p:nvPr/>
          </p:nvSpPr>
          <p:spPr bwMode="auto">
            <a:xfrm>
              <a:off x="249" y="890"/>
              <a:ext cx="5213" cy="5"/>
            </a:xfrm>
            <a:prstGeom prst="line">
              <a:avLst/>
            </a:prstGeom>
            <a:noFill/>
            <a:ln w="28575">
              <a:solidFill>
                <a:schemeClr val="accent2"/>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nvGrpSpPr>
            <p:cNvPr id="11290" name="Group 187"/>
            <p:cNvGrpSpPr/>
            <p:nvPr/>
          </p:nvGrpSpPr>
          <p:grpSpPr bwMode="auto">
            <a:xfrm>
              <a:off x="276" y="3318"/>
              <a:ext cx="1788" cy="237"/>
              <a:chOff x="273" y="2523"/>
              <a:chExt cx="1788" cy="237"/>
            </a:xfrm>
          </p:grpSpPr>
          <p:sp>
            <p:nvSpPr>
              <p:cNvPr id="11334" name="Line 188"/>
              <p:cNvSpPr>
                <a:spLocks noChangeShapeType="1"/>
              </p:cNvSpPr>
              <p:nvPr/>
            </p:nvSpPr>
            <p:spPr bwMode="auto">
              <a:xfrm>
                <a:off x="273" y="2660"/>
                <a:ext cx="1788" cy="0"/>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1335" name="Rectangle 189"/>
              <p:cNvSpPr>
                <a:spLocks noChangeArrowheads="1"/>
              </p:cNvSpPr>
              <p:nvPr/>
            </p:nvSpPr>
            <p:spPr bwMode="auto">
              <a:xfrm>
                <a:off x="854" y="2523"/>
                <a:ext cx="620" cy="237"/>
              </a:xfrm>
              <a:prstGeom prst="rect">
                <a:avLst/>
              </a:prstGeom>
              <a:solidFill>
                <a:srgbClr val="FFFF66"/>
              </a:solidFill>
              <a:ln w="12700">
                <a:solidFill>
                  <a:srgbClr val="333399"/>
                </a:solidFill>
                <a:miter lim="800000"/>
              </a:ln>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ea typeface="黑体" panose="02010609060101010101" pitchFamily="49" charset="-122"/>
                  </a:rPr>
                  <a:t>源系统</a:t>
                </a:r>
              </a:p>
            </p:txBody>
          </p:sp>
        </p:grpSp>
        <p:grpSp>
          <p:nvGrpSpPr>
            <p:cNvPr id="11291" name="Group 190"/>
            <p:cNvGrpSpPr/>
            <p:nvPr/>
          </p:nvGrpSpPr>
          <p:grpSpPr bwMode="auto">
            <a:xfrm>
              <a:off x="3494" y="3332"/>
              <a:ext cx="1789" cy="237"/>
              <a:chOff x="3491" y="2533"/>
              <a:chExt cx="1789" cy="237"/>
            </a:xfrm>
          </p:grpSpPr>
          <p:sp>
            <p:nvSpPr>
              <p:cNvPr id="11332" name="Line 191"/>
              <p:cNvSpPr>
                <a:spLocks noChangeShapeType="1"/>
              </p:cNvSpPr>
              <p:nvPr/>
            </p:nvSpPr>
            <p:spPr bwMode="auto">
              <a:xfrm>
                <a:off x="3491" y="2660"/>
                <a:ext cx="1789" cy="0"/>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1333" name="Rectangle 192"/>
              <p:cNvSpPr>
                <a:spLocks noChangeArrowheads="1"/>
              </p:cNvSpPr>
              <p:nvPr/>
            </p:nvSpPr>
            <p:spPr bwMode="auto">
              <a:xfrm>
                <a:off x="4028" y="2533"/>
                <a:ext cx="712" cy="237"/>
              </a:xfrm>
              <a:prstGeom prst="rect">
                <a:avLst/>
              </a:prstGeom>
              <a:solidFill>
                <a:srgbClr val="FFCCFF"/>
              </a:solidFill>
              <a:ln w="12700">
                <a:solidFill>
                  <a:srgbClr val="333399"/>
                </a:solidFill>
                <a:miter lim="800000"/>
              </a:ln>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ea typeface="黑体" panose="02010609060101010101" pitchFamily="49" charset="-122"/>
                  </a:rPr>
                  <a:t>目的系统</a:t>
                </a:r>
              </a:p>
            </p:txBody>
          </p:sp>
        </p:grpSp>
        <p:sp>
          <p:nvSpPr>
            <p:cNvPr id="11292" name="Line 194"/>
            <p:cNvSpPr>
              <a:spLocks noChangeShapeType="1"/>
            </p:cNvSpPr>
            <p:nvPr/>
          </p:nvSpPr>
          <p:spPr bwMode="auto">
            <a:xfrm>
              <a:off x="2064" y="3459"/>
              <a:ext cx="1430" cy="0"/>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1293" name="Rectangle 195"/>
            <p:cNvSpPr>
              <a:spLocks noChangeArrowheads="1"/>
            </p:cNvSpPr>
            <p:nvPr/>
          </p:nvSpPr>
          <p:spPr bwMode="auto">
            <a:xfrm>
              <a:off x="2421" y="3332"/>
              <a:ext cx="734" cy="237"/>
            </a:xfrm>
            <a:prstGeom prst="rect">
              <a:avLst/>
            </a:prstGeom>
            <a:solidFill>
              <a:srgbClr val="CCFFFF"/>
            </a:solidFill>
            <a:ln w="12700">
              <a:solidFill>
                <a:srgbClr val="333399"/>
              </a:solidFill>
              <a:miter lim="800000"/>
            </a:ln>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ea typeface="黑体" panose="02010609060101010101" pitchFamily="49" charset="-122"/>
                </a:rPr>
                <a:t>传输系统</a:t>
              </a:r>
            </a:p>
          </p:txBody>
        </p:sp>
        <p:sp>
          <p:nvSpPr>
            <p:cNvPr id="11294" name="Line 196"/>
            <p:cNvSpPr>
              <a:spLocks noChangeShapeType="1"/>
            </p:cNvSpPr>
            <p:nvPr/>
          </p:nvSpPr>
          <p:spPr bwMode="auto">
            <a:xfrm>
              <a:off x="3483" y="1960"/>
              <a:ext cx="6" cy="1653"/>
            </a:xfrm>
            <a:prstGeom prst="line">
              <a:avLst/>
            </a:prstGeom>
            <a:noFill/>
            <a:ln w="19050">
              <a:solidFill>
                <a:srgbClr val="333399"/>
              </a:solidFill>
              <a:prstDash val="dash"/>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a:p>
          </p:txBody>
        </p:sp>
        <p:pic>
          <p:nvPicPr>
            <p:cNvPr id="11295" name="Picture 19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8" y="1420"/>
              <a:ext cx="537"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6" name="Picture 19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7" y="1296"/>
              <a:ext cx="447"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sp>
          <p:nvSpPr>
            <p:cNvPr id="11297" name="Rectangle 202"/>
            <p:cNvSpPr>
              <a:spLocks noChangeArrowheads="1"/>
            </p:cNvSpPr>
            <p:nvPr/>
          </p:nvSpPr>
          <p:spPr bwMode="auto">
            <a:xfrm>
              <a:off x="4637" y="1719"/>
              <a:ext cx="51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en-US" altLang="zh-CN" sz="1800">
                  <a:solidFill>
                    <a:srgbClr val="333399"/>
                  </a:solidFill>
                  <a:latin typeface="Arial" panose="020B0604020202020204" pitchFamily="34" charset="0"/>
                  <a:ea typeface="黑体" panose="02010609060101010101" pitchFamily="49" charset="-122"/>
                </a:rPr>
                <a:t>PC </a:t>
              </a:r>
              <a:r>
                <a:rPr lang="zh-CN" altLang="en-US" sz="1800">
                  <a:solidFill>
                    <a:srgbClr val="333399"/>
                  </a:solidFill>
                  <a:latin typeface="Arial" panose="020B0604020202020204" pitchFamily="34" charset="0"/>
                  <a:ea typeface="黑体" panose="02010609060101010101" pitchFamily="49" charset="-122"/>
                </a:rPr>
                <a:t>机</a:t>
              </a:r>
            </a:p>
          </p:txBody>
        </p:sp>
        <p:sp>
          <p:nvSpPr>
            <p:cNvPr id="11298" name="Text Box 203"/>
            <p:cNvSpPr txBox="1">
              <a:spLocks noChangeArrowheads="1"/>
            </p:cNvSpPr>
            <p:nvPr/>
          </p:nvSpPr>
          <p:spPr bwMode="auto">
            <a:xfrm>
              <a:off x="1845" y="3743"/>
              <a:ext cx="1961"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lang="zh-CN" altLang="en-US" sz="2800">
                  <a:solidFill>
                    <a:srgbClr val="0339D3"/>
                  </a:solidFill>
                  <a:ea typeface="黑体" panose="02010609060101010101" pitchFamily="49" charset="-122"/>
                </a:rPr>
                <a:t>数据通信系统模型</a:t>
              </a:r>
            </a:p>
          </p:txBody>
        </p:sp>
        <p:sp>
          <p:nvSpPr>
            <p:cNvPr id="11299" name="Rectangle 209"/>
            <p:cNvSpPr>
              <a:spLocks noChangeArrowheads="1"/>
            </p:cNvSpPr>
            <p:nvPr/>
          </p:nvSpPr>
          <p:spPr bwMode="auto">
            <a:xfrm>
              <a:off x="5168" y="2435"/>
              <a:ext cx="592"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ea typeface="黑体" panose="02010609060101010101" pitchFamily="49" charset="-122"/>
                </a:rPr>
                <a:t>输出</a:t>
              </a:r>
            </a:p>
            <a:p>
              <a:pPr>
                <a:spcBef>
                  <a:spcPct val="0"/>
                </a:spcBef>
                <a:buClrTx/>
                <a:buFontTx/>
                <a:buNone/>
              </a:pPr>
              <a:r>
                <a:rPr lang="zh-CN" altLang="en-US" sz="1800">
                  <a:solidFill>
                    <a:srgbClr val="333399"/>
                  </a:solidFill>
                  <a:ea typeface="黑体" panose="02010609060101010101" pitchFamily="49" charset="-122"/>
                </a:rPr>
                <a:t>信息</a:t>
              </a:r>
              <a:r>
                <a:rPr lang="en-US" altLang="zh-CN" sz="1800" b="1" i="1">
                  <a:solidFill>
                    <a:srgbClr val="333399"/>
                  </a:solidFill>
                  <a:ea typeface="黑体" panose="02010609060101010101" pitchFamily="49" charset="-122"/>
                </a:rPr>
                <a:t>m’</a:t>
              </a:r>
              <a:endParaRPr lang="en-US" altLang="zh-CN" sz="1800">
                <a:solidFill>
                  <a:srgbClr val="333399"/>
                </a:solidFill>
                <a:ea typeface="黑体" panose="02010609060101010101" pitchFamily="49" charset="-122"/>
              </a:endParaRPr>
            </a:p>
          </p:txBody>
        </p:sp>
        <p:grpSp>
          <p:nvGrpSpPr>
            <p:cNvPr id="11300" name="Group 212"/>
            <p:cNvGrpSpPr/>
            <p:nvPr/>
          </p:nvGrpSpPr>
          <p:grpSpPr bwMode="auto">
            <a:xfrm>
              <a:off x="0" y="2160"/>
              <a:ext cx="5479" cy="960"/>
              <a:chOff x="68" y="2425"/>
              <a:chExt cx="5479" cy="960"/>
            </a:xfrm>
          </p:grpSpPr>
          <p:sp>
            <p:nvSpPr>
              <p:cNvPr id="11303" name="Line 211"/>
              <p:cNvSpPr>
                <a:spLocks noChangeShapeType="1"/>
              </p:cNvSpPr>
              <p:nvPr/>
            </p:nvSpPr>
            <p:spPr bwMode="auto">
              <a:xfrm rot="16200000" flipV="1">
                <a:off x="2643" y="3043"/>
                <a:ext cx="336" cy="0"/>
              </a:xfrm>
              <a:prstGeom prst="line">
                <a:avLst/>
              </a:prstGeom>
              <a:noFill/>
              <a:ln w="38100">
                <a:solidFill>
                  <a:srgbClr val="333399"/>
                </a:solidFill>
                <a:rou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nvGrpSpPr>
              <p:cNvPr id="11304" name="Group 107"/>
              <p:cNvGrpSpPr/>
              <p:nvPr/>
            </p:nvGrpSpPr>
            <p:grpSpPr bwMode="auto">
              <a:xfrm>
                <a:off x="2507" y="2425"/>
                <a:ext cx="646" cy="458"/>
                <a:chOff x="2463" y="2931"/>
                <a:chExt cx="646" cy="458"/>
              </a:xfrm>
            </p:grpSpPr>
            <p:sp>
              <p:nvSpPr>
                <p:cNvPr id="11330" name="AutoShape 108"/>
                <p:cNvSpPr>
                  <a:spLocks noChangeArrowheads="1"/>
                </p:cNvSpPr>
                <p:nvPr/>
              </p:nvSpPr>
              <p:spPr bwMode="auto">
                <a:xfrm>
                  <a:off x="2463" y="2931"/>
                  <a:ext cx="646" cy="458"/>
                </a:xfrm>
                <a:prstGeom prst="cube">
                  <a:avLst>
                    <a:gd name="adj" fmla="val 13069"/>
                  </a:avLst>
                </a:prstGeom>
                <a:solidFill>
                  <a:srgbClr val="CCFFFF"/>
                </a:solidFill>
                <a:ln w="9525">
                  <a:solidFill>
                    <a:schemeClr val="tx1"/>
                  </a:solidFill>
                  <a:miter lim="800000"/>
                </a:ln>
              </p:spPr>
              <p:txBody>
                <a:bodyPr wrap="none" anchor="ct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31" name="Rectangle 109"/>
                <p:cNvSpPr>
                  <a:spLocks noChangeArrowheads="1"/>
                </p:cNvSpPr>
                <p:nvPr/>
              </p:nvSpPr>
              <p:spPr bwMode="auto">
                <a:xfrm>
                  <a:off x="2546" y="2985"/>
                  <a:ext cx="508"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ea typeface="黑体" panose="02010609060101010101" pitchFamily="49" charset="-122"/>
                    </a:rPr>
                    <a:t>传输</a:t>
                  </a:r>
                </a:p>
                <a:p>
                  <a:pPr>
                    <a:spcBef>
                      <a:spcPct val="0"/>
                    </a:spcBef>
                    <a:buClrTx/>
                    <a:buFontTx/>
                    <a:buNone/>
                  </a:pPr>
                  <a:r>
                    <a:rPr lang="zh-CN" altLang="en-US" sz="1800">
                      <a:solidFill>
                        <a:srgbClr val="333399"/>
                      </a:solidFill>
                      <a:ea typeface="黑体" panose="02010609060101010101" pitchFamily="49" charset="-122"/>
                    </a:rPr>
                    <a:t>系统</a:t>
                  </a:r>
                </a:p>
              </p:txBody>
            </p:sp>
          </p:grpSp>
          <p:sp>
            <p:nvSpPr>
              <p:cNvPr id="11305" name="Rectangle 111"/>
              <p:cNvSpPr>
                <a:spLocks noChangeArrowheads="1"/>
              </p:cNvSpPr>
              <p:nvPr/>
            </p:nvSpPr>
            <p:spPr bwMode="auto">
              <a:xfrm>
                <a:off x="68" y="2704"/>
                <a:ext cx="544"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ea typeface="黑体" panose="02010609060101010101" pitchFamily="49" charset="-122"/>
                  </a:rPr>
                  <a:t>输入信息</a:t>
                </a:r>
                <a:r>
                  <a:rPr lang="en-US" altLang="zh-CN" sz="1800" b="1" i="1">
                    <a:solidFill>
                      <a:srgbClr val="333399"/>
                    </a:solidFill>
                    <a:ea typeface="黑体" panose="02010609060101010101" pitchFamily="49" charset="-122"/>
                  </a:rPr>
                  <a:t>m</a:t>
                </a:r>
                <a:endParaRPr lang="en-US" altLang="zh-CN" sz="1800">
                  <a:solidFill>
                    <a:srgbClr val="333399"/>
                  </a:solidFill>
                  <a:ea typeface="黑体" panose="02010609060101010101" pitchFamily="49" charset="-122"/>
                </a:endParaRPr>
              </a:p>
            </p:txBody>
          </p:sp>
          <p:sp>
            <p:nvSpPr>
              <p:cNvPr id="11306" name="Line 112"/>
              <p:cNvSpPr>
                <a:spLocks noChangeShapeType="1"/>
              </p:cNvSpPr>
              <p:nvPr/>
            </p:nvSpPr>
            <p:spPr bwMode="auto">
              <a:xfrm>
                <a:off x="138" y="2667"/>
                <a:ext cx="313" cy="0"/>
              </a:xfrm>
              <a:prstGeom prst="line">
                <a:avLst/>
              </a:prstGeom>
              <a:noFill/>
              <a:ln w="38100">
                <a:solidFill>
                  <a:srgbClr val="333399"/>
                </a:solidFill>
                <a:rou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307" name="Line 115"/>
              <p:cNvSpPr>
                <a:spLocks noChangeShapeType="1"/>
              </p:cNvSpPr>
              <p:nvPr/>
            </p:nvSpPr>
            <p:spPr bwMode="auto">
              <a:xfrm>
                <a:off x="954" y="2654"/>
                <a:ext cx="346" cy="0"/>
              </a:xfrm>
              <a:prstGeom prst="line">
                <a:avLst/>
              </a:prstGeom>
              <a:noFill/>
              <a:ln w="38100">
                <a:solidFill>
                  <a:srgbClr val="333399"/>
                </a:solidFill>
                <a:rou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308" name="Rectangle 117"/>
              <p:cNvSpPr>
                <a:spLocks noChangeArrowheads="1"/>
              </p:cNvSpPr>
              <p:nvPr/>
            </p:nvSpPr>
            <p:spPr bwMode="auto">
              <a:xfrm>
                <a:off x="1882" y="2704"/>
                <a:ext cx="730"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ea typeface="黑体" panose="02010609060101010101" pitchFamily="49" charset="-122"/>
                  </a:rPr>
                  <a:t>发送的</a:t>
                </a:r>
              </a:p>
              <a:p>
                <a:pPr>
                  <a:spcBef>
                    <a:spcPct val="0"/>
                  </a:spcBef>
                  <a:buClrTx/>
                  <a:buFontTx/>
                  <a:buNone/>
                </a:pPr>
                <a:r>
                  <a:rPr lang="zh-CN" altLang="en-US" sz="1800">
                    <a:solidFill>
                      <a:srgbClr val="333399"/>
                    </a:solidFill>
                    <a:ea typeface="黑体" panose="02010609060101010101" pitchFamily="49" charset="-122"/>
                  </a:rPr>
                  <a:t>信号</a:t>
                </a:r>
                <a:r>
                  <a:rPr lang="en-US" altLang="zh-CN" sz="1800" b="1" i="1">
                    <a:solidFill>
                      <a:srgbClr val="333399"/>
                    </a:solidFill>
                    <a:ea typeface="黑体" panose="02010609060101010101" pitchFamily="49" charset="-122"/>
                  </a:rPr>
                  <a:t>S</a:t>
                </a:r>
                <a:r>
                  <a:rPr lang="en-US" altLang="zh-CN" sz="1800" b="1">
                    <a:solidFill>
                      <a:srgbClr val="333399"/>
                    </a:solidFill>
                    <a:ea typeface="黑体" panose="02010609060101010101" pitchFamily="49" charset="-122"/>
                  </a:rPr>
                  <a:t>(</a:t>
                </a:r>
                <a:r>
                  <a:rPr lang="en-US" altLang="zh-CN" sz="1800" b="1" i="1">
                    <a:solidFill>
                      <a:srgbClr val="333399"/>
                    </a:solidFill>
                    <a:ea typeface="黑体" panose="02010609060101010101" pitchFamily="49" charset="-122"/>
                  </a:rPr>
                  <a:t>t</a:t>
                </a:r>
                <a:r>
                  <a:rPr lang="en-US" altLang="zh-CN" sz="1800" b="1">
                    <a:solidFill>
                      <a:srgbClr val="333399"/>
                    </a:solidFill>
                    <a:ea typeface="黑体" panose="02010609060101010101" pitchFamily="49" charset="-122"/>
                  </a:rPr>
                  <a:t>)</a:t>
                </a:r>
              </a:p>
            </p:txBody>
          </p:sp>
          <p:sp>
            <p:nvSpPr>
              <p:cNvPr id="11309" name="Line 118"/>
              <p:cNvSpPr>
                <a:spLocks noChangeShapeType="1"/>
              </p:cNvSpPr>
              <p:nvPr/>
            </p:nvSpPr>
            <p:spPr bwMode="auto">
              <a:xfrm flipV="1">
                <a:off x="1833" y="2657"/>
                <a:ext cx="682" cy="2"/>
              </a:xfrm>
              <a:prstGeom prst="line">
                <a:avLst/>
              </a:prstGeom>
              <a:noFill/>
              <a:ln w="38100">
                <a:solidFill>
                  <a:srgbClr val="333399"/>
                </a:solidFill>
                <a:rou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310" name="Line 121"/>
              <p:cNvSpPr>
                <a:spLocks noChangeShapeType="1"/>
              </p:cNvSpPr>
              <p:nvPr/>
            </p:nvSpPr>
            <p:spPr bwMode="auto">
              <a:xfrm>
                <a:off x="3135" y="2654"/>
                <a:ext cx="714" cy="0"/>
              </a:xfrm>
              <a:prstGeom prst="line">
                <a:avLst/>
              </a:prstGeom>
              <a:noFill/>
              <a:ln w="38100">
                <a:solidFill>
                  <a:srgbClr val="333399"/>
                </a:solidFill>
                <a:rou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311" name="Line 124"/>
              <p:cNvSpPr>
                <a:spLocks noChangeShapeType="1"/>
              </p:cNvSpPr>
              <p:nvPr/>
            </p:nvSpPr>
            <p:spPr bwMode="auto">
              <a:xfrm>
                <a:off x="4362" y="2654"/>
                <a:ext cx="336" cy="0"/>
              </a:xfrm>
              <a:prstGeom prst="line">
                <a:avLst/>
              </a:prstGeom>
              <a:noFill/>
              <a:ln w="38100">
                <a:solidFill>
                  <a:srgbClr val="333399"/>
                </a:solidFill>
                <a:rou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nvGrpSpPr>
              <p:cNvPr id="11312" name="Group 125"/>
              <p:cNvGrpSpPr/>
              <p:nvPr/>
            </p:nvGrpSpPr>
            <p:grpSpPr bwMode="auto">
              <a:xfrm>
                <a:off x="451" y="2425"/>
                <a:ext cx="536" cy="458"/>
                <a:chOff x="407" y="2931"/>
                <a:chExt cx="536" cy="458"/>
              </a:xfrm>
            </p:grpSpPr>
            <p:sp>
              <p:nvSpPr>
                <p:cNvPr id="11328" name="AutoShape 126"/>
                <p:cNvSpPr>
                  <a:spLocks noChangeArrowheads="1"/>
                </p:cNvSpPr>
                <p:nvPr/>
              </p:nvSpPr>
              <p:spPr bwMode="auto">
                <a:xfrm>
                  <a:off x="407" y="2931"/>
                  <a:ext cx="536" cy="458"/>
                </a:xfrm>
                <a:prstGeom prst="cube">
                  <a:avLst>
                    <a:gd name="adj" fmla="val 13069"/>
                  </a:avLst>
                </a:prstGeom>
                <a:solidFill>
                  <a:srgbClr val="FFFF66"/>
                </a:solidFill>
                <a:ln w="9525">
                  <a:solidFill>
                    <a:schemeClr val="tx1"/>
                  </a:solidFill>
                  <a:miter lim="800000"/>
                </a:ln>
              </p:spPr>
              <p:txBody>
                <a:bodyPr wrap="none" anchor="ct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29" name="Rectangle 127"/>
                <p:cNvSpPr>
                  <a:spLocks noChangeArrowheads="1"/>
                </p:cNvSpPr>
                <p:nvPr/>
              </p:nvSpPr>
              <p:spPr bwMode="auto">
                <a:xfrm>
                  <a:off x="449" y="3059"/>
                  <a:ext cx="447"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ea typeface="黑体" panose="02010609060101010101" pitchFamily="49" charset="-122"/>
                    </a:rPr>
                    <a:t>源点</a:t>
                  </a:r>
                </a:p>
              </p:txBody>
            </p:sp>
          </p:grpSp>
          <p:grpSp>
            <p:nvGrpSpPr>
              <p:cNvPr id="11313" name="Group 131"/>
              <p:cNvGrpSpPr/>
              <p:nvPr/>
            </p:nvGrpSpPr>
            <p:grpSpPr bwMode="auto">
              <a:xfrm>
                <a:off x="1272" y="2425"/>
                <a:ext cx="581" cy="458"/>
                <a:chOff x="1228" y="2931"/>
                <a:chExt cx="581" cy="458"/>
              </a:xfrm>
            </p:grpSpPr>
            <p:sp>
              <p:nvSpPr>
                <p:cNvPr id="11326" name="AutoShape 132"/>
                <p:cNvSpPr>
                  <a:spLocks noChangeArrowheads="1"/>
                </p:cNvSpPr>
                <p:nvPr/>
              </p:nvSpPr>
              <p:spPr bwMode="auto">
                <a:xfrm>
                  <a:off x="1256" y="2931"/>
                  <a:ext cx="537" cy="458"/>
                </a:xfrm>
                <a:prstGeom prst="cube">
                  <a:avLst>
                    <a:gd name="adj" fmla="val 13069"/>
                  </a:avLst>
                </a:prstGeom>
                <a:solidFill>
                  <a:srgbClr val="FFFF66"/>
                </a:solidFill>
                <a:ln w="9525">
                  <a:solidFill>
                    <a:schemeClr val="tx1"/>
                  </a:solidFill>
                  <a:miter lim="800000"/>
                </a:ln>
              </p:spPr>
              <p:txBody>
                <a:bodyPr wrap="none" anchor="ct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27" name="Rectangle 133"/>
                <p:cNvSpPr>
                  <a:spLocks noChangeArrowheads="1"/>
                </p:cNvSpPr>
                <p:nvPr/>
              </p:nvSpPr>
              <p:spPr bwMode="auto">
                <a:xfrm>
                  <a:off x="1228" y="3068"/>
                  <a:ext cx="581"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ea typeface="黑体" panose="02010609060101010101" pitchFamily="49" charset="-122"/>
                    </a:rPr>
                    <a:t>发送器</a:t>
                  </a:r>
                </a:p>
              </p:txBody>
            </p:sp>
          </p:grpSp>
          <p:grpSp>
            <p:nvGrpSpPr>
              <p:cNvPr id="11314" name="Group 134"/>
              <p:cNvGrpSpPr/>
              <p:nvPr/>
            </p:nvGrpSpPr>
            <p:grpSpPr bwMode="auto">
              <a:xfrm>
                <a:off x="3822" y="2425"/>
                <a:ext cx="581" cy="458"/>
                <a:chOff x="3778" y="2931"/>
                <a:chExt cx="581" cy="458"/>
              </a:xfrm>
            </p:grpSpPr>
            <p:sp>
              <p:nvSpPr>
                <p:cNvPr id="11324" name="AutoShape 135"/>
                <p:cNvSpPr>
                  <a:spLocks noChangeArrowheads="1"/>
                </p:cNvSpPr>
                <p:nvPr/>
              </p:nvSpPr>
              <p:spPr bwMode="auto">
                <a:xfrm>
                  <a:off x="3805" y="2931"/>
                  <a:ext cx="535" cy="458"/>
                </a:xfrm>
                <a:prstGeom prst="cube">
                  <a:avLst>
                    <a:gd name="adj" fmla="val 13069"/>
                  </a:avLst>
                </a:prstGeom>
                <a:solidFill>
                  <a:srgbClr val="FFCCFF"/>
                </a:solidFill>
                <a:ln w="9525">
                  <a:solidFill>
                    <a:schemeClr val="tx1"/>
                  </a:solidFill>
                  <a:miter lim="800000"/>
                </a:ln>
              </p:spPr>
              <p:txBody>
                <a:bodyPr wrap="none" anchor="ct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25" name="Rectangle 136"/>
                <p:cNvSpPr>
                  <a:spLocks noChangeArrowheads="1"/>
                </p:cNvSpPr>
                <p:nvPr/>
              </p:nvSpPr>
              <p:spPr bwMode="auto">
                <a:xfrm>
                  <a:off x="3778" y="3059"/>
                  <a:ext cx="581"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ea typeface="黑体" panose="02010609060101010101" pitchFamily="49" charset="-122"/>
                    </a:rPr>
                    <a:t>接收器</a:t>
                  </a:r>
                </a:p>
              </p:txBody>
            </p:sp>
          </p:grpSp>
          <p:sp>
            <p:nvSpPr>
              <p:cNvPr id="11315" name="Line 201"/>
              <p:cNvSpPr>
                <a:spLocks noChangeShapeType="1"/>
              </p:cNvSpPr>
              <p:nvPr/>
            </p:nvSpPr>
            <p:spPr bwMode="auto">
              <a:xfrm>
                <a:off x="5212" y="2654"/>
                <a:ext cx="335" cy="0"/>
              </a:xfrm>
              <a:prstGeom prst="line">
                <a:avLst/>
              </a:prstGeom>
              <a:noFill/>
              <a:ln w="38100">
                <a:solidFill>
                  <a:srgbClr val="333399"/>
                </a:solidFill>
                <a:rou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1316" name="AutoShape 205"/>
              <p:cNvSpPr>
                <a:spLocks noChangeArrowheads="1"/>
              </p:cNvSpPr>
              <p:nvPr/>
            </p:nvSpPr>
            <p:spPr bwMode="auto">
              <a:xfrm>
                <a:off x="2517" y="3104"/>
                <a:ext cx="646" cy="281"/>
              </a:xfrm>
              <a:prstGeom prst="cube">
                <a:avLst>
                  <a:gd name="adj" fmla="val 13069"/>
                </a:avLst>
              </a:prstGeom>
              <a:solidFill>
                <a:srgbClr val="DDDDDD"/>
              </a:solidFill>
              <a:ln w="9525">
                <a:solidFill>
                  <a:schemeClr val="tx1"/>
                </a:solidFill>
                <a:miter lim="800000"/>
              </a:ln>
            </p:spPr>
            <p:txBody>
              <a:bodyPr wrap="none" anchor="ct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17" name="Rectangle 206"/>
              <p:cNvSpPr>
                <a:spLocks noChangeArrowheads="1"/>
              </p:cNvSpPr>
              <p:nvPr/>
            </p:nvSpPr>
            <p:spPr bwMode="auto">
              <a:xfrm>
                <a:off x="2623" y="3150"/>
                <a:ext cx="428"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ea typeface="黑体" panose="02010609060101010101" pitchFamily="49" charset="-122"/>
                  </a:rPr>
                  <a:t>噪声</a:t>
                </a:r>
              </a:p>
            </p:txBody>
          </p:sp>
          <p:sp>
            <p:nvSpPr>
              <p:cNvPr id="11318" name="Rectangle 207"/>
              <p:cNvSpPr>
                <a:spLocks noChangeArrowheads="1"/>
              </p:cNvSpPr>
              <p:nvPr/>
            </p:nvSpPr>
            <p:spPr bwMode="auto">
              <a:xfrm>
                <a:off x="943" y="2704"/>
                <a:ext cx="691"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ea typeface="黑体" panose="02010609060101010101" pitchFamily="49" charset="-122"/>
                  </a:rPr>
                  <a:t>输入</a:t>
                </a:r>
              </a:p>
              <a:p>
                <a:pPr>
                  <a:spcBef>
                    <a:spcPct val="0"/>
                  </a:spcBef>
                  <a:buClrTx/>
                  <a:buFontTx/>
                  <a:buNone/>
                </a:pPr>
                <a:r>
                  <a:rPr lang="zh-CN" altLang="en-US" sz="1800">
                    <a:solidFill>
                      <a:srgbClr val="333399"/>
                    </a:solidFill>
                    <a:ea typeface="黑体" panose="02010609060101010101" pitchFamily="49" charset="-122"/>
                  </a:rPr>
                  <a:t>数据</a:t>
                </a:r>
                <a:r>
                  <a:rPr lang="en-US" altLang="zh-CN" sz="1800" b="1" i="1">
                    <a:solidFill>
                      <a:srgbClr val="333399"/>
                    </a:solidFill>
                    <a:ea typeface="黑体" panose="02010609060101010101" pitchFamily="49" charset="-122"/>
                  </a:rPr>
                  <a:t>d</a:t>
                </a:r>
                <a:r>
                  <a:rPr lang="en-US" altLang="zh-CN" sz="1800" b="1">
                    <a:solidFill>
                      <a:srgbClr val="333399"/>
                    </a:solidFill>
                    <a:ea typeface="黑体" panose="02010609060101010101" pitchFamily="49" charset="-122"/>
                  </a:rPr>
                  <a:t>(</a:t>
                </a:r>
                <a:r>
                  <a:rPr lang="en-US" altLang="zh-CN" sz="1800" b="1" i="1">
                    <a:solidFill>
                      <a:srgbClr val="333399"/>
                    </a:solidFill>
                    <a:ea typeface="黑体" panose="02010609060101010101" pitchFamily="49" charset="-122"/>
                  </a:rPr>
                  <a:t>t</a:t>
                </a:r>
                <a:r>
                  <a:rPr lang="en-US" altLang="zh-CN" sz="1800" b="1">
                    <a:solidFill>
                      <a:srgbClr val="333399"/>
                    </a:solidFill>
                    <a:ea typeface="黑体" panose="02010609060101010101" pitchFamily="49" charset="-122"/>
                  </a:rPr>
                  <a:t>)</a:t>
                </a:r>
              </a:p>
            </p:txBody>
          </p:sp>
          <p:sp>
            <p:nvSpPr>
              <p:cNvPr id="11319" name="Rectangle 208"/>
              <p:cNvSpPr>
                <a:spLocks noChangeArrowheads="1"/>
              </p:cNvSpPr>
              <p:nvPr/>
            </p:nvSpPr>
            <p:spPr bwMode="auto">
              <a:xfrm>
                <a:off x="3192" y="2691"/>
                <a:ext cx="730"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ea typeface="黑体" panose="02010609060101010101" pitchFamily="49" charset="-122"/>
                  </a:rPr>
                  <a:t>接收的</a:t>
                </a:r>
              </a:p>
              <a:p>
                <a:pPr>
                  <a:spcBef>
                    <a:spcPct val="0"/>
                  </a:spcBef>
                  <a:buClrTx/>
                  <a:buFontTx/>
                  <a:buNone/>
                </a:pPr>
                <a:r>
                  <a:rPr lang="zh-CN" altLang="en-US" sz="1800">
                    <a:solidFill>
                      <a:srgbClr val="333399"/>
                    </a:solidFill>
                    <a:ea typeface="黑体" panose="02010609060101010101" pitchFamily="49" charset="-122"/>
                  </a:rPr>
                  <a:t>信号</a:t>
                </a:r>
                <a:r>
                  <a:rPr lang="en-US" altLang="zh-CN" sz="1800" b="1" i="1">
                    <a:solidFill>
                      <a:srgbClr val="333399"/>
                    </a:solidFill>
                    <a:ea typeface="黑体" panose="02010609060101010101" pitchFamily="49" charset="-122"/>
                  </a:rPr>
                  <a:t>r</a:t>
                </a:r>
                <a:r>
                  <a:rPr lang="en-US" altLang="zh-CN" sz="1800" b="1">
                    <a:solidFill>
                      <a:srgbClr val="333399"/>
                    </a:solidFill>
                    <a:ea typeface="黑体" panose="02010609060101010101" pitchFamily="49" charset="-122"/>
                  </a:rPr>
                  <a:t>(</a:t>
                </a:r>
                <a:r>
                  <a:rPr lang="en-US" altLang="zh-CN" sz="1800" b="1" i="1">
                    <a:solidFill>
                      <a:srgbClr val="333399"/>
                    </a:solidFill>
                    <a:ea typeface="黑体" panose="02010609060101010101" pitchFamily="49" charset="-122"/>
                  </a:rPr>
                  <a:t>t</a:t>
                </a:r>
                <a:r>
                  <a:rPr lang="en-US" altLang="zh-CN" sz="1800" b="1">
                    <a:solidFill>
                      <a:srgbClr val="333399"/>
                    </a:solidFill>
                    <a:ea typeface="黑体" panose="02010609060101010101" pitchFamily="49" charset="-122"/>
                  </a:rPr>
                  <a:t>)</a:t>
                </a:r>
              </a:p>
            </p:txBody>
          </p:sp>
          <p:sp>
            <p:nvSpPr>
              <p:cNvPr id="11320" name="Rectangle 210"/>
              <p:cNvSpPr>
                <a:spLocks noChangeArrowheads="1"/>
              </p:cNvSpPr>
              <p:nvPr/>
            </p:nvSpPr>
            <p:spPr bwMode="auto">
              <a:xfrm>
                <a:off x="4340" y="2704"/>
                <a:ext cx="691"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ea typeface="黑体" panose="02010609060101010101" pitchFamily="49" charset="-122"/>
                  </a:rPr>
                  <a:t>输出</a:t>
                </a:r>
              </a:p>
              <a:p>
                <a:pPr>
                  <a:spcBef>
                    <a:spcPct val="0"/>
                  </a:spcBef>
                  <a:buClrTx/>
                  <a:buFontTx/>
                  <a:buNone/>
                </a:pPr>
                <a:r>
                  <a:rPr lang="zh-CN" altLang="en-US" sz="1800">
                    <a:solidFill>
                      <a:srgbClr val="333399"/>
                    </a:solidFill>
                    <a:ea typeface="黑体" panose="02010609060101010101" pitchFamily="49" charset="-122"/>
                  </a:rPr>
                  <a:t>数据</a:t>
                </a:r>
                <a:r>
                  <a:rPr lang="en-US" altLang="zh-CN" sz="1800" b="1" i="1">
                    <a:solidFill>
                      <a:srgbClr val="333399"/>
                    </a:solidFill>
                    <a:ea typeface="黑体" panose="02010609060101010101" pitchFamily="49" charset="-122"/>
                  </a:rPr>
                  <a:t>d’</a:t>
                </a:r>
                <a:r>
                  <a:rPr lang="en-US" altLang="zh-CN" sz="1800" b="1">
                    <a:solidFill>
                      <a:srgbClr val="333399"/>
                    </a:solidFill>
                    <a:ea typeface="黑体" panose="02010609060101010101" pitchFamily="49" charset="-122"/>
                  </a:rPr>
                  <a:t>(</a:t>
                </a:r>
                <a:r>
                  <a:rPr lang="en-US" altLang="zh-CN" sz="1800" b="1" i="1">
                    <a:solidFill>
                      <a:srgbClr val="333399"/>
                    </a:solidFill>
                    <a:ea typeface="黑体" panose="02010609060101010101" pitchFamily="49" charset="-122"/>
                  </a:rPr>
                  <a:t>t</a:t>
                </a:r>
                <a:r>
                  <a:rPr lang="en-US" altLang="zh-CN" sz="1800" b="1">
                    <a:solidFill>
                      <a:srgbClr val="333399"/>
                    </a:solidFill>
                    <a:ea typeface="黑体" panose="02010609060101010101" pitchFamily="49" charset="-122"/>
                  </a:rPr>
                  <a:t>)</a:t>
                </a:r>
              </a:p>
            </p:txBody>
          </p:sp>
          <p:grpSp>
            <p:nvGrpSpPr>
              <p:cNvPr id="11321" name="Group 128"/>
              <p:cNvGrpSpPr/>
              <p:nvPr/>
            </p:nvGrpSpPr>
            <p:grpSpPr bwMode="auto">
              <a:xfrm>
                <a:off x="4698" y="2425"/>
                <a:ext cx="536" cy="458"/>
                <a:chOff x="4654" y="2931"/>
                <a:chExt cx="536" cy="458"/>
              </a:xfrm>
            </p:grpSpPr>
            <p:sp>
              <p:nvSpPr>
                <p:cNvPr id="11322" name="AutoShape 129"/>
                <p:cNvSpPr>
                  <a:spLocks noChangeArrowheads="1"/>
                </p:cNvSpPr>
                <p:nvPr/>
              </p:nvSpPr>
              <p:spPr bwMode="auto">
                <a:xfrm>
                  <a:off x="4654" y="2931"/>
                  <a:ext cx="536" cy="458"/>
                </a:xfrm>
                <a:prstGeom prst="cube">
                  <a:avLst>
                    <a:gd name="adj" fmla="val 13069"/>
                  </a:avLst>
                </a:prstGeom>
                <a:solidFill>
                  <a:srgbClr val="FFCCFF"/>
                </a:solidFill>
                <a:ln w="9525">
                  <a:solidFill>
                    <a:schemeClr val="tx1"/>
                  </a:solidFill>
                  <a:miter lim="800000"/>
                </a:ln>
              </p:spPr>
              <p:txBody>
                <a:bodyPr wrap="none" anchor="ct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1323" name="Rectangle 130"/>
                <p:cNvSpPr>
                  <a:spLocks noChangeArrowheads="1"/>
                </p:cNvSpPr>
                <p:nvPr/>
              </p:nvSpPr>
              <p:spPr bwMode="auto">
                <a:xfrm>
                  <a:off x="4699" y="3068"/>
                  <a:ext cx="4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1800">
                      <a:solidFill>
                        <a:srgbClr val="333399"/>
                      </a:solidFill>
                      <a:ea typeface="黑体" panose="02010609060101010101" pitchFamily="49" charset="-122"/>
                    </a:rPr>
                    <a:t>终点</a:t>
                  </a:r>
                </a:p>
              </p:txBody>
            </p:sp>
          </p:grpSp>
        </p:grpSp>
        <p:sp>
          <p:nvSpPr>
            <p:cNvPr id="11301" name="Line 213"/>
            <p:cNvSpPr>
              <a:spLocks noChangeShapeType="1"/>
            </p:cNvSpPr>
            <p:nvPr/>
          </p:nvSpPr>
          <p:spPr bwMode="auto">
            <a:xfrm>
              <a:off x="2068" y="1966"/>
              <a:ext cx="6" cy="1653"/>
            </a:xfrm>
            <a:prstGeom prst="line">
              <a:avLst/>
            </a:prstGeom>
            <a:noFill/>
            <a:ln w="19050">
              <a:solidFill>
                <a:srgbClr val="333399"/>
              </a:solidFill>
              <a:prstDash val="dash"/>
              <a:round/>
              <a:headEnd type="none" w="sm" len="med"/>
              <a:tailEnd type="none" w="sm" len="med"/>
            </a:ln>
            <a:extLst>
              <a:ext uri="{909E8E84-426E-40DD-AFC4-6F175D3DCCD1}">
                <a14:hiddenFill xmlns:a14="http://schemas.microsoft.com/office/drawing/2010/main">
                  <a:noFill/>
                </a14:hiddenFill>
              </a:ext>
            </a:extLst>
          </p:spPr>
          <p:txBody>
            <a:bodyPr/>
            <a:lstStyle/>
            <a:p>
              <a:endParaRPr lang="zh-CN" altLang="en-US"/>
            </a:p>
          </p:txBody>
        </p:sp>
        <p:sp>
          <p:nvSpPr>
            <p:cNvPr id="11302" name="Text Box 216"/>
            <p:cNvSpPr txBox="1">
              <a:spLocks noChangeArrowheads="1"/>
            </p:cNvSpPr>
            <p:nvPr/>
          </p:nvSpPr>
          <p:spPr bwMode="auto">
            <a:xfrm>
              <a:off x="2381" y="730"/>
              <a:ext cx="907"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zh-CN" altLang="en-US" sz="2400">
                  <a:solidFill>
                    <a:schemeClr val="accent2"/>
                  </a:solidFill>
                  <a:ea typeface="黑体" panose="02010609060101010101" pitchFamily="49" charset="-122"/>
                </a:rPr>
                <a:t>通信系统</a:t>
              </a:r>
            </a:p>
          </p:txBody>
        </p:sp>
      </p:grpSp>
      <p:sp>
        <p:nvSpPr>
          <p:cNvPr id="98" name="文本框 97"/>
          <p:cNvSpPr txBox="1"/>
          <p:nvPr/>
        </p:nvSpPr>
        <p:spPr>
          <a:xfrm>
            <a:off x="10215615" y="2551225"/>
            <a:ext cx="1862087" cy="1938992"/>
          </a:xfrm>
          <a:prstGeom prst="rect">
            <a:avLst/>
          </a:prstGeom>
          <a:solidFill>
            <a:schemeClr val="accent6">
              <a:lumMod val="40000"/>
              <a:lumOff val="60000"/>
            </a:schemeClr>
          </a:solidFill>
        </p:spPr>
        <p:txBody>
          <a:bodyPr wrap="square">
            <a:spAutoFit/>
          </a:bodyPr>
          <a:lstStyle/>
          <a:p>
            <a:pPr eaLnBrk="1" hangingPunct="1"/>
            <a:r>
              <a:rPr lang="zh-CN" altLang="en-US" sz="2000" dirty="0">
                <a:latin typeface="微软雅黑" panose="020B0503020204020204" pitchFamily="34" charset="-122"/>
                <a:ea typeface="微软雅黑" panose="020B0503020204020204" pitchFamily="34" charset="-122"/>
              </a:rPr>
              <a:t>数据通信离不开计算机，因此常把数据通信与计算机通信这两名词混用。</a:t>
            </a:r>
            <a:endParaRPr lang="en-US" altLang="zh-CN" sz="2000" dirty="0">
              <a:latin typeface="微软雅黑" panose="020B0503020204020204" pitchFamily="34" charset="-122"/>
              <a:ea typeface="微软雅黑" panose="020B0503020204020204" pitchFamily="34" charset="-122"/>
            </a:endParaRPr>
          </a:p>
        </p:txBody>
      </p:sp>
      <p:sp>
        <p:nvSpPr>
          <p:cNvPr id="99" name="文本框 98"/>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2"/>
          <p:cNvSpPr txBox="1"/>
          <p:nvPr/>
        </p:nvSpPr>
        <p:spPr>
          <a:xfrm>
            <a:off x="1172753" y="320781"/>
            <a:ext cx="10515600" cy="87908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Wingdings" panose="05000000000000000000" pitchFamily="2" charset="2"/>
              <a:buNone/>
            </a:pPr>
            <a:r>
              <a:rPr kumimoji="1" lang="zh-CN" altLang="en-US" sz="4000" dirty="0"/>
              <a:t>传输方式</a:t>
            </a:r>
          </a:p>
        </p:txBody>
      </p:sp>
      <p:sp>
        <p:nvSpPr>
          <p:cNvPr id="8" name="Rectangle 3"/>
          <p:cNvSpPr txBox="1">
            <a:spLocks noChangeArrowheads="1"/>
          </p:cNvSpPr>
          <p:nvPr/>
        </p:nvSpPr>
        <p:spPr>
          <a:xfrm>
            <a:off x="554834" y="1501646"/>
            <a:ext cx="7949000" cy="487874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5B307E"/>
                </a:solidFill>
                <a:latin typeface="微软雅黑" panose="020B0503020204020204" pitchFamily="34" charset="-122"/>
                <a:ea typeface="微软雅黑" panose="020B0503020204020204" pitchFamily="34" charset="-122"/>
              </a:rPr>
              <a:t>数字通信和模拟通信</a:t>
            </a:r>
            <a:endParaRPr lang="en-US" altLang="zh-CN" dirty="0">
              <a:solidFill>
                <a:srgbClr val="5B307E"/>
              </a:solidFill>
              <a:latin typeface="黑体" panose="02010609060101010101" pitchFamily="49" charset="-122"/>
              <a:ea typeface="黑体" panose="02010609060101010101" pitchFamily="49" charset="-122"/>
            </a:endParaRPr>
          </a:p>
          <a:p>
            <a:pPr lvl="1">
              <a:lnSpc>
                <a:spcPct val="110000"/>
              </a:lnSpc>
            </a:pPr>
            <a:r>
              <a:rPr lang="zh-CN" altLang="en-US" dirty="0">
                <a:latin typeface="微软雅黑" panose="020B0503020204020204" pitchFamily="34" charset="-122"/>
                <a:ea typeface="微软雅黑" panose="020B0503020204020204" pitchFamily="34" charset="-122"/>
              </a:rPr>
              <a:t>以模拟信号来传送消息的通信方式称为模拟通信，而传输模拟信号的通信系统称为模拟通信系统</a:t>
            </a:r>
          </a:p>
          <a:p>
            <a:pPr lvl="1">
              <a:lnSpc>
                <a:spcPct val="110000"/>
              </a:lnSpc>
            </a:pPr>
            <a:r>
              <a:rPr lang="zh-CN" altLang="en-US" dirty="0">
                <a:latin typeface="微软雅黑" panose="020B0503020204020204" pitchFamily="34" charset="-122"/>
                <a:ea typeface="微软雅黑" panose="020B0503020204020204" pitchFamily="34" charset="-122"/>
              </a:rPr>
              <a:t>以数字信号来传送消息的通信方式称为数字通信，而传输数字信号的通信方式称为数字通信系统</a:t>
            </a:r>
          </a:p>
          <a:p>
            <a:pPr lvl="1">
              <a:lnSpc>
                <a:spcPct val="110000"/>
              </a:lnSpc>
            </a:pPr>
            <a:r>
              <a:rPr lang="zh-CN" altLang="en-US" dirty="0">
                <a:latin typeface="微软雅黑" panose="020B0503020204020204" pitchFamily="34" charset="-122"/>
                <a:ea typeface="微软雅黑" panose="020B0503020204020204" pitchFamily="34" charset="-122"/>
              </a:rPr>
              <a:t>模拟信号和数字信号在传输过程中可以相互变换，即</a:t>
            </a:r>
            <a:r>
              <a:rPr lang="en-US" altLang="zh-CN" dirty="0">
                <a:latin typeface="微软雅黑" panose="020B0503020204020204" pitchFamily="34" charset="-122"/>
                <a:ea typeface="微软雅黑" panose="020B0503020204020204" pitchFamily="34" charset="-122"/>
              </a:rPr>
              <a:t>A/D</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D/A</a:t>
            </a:r>
            <a:endParaRPr lang="zh-CN" altLang="en-US"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8582707" y="1570921"/>
            <a:ext cx="3209925" cy="1703388"/>
            <a:chOff x="3740151" y="1383363"/>
            <a:chExt cx="3209925" cy="1703388"/>
          </a:xfrm>
        </p:grpSpPr>
        <p:grpSp>
          <p:nvGrpSpPr>
            <p:cNvPr id="12" name="Group 39"/>
            <p:cNvGrpSpPr/>
            <p:nvPr/>
          </p:nvGrpSpPr>
          <p:grpSpPr bwMode="auto">
            <a:xfrm>
              <a:off x="3740151" y="1383363"/>
              <a:ext cx="3209925" cy="1296988"/>
              <a:chOff x="839" y="1071"/>
              <a:chExt cx="2022" cy="817"/>
            </a:xfrm>
          </p:grpSpPr>
          <p:sp>
            <p:nvSpPr>
              <p:cNvPr id="38" name="Line 8"/>
              <p:cNvSpPr>
                <a:spLocks noChangeShapeType="1"/>
              </p:cNvSpPr>
              <p:nvPr/>
            </p:nvSpPr>
            <p:spPr bwMode="auto">
              <a:xfrm>
                <a:off x="1042" y="1808"/>
                <a:ext cx="1657" cy="0"/>
              </a:xfrm>
              <a:prstGeom prst="line">
                <a:avLst/>
              </a:prstGeom>
              <a:noFill/>
              <a:ln w="2857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39" name="Line 9"/>
              <p:cNvSpPr>
                <a:spLocks noChangeShapeType="1"/>
              </p:cNvSpPr>
              <p:nvPr/>
            </p:nvSpPr>
            <p:spPr bwMode="auto">
              <a:xfrm flipV="1">
                <a:off x="1048" y="1207"/>
                <a:ext cx="0" cy="593"/>
              </a:xfrm>
              <a:prstGeom prst="line">
                <a:avLst/>
              </a:prstGeom>
              <a:noFill/>
              <a:ln w="2857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40" name="Freeform 10"/>
              <p:cNvSpPr/>
              <p:nvPr/>
            </p:nvSpPr>
            <p:spPr bwMode="auto">
              <a:xfrm>
                <a:off x="1180" y="1417"/>
                <a:ext cx="1267" cy="271"/>
              </a:xfrm>
              <a:custGeom>
                <a:avLst/>
                <a:gdLst>
                  <a:gd name="T0" fmla="*/ 0 w 2340"/>
                  <a:gd name="T1" fmla="*/ 0 h 676"/>
                  <a:gd name="T2" fmla="*/ 1 w 2340"/>
                  <a:gd name="T3" fmla="*/ 0 h 676"/>
                  <a:gd name="T4" fmla="*/ 1 w 2340"/>
                  <a:gd name="T5" fmla="*/ 0 h 676"/>
                  <a:gd name="T6" fmla="*/ 1 w 2340"/>
                  <a:gd name="T7" fmla="*/ 0 h 676"/>
                  <a:gd name="T8" fmla="*/ 1 w 2340"/>
                  <a:gd name="T9" fmla="*/ 0 h 676"/>
                  <a:gd name="T10" fmla="*/ 1 w 2340"/>
                  <a:gd name="T11" fmla="*/ 0 h 676"/>
                  <a:gd name="T12" fmla="*/ 1 w 2340"/>
                  <a:gd name="T13" fmla="*/ 0 h 676"/>
                  <a:gd name="T14" fmla="*/ 1 w 2340"/>
                  <a:gd name="T15" fmla="*/ 0 h 676"/>
                  <a:gd name="T16" fmla="*/ 1 w 2340"/>
                  <a:gd name="T17" fmla="*/ 0 h 6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40"/>
                  <a:gd name="T28" fmla="*/ 0 h 676"/>
                  <a:gd name="T29" fmla="*/ 2340 w 2340"/>
                  <a:gd name="T30" fmla="*/ 676 h 6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40" h="676">
                    <a:moveTo>
                      <a:pt x="0" y="494"/>
                    </a:moveTo>
                    <a:cubicBezTo>
                      <a:pt x="60" y="325"/>
                      <a:pt x="120" y="156"/>
                      <a:pt x="180" y="182"/>
                    </a:cubicBezTo>
                    <a:cubicBezTo>
                      <a:pt x="240" y="208"/>
                      <a:pt x="270" y="676"/>
                      <a:pt x="360" y="650"/>
                    </a:cubicBezTo>
                    <a:cubicBezTo>
                      <a:pt x="450" y="624"/>
                      <a:pt x="630" y="52"/>
                      <a:pt x="720" y="26"/>
                    </a:cubicBezTo>
                    <a:cubicBezTo>
                      <a:pt x="810" y="0"/>
                      <a:pt x="810" y="468"/>
                      <a:pt x="900" y="494"/>
                    </a:cubicBezTo>
                    <a:cubicBezTo>
                      <a:pt x="990" y="520"/>
                      <a:pt x="1140" y="182"/>
                      <a:pt x="1260" y="182"/>
                    </a:cubicBezTo>
                    <a:cubicBezTo>
                      <a:pt x="1380" y="182"/>
                      <a:pt x="1500" y="494"/>
                      <a:pt x="1620" y="494"/>
                    </a:cubicBezTo>
                    <a:cubicBezTo>
                      <a:pt x="1740" y="494"/>
                      <a:pt x="1860" y="208"/>
                      <a:pt x="1980" y="182"/>
                    </a:cubicBezTo>
                    <a:cubicBezTo>
                      <a:pt x="2100" y="156"/>
                      <a:pt x="2280" y="312"/>
                      <a:pt x="2340" y="338"/>
                    </a:cubicBezTo>
                  </a:path>
                </a:pathLst>
              </a:custGeom>
              <a:noFill/>
              <a:ln w="28575"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 name="Text Box 11"/>
              <p:cNvSpPr txBox="1">
                <a:spLocks noChangeArrowheads="1"/>
              </p:cNvSpPr>
              <p:nvPr/>
            </p:nvSpPr>
            <p:spPr bwMode="auto">
              <a:xfrm>
                <a:off x="2666" y="1701"/>
                <a:ext cx="195"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en-US" altLang="zh-CN" sz="1800" b="1" i="1"/>
                  <a:t>t</a:t>
                </a:r>
                <a:endParaRPr lang="en-US" altLang="zh-CN" sz="1800" b="1"/>
              </a:p>
            </p:txBody>
          </p:sp>
          <p:sp>
            <p:nvSpPr>
              <p:cNvPr id="42" name="Text Box 12"/>
              <p:cNvSpPr txBox="1">
                <a:spLocks noChangeArrowheads="1"/>
              </p:cNvSpPr>
              <p:nvPr/>
            </p:nvSpPr>
            <p:spPr bwMode="auto">
              <a:xfrm>
                <a:off x="839" y="1071"/>
                <a:ext cx="227"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en-US" altLang="zh-CN" sz="1800" b="1" i="1"/>
                  <a:t>u</a:t>
                </a:r>
                <a:endParaRPr lang="en-US" altLang="zh-CN" sz="1800" b="1"/>
              </a:p>
            </p:txBody>
          </p:sp>
        </p:grpSp>
        <p:sp>
          <p:nvSpPr>
            <p:cNvPr id="15" name="Text Box 36"/>
            <p:cNvSpPr txBox="1">
              <a:spLocks noChangeArrowheads="1"/>
            </p:cNvSpPr>
            <p:nvPr/>
          </p:nvSpPr>
          <p:spPr bwMode="auto">
            <a:xfrm>
              <a:off x="4838701" y="2789888"/>
              <a:ext cx="1206500" cy="296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1800">
                  <a:ea typeface="黑体" panose="02010609060101010101" pitchFamily="49" charset="-122"/>
                </a:rPr>
                <a:t>模拟信号</a:t>
              </a:r>
            </a:p>
          </p:txBody>
        </p:sp>
      </p:grpSp>
      <p:grpSp>
        <p:nvGrpSpPr>
          <p:cNvPr id="2" name="组合 1"/>
          <p:cNvGrpSpPr/>
          <p:nvPr/>
        </p:nvGrpSpPr>
        <p:grpSpPr>
          <a:xfrm>
            <a:off x="8741229" y="4332484"/>
            <a:ext cx="3094265" cy="1595438"/>
            <a:chOff x="7165976" y="1491313"/>
            <a:chExt cx="3559175" cy="1595438"/>
          </a:xfrm>
        </p:grpSpPr>
        <p:grpSp>
          <p:nvGrpSpPr>
            <p:cNvPr id="13" name="Group 38"/>
            <p:cNvGrpSpPr/>
            <p:nvPr/>
          </p:nvGrpSpPr>
          <p:grpSpPr bwMode="auto">
            <a:xfrm>
              <a:off x="7165976" y="1491313"/>
              <a:ext cx="3559175" cy="1189038"/>
              <a:chOff x="2906" y="1139"/>
              <a:chExt cx="2242" cy="749"/>
            </a:xfrm>
          </p:grpSpPr>
          <p:sp>
            <p:nvSpPr>
              <p:cNvPr id="17" name="Text Box 13"/>
              <p:cNvSpPr txBox="1">
                <a:spLocks noChangeArrowheads="1"/>
              </p:cNvSpPr>
              <p:nvPr/>
            </p:nvSpPr>
            <p:spPr bwMode="auto">
              <a:xfrm>
                <a:off x="2906" y="1139"/>
                <a:ext cx="195"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en-US" altLang="zh-CN" sz="1800" b="1" i="1"/>
                  <a:t>u</a:t>
                </a:r>
                <a:endParaRPr lang="en-US" altLang="zh-CN" sz="1800" b="1"/>
              </a:p>
            </p:txBody>
          </p:sp>
          <p:sp>
            <p:nvSpPr>
              <p:cNvPr id="18" name="Line 15"/>
              <p:cNvSpPr>
                <a:spLocks noChangeShapeType="1"/>
              </p:cNvSpPr>
              <p:nvPr/>
            </p:nvSpPr>
            <p:spPr bwMode="auto">
              <a:xfrm flipV="1">
                <a:off x="3101" y="1808"/>
                <a:ext cx="1870" cy="0"/>
              </a:xfrm>
              <a:prstGeom prst="line">
                <a:avLst/>
              </a:prstGeom>
              <a:noFill/>
              <a:ln w="2857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9" name="Line 16"/>
              <p:cNvSpPr>
                <a:spLocks noChangeShapeType="1"/>
              </p:cNvSpPr>
              <p:nvPr/>
            </p:nvSpPr>
            <p:spPr bwMode="auto">
              <a:xfrm flipV="1">
                <a:off x="3099" y="1213"/>
                <a:ext cx="0" cy="593"/>
              </a:xfrm>
              <a:prstGeom prst="line">
                <a:avLst/>
              </a:prstGeom>
              <a:noFill/>
              <a:ln w="2857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dirty="0"/>
              </a:p>
            </p:txBody>
          </p:sp>
          <p:sp>
            <p:nvSpPr>
              <p:cNvPr id="20" name="Text Box 17"/>
              <p:cNvSpPr txBox="1">
                <a:spLocks noChangeArrowheads="1"/>
              </p:cNvSpPr>
              <p:nvPr/>
            </p:nvSpPr>
            <p:spPr bwMode="auto">
              <a:xfrm>
                <a:off x="4953" y="1701"/>
                <a:ext cx="195"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en-US" altLang="zh-CN" sz="1800" b="1" i="1"/>
                  <a:t>t</a:t>
                </a:r>
                <a:endParaRPr lang="en-US" altLang="zh-CN" sz="1800" b="1"/>
              </a:p>
            </p:txBody>
          </p:sp>
          <p:sp>
            <p:nvSpPr>
              <p:cNvPr id="21" name="Line 18"/>
              <p:cNvSpPr>
                <a:spLocks noChangeShapeType="1"/>
              </p:cNvSpPr>
              <p:nvPr/>
            </p:nvSpPr>
            <p:spPr bwMode="auto">
              <a:xfrm>
                <a:off x="3093" y="1808"/>
                <a:ext cx="195"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 name="Line 19"/>
              <p:cNvSpPr>
                <a:spLocks noChangeShapeType="1"/>
              </p:cNvSpPr>
              <p:nvPr/>
            </p:nvSpPr>
            <p:spPr bwMode="auto">
              <a:xfrm>
                <a:off x="3288" y="1560"/>
                <a:ext cx="195"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 name="Line 20"/>
              <p:cNvSpPr>
                <a:spLocks noChangeShapeType="1"/>
              </p:cNvSpPr>
              <p:nvPr/>
            </p:nvSpPr>
            <p:spPr bwMode="auto">
              <a:xfrm>
                <a:off x="3467" y="1808"/>
                <a:ext cx="195"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 name="Line 21"/>
              <p:cNvSpPr>
                <a:spLocks noChangeShapeType="1"/>
              </p:cNvSpPr>
              <p:nvPr/>
            </p:nvSpPr>
            <p:spPr bwMode="auto">
              <a:xfrm>
                <a:off x="3662" y="1566"/>
                <a:ext cx="195"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 name="Line 22"/>
              <p:cNvSpPr>
                <a:spLocks noChangeShapeType="1"/>
              </p:cNvSpPr>
              <p:nvPr/>
            </p:nvSpPr>
            <p:spPr bwMode="auto">
              <a:xfrm>
                <a:off x="3288" y="1559"/>
                <a:ext cx="0" cy="25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 name="Line 23"/>
              <p:cNvSpPr>
                <a:spLocks noChangeShapeType="1"/>
              </p:cNvSpPr>
              <p:nvPr/>
            </p:nvSpPr>
            <p:spPr bwMode="auto">
              <a:xfrm>
                <a:off x="3475" y="1558"/>
                <a:ext cx="0" cy="25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dirty="0"/>
              </a:p>
            </p:txBody>
          </p:sp>
          <p:sp>
            <p:nvSpPr>
              <p:cNvPr id="27" name="Line 24"/>
              <p:cNvSpPr>
                <a:spLocks noChangeShapeType="1"/>
              </p:cNvSpPr>
              <p:nvPr/>
            </p:nvSpPr>
            <p:spPr bwMode="auto">
              <a:xfrm>
                <a:off x="3848" y="1564"/>
                <a:ext cx="0" cy="25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 name="Line 25"/>
              <p:cNvSpPr>
                <a:spLocks noChangeShapeType="1"/>
              </p:cNvSpPr>
              <p:nvPr/>
            </p:nvSpPr>
            <p:spPr bwMode="auto">
              <a:xfrm>
                <a:off x="3662" y="1564"/>
                <a:ext cx="0" cy="25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29" name="Group 26"/>
              <p:cNvGrpSpPr/>
              <p:nvPr/>
            </p:nvGrpSpPr>
            <p:grpSpPr bwMode="auto">
              <a:xfrm>
                <a:off x="3848" y="1808"/>
                <a:ext cx="390" cy="0"/>
                <a:chOff x="8592" y="10875"/>
                <a:chExt cx="720" cy="0"/>
              </a:xfrm>
            </p:grpSpPr>
            <p:sp>
              <p:nvSpPr>
                <p:cNvPr id="36" name="Line 27"/>
                <p:cNvSpPr>
                  <a:spLocks noChangeShapeType="1"/>
                </p:cNvSpPr>
                <p:nvPr/>
              </p:nvSpPr>
              <p:spPr bwMode="auto">
                <a:xfrm>
                  <a:off x="8592" y="10875"/>
                  <a:ext cx="360"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7" name="Line 28"/>
                <p:cNvSpPr>
                  <a:spLocks noChangeShapeType="1"/>
                </p:cNvSpPr>
                <p:nvPr/>
              </p:nvSpPr>
              <p:spPr bwMode="auto">
                <a:xfrm>
                  <a:off x="8952" y="10875"/>
                  <a:ext cx="360"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30" name="Line 29"/>
              <p:cNvSpPr>
                <a:spLocks noChangeShapeType="1"/>
              </p:cNvSpPr>
              <p:nvPr/>
            </p:nvSpPr>
            <p:spPr bwMode="auto">
              <a:xfrm>
                <a:off x="4620" y="1566"/>
                <a:ext cx="0" cy="25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 name="Line 30"/>
              <p:cNvSpPr>
                <a:spLocks noChangeShapeType="1"/>
              </p:cNvSpPr>
              <p:nvPr/>
            </p:nvSpPr>
            <p:spPr bwMode="auto">
              <a:xfrm>
                <a:off x="4238" y="1560"/>
                <a:ext cx="0" cy="25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32" name="Group 31"/>
              <p:cNvGrpSpPr/>
              <p:nvPr/>
            </p:nvGrpSpPr>
            <p:grpSpPr bwMode="auto">
              <a:xfrm>
                <a:off x="4238" y="1566"/>
                <a:ext cx="390" cy="0"/>
                <a:chOff x="8592" y="10875"/>
                <a:chExt cx="720" cy="0"/>
              </a:xfrm>
            </p:grpSpPr>
            <p:sp>
              <p:nvSpPr>
                <p:cNvPr id="34" name="Line 32"/>
                <p:cNvSpPr>
                  <a:spLocks noChangeShapeType="1"/>
                </p:cNvSpPr>
                <p:nvPr/>
              </p:nvSpPr>
              <p:spPr bwMode="auto">
                <a:xfrm>
                  <a:off x="8592" y="10875"/>
                  <a:ext cx="36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5" name="Line 33"/>
                <p:cNvSpPr>
                  <a:spLocks noChangeShapeType="1"/>
                </p:cNvSpPr>
                <p:nvPr/>
              </p:nvSpPr>
              <p:spPr bwMode="auto">
                <a:xfrm>
                  <a:off x="8952" y="10875"/>
                  <a:ext cx="36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33" name="Line 34"/>
              <p:cNvSpPr>
                <a:spLocks noChangeShapeType="1"/>
              </p:cNvSpPr>
              <p:nvPr/>
            </p:nvSpPr>
            <p:spPr bwMode="auto">
              <a:xfrm>
                <a:off x="4612" y="1808"/>
                <a:ext cx="195"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6" name="Text Box 37"/>
            <p:cNvSpPr txBox="1">
              <a:spLocks noChangeArrowheads="1"/>
            </p:cNvSpPr>
            <p:nvPr/>
          </p:nvSpPr>
          <p:spPr bwMode="auto">
            <a:xfrm>
              <a:off x="8375651" y="2789891"/>
              <a:ext cx="1498600" cy="2968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1800" dirty="0">
                  <a:ea typeface="黑体" panose="02010609060101010101" pitchFamily="49" charset="-122"/>
                </a:rPr>
                <a:t>数字信号</a:t>
              </a:r>
            </a:p>
          </p:txBody>
        </p:sp>
      </p:grpSp>
      <p:sp>
        <p:nvSpPr>
          <p:cNvPr id="44" name="灯片编号占位符 3"/>
          <p:cNvSpPr>
            <a:spLocks noGrp="1"/>
          </p:cNvSpPr>
          <p:nvPr>
            <p:ph type="sldNum" sz="quarter" idx="12"/>
          </p:nvPr>
        </p:nvSpPr>
        <p:spPr>
          <a:xfrm>
            <a:off x="9072717" y="6368561"/>
            <a:ext cx="2743200" cy="365125"/>
          </a:xfrm>
        </p:spPr>
        <p:txBody>
          <a:bodyPr/>
          <a:lstStyle/>
          <a:p>
            <a:fld id="{8D4D1E41-7A09-AB4A-A4E1-09765ADA2698}" type="slidenum">
              <a:rPr kumimoji="1" lang="zh-CN" altLang="en-US" smtClean="0"/>
              <a:t>26</a:t>
            </a:fld>
            <a:endParaRPr kumimoji="1" lang="zh-CN" altLang="en-US" dirty="0"/>
          </a:p>
        </p:txBody>
      </p:sp>
      <p:sp>
        <p:nvSpPr>
          <p:cNvPr id="43" name="文本框 42"/>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258763" y="1755775"/>
            <a:ext cx="6189662" cy="432117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endParaRPr lang="zh-CN" altLang="en-US" sz="2000" dirty="0">
              <a:ea typeface="黑体" panose="02010609060101010101" pitchFamily="49" charset="-122"/>
            </a:endParaRPr>
          </a:p>
        </p:txBody>
      </p:sp>
      <p:sp>
        <p:nvSpPr>
          <p:cNvPr id="7" name="Rectangle 3"/>
          <p:cNvSpPr txBox="1">
            <a:spLocks noChangeArrowheads="1"/>
          </p:cNvSpPr>
          <p:nvPr/>
        </p:nvSpPr>
        <p:spPr>
          <a:xfrm>
            <a:off x="732617" y="1994569"/>
            <a:ext cx="7825488" cy="439214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zh-CN" altLang="en-US" sz="2400" dirty="0">
                <a:latin typeface="微软雅黑" panose="020B0503020204020204" pitchFamily="34" charset="-122"/>
                <a:ea typeface="微软雅黑" panose="020B0503020204020204" pitchFamily="34" charset="-122"/>
              </a:rPr>
              <a:t>按照传输数据的时空顺序，传输方式可分为两类：</a:t>
            </a:r>
          </a:p>
          <a:p>
            <a:r>
              <a:rPr lang="zh-CN" altLang="en-US" sz="2400" dirty="0">
                <a:solidFill>
                  <a:srgbClr val="C00000"/>
                </a:solidFill>
                <a:latin typeface="微软雅黑" panose="020B0503020204020204" pitchFamily="34" charset="-122"/>
                <a:ea typeface="微软雅黑" panose="020B0503020204020204" pitchFamily="34" charset="-122"/>
              </a:rPr>
              <a:t>串行传输    </a:t>
            </a:r>
            <a:r>
              <a:rPr lang="zh-CN" altLang="en-US" sz="2400" dirty="0">
                <a:latin typeface="微软雅黑" panose="020B0503020204020204" pitchFamily="34" charset="-122"/>
                <a:ea typeface="微软雅黑" panose="020B0503020204020204" pitchFamily="34" charset="-122"/>
              </a:rPr>
              <a:t>指数据在一个信道上按位依次传输的方式</a:t>
            </a:r>
            <a:endParaRPr lang="en-US" altLang="zh-CN" sz="2400" dirty="0">
              <a:latin typeface="微软雅黑" panose="020B0503020204020204" pitchFamily="34" charset="-122"/>
              <a:ea typeface="微软雅黑" panose="020B0503020204020204" pitchFamily="34" charset="-122"/>
            </a:endParaRPr>
          </a:p>
          <a:p>
            <a:pPr marL="0" indent="0">
              <a:buNone/>
            </a:pPr>
            <a:r>
              <a:rPr lang="zh-CN" altLang="en-US" sz="2400" dirty="0">
                <a:latin typeface="微软雅黑" panose="020B0503020204020204" pitchFamily="34" charset="-122"/>
                <a:ea typeface="微软雅黑" panose="020B0503020204020204" pitchFamily="34" charset="-122"/>
              </a:rPr>
              <a:t>   其特点是：</a:t>
            </a:r>
            <a:endParaRPr lang="en-US" altLang="zh-CN" sz="2400" dirty="0">
              <a:latin typeface="微软雅黑" panose="020B0503020204020204" pitchFamily="34" charset="-122"/>
              <a:ea typeface="微软雅黑" panose="020B0503020204020204" pitchFamily="34" charset="-122"/>
            </a:endParaRPr>
          </a:p>
          <a:p>
            <a:pPr lvl="1"/>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所需线路数少，投资省，线路利用率高</a:t>
            </a:r>
            <a:endParaRPr lang="en-US" altLang="zh-CN" sz="2000" dirty="0">
              <a:latin typeface="微软雅黑" panose="020B0503020204020204" pitchFamily="34" charset="-122"/>
              <a:ea typeface="微软雅黑" panose="020B0503020204020204" pitchFamily="34" charset="-122"/>
            </a:endParaRPr>
          </a:p>
          <a:p>
            <a:pPr lvl="1"/>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在发送和接收端需要分别进行并</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串和串</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并转换</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   收发之间必须实施同步。适用于远距离数据传输 </a:t>
            </a:r>
          </a:p>
          <a:p>
            <a:pPr>
              <a:spcBef>
                <a:spcPct val="0"/>
              </a:spcBef>
            </a:pPr>
            <a:r>
              <a:rPr lang="zh-CN" altLang="en-US" sz="2400" dirty="0">
                <a:solidFill>
                  <a:srgbClr val="C00000"/>
                </a:solidFill>
                <a:latin typeface="微软雅黑" panose="020B0503020204020204" pitchFamily="34" charset="-122"/>
                <a:ea typeface="微软雅黑" panose="020B0503020204020204" pitchFamily="34" charset="-122"/>
              </a:rPr>
              <a:t>并行传输    </a:t>
            </a:r>
            <a:r>
              <a:rPr lang="zh-CN" altLang="en-US" sz="2400" dirty="0">
                <a:latin typeface="微软雅黑" panose="020B0503020204020204" pitchFamily="34" charset="-122"/>
                <a:ea typeface="微软雅黑" panose="020B0503020204020204" pitchFamily="34" charset="-122"/>
              </a:rPr>
              <a:t>指数据在多个信道上同时传输的方式</a:t>
            </a:r>
            <a:endParaRPr lang="en-US" altLang="zh-CN" sz="2400" dirty="0">
              <a:latin typeface="微软雅黑" panose="020B0503020204020204" pitchFamily="34" charset="-122"/>
              <a:ea typeface="微软雅黑" panose="020B0503020204020204" pitchFamily="34" charset="-122"/>
            </a:endParaRPr>
          </a:p>
          <a:p>
            <a:pPr marL="0" indent="0">
              <a:spcBef>
                <a:spcPct val="0"/>
              </a:spcBef>
              <a:buNone/>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其特点是：</a:t>
            </a:r>
            <a:endParaRPr lang="en-US" altLang="zh-CN" sz="2400" dirty="0">
              <a:latin typeface="微软雅黑" panose="020B0503020204020204" pitchFamily="34" charset="-122"/>
              <a:ea typeface="微软雅黑" panose="020B0503020204020204" pitchFamily="34" charset="-122"/>
            </a:endParaRPr>
          </a:p>
          <a:p>
            <a:pPr lvl="1">
              <a:spcBef>
                <a:spcPct val="0"/>
              </a:spcBef>
            </a:pPr>
            <a:r>
              <a:rPr lang="zh-CN" altLang="en-US" sz="2000" dirty="0">
                <a:latin typeface="微软雅黑" panose="020B0503020204020204" pitchFamily="34" charset="-122"/>
                <a:ea typeface="微软雅黑" panose="020B0503020204020204" pitchFamily="34" charset="-122"/>
              </a:rPr>
              <a:t>   在终端装置和线路之间不需要对传输代码作时序变换   </a:t>
            </a:r>
            <a:endParaRPr lang="en-US" altLang="zh-CN" sz="2000" dirty="0">
              <a:latin typeface="微软雅黑" panose="020B0503020204020204" pitchFamily="34" charset="-122"/>
              <a:ea typeface="微软雅黑" panose="020B0503020204020204" pitchFamily="34" charset="-122"/>
            </a:endParaRPr>
          </a:p>
          <a:p>
            <a:pPr lvl="1">
              <a:spcBef>
                <a:spcPct val="0"/>
              </a:spcBef>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需要</a:t>
            </a:r>
            <a:r>
              <a:rPr lang="en-US" altLang="zh-CN" sz="2000" i="1" dirty="0">
                <a:latin typeface="微软雅黑" panose="020B0503020204020204" pitchFamily="34" charset="-122"/>
                <a:ea typeface="微软雅黑" panose="020B0503020204020204" pitchFamily="34" charset="-122"/>
              </a:rPr>
              <a:t>n</a:t>
            </a:r>
            <a:r>
              <a:rPr lang="zh-CN" altLang="en-US" sz="2000" dirty="0">
                <a:latin typeface="微软雅黑" panose="020B0503020204020204" pitchFamily="34" charset="-122"/>
                <a:ea typeface="微软雅黑" panose="020B0503020204020204" pitchFamily="34" charset="-122"/>
              </a:rPr>
              <a:t>条信道的传输设施，故其成本较高，适用于要求传输速率高的短距离数据传输 </a:t>
            </a:r>
          </a:p>
        </p:txBody>
      </p:sp>
      <p:pic>
        <p:nvPicPr>
          <p:cNvPr id="4" name="图片 3"/>
          <p:cNvPicPr>
            <a:picLocks noChangeAspect="1"/>
          </p:cNvPicPr>
          <p:nvPr/>
        </p:nvPicPr>
        <p:blipFill rotWithShape="1">
          <a:blip r:embed="rId3">
            <a:duotone>
              <a:schemeClr val="accent5">
                <a:shade val="45000"/>
                <a:satMod val="135000"/>
              </a:schemeClr>
              <a:prstClr val="white"/>
            </a:duotone>
          </a:blip>
          <a:srcRect r="48403"/>
          <a:stretch>
            <a:fillRect/>
          </a:stretch>
        </p:blipFill>
        <p:spPr>
          <a:xfrm>
            <a:off x="8421624" y="1494362"/>
            <a:ext cx="3300984" cy="2732692"/>
          </a:xfrm>
          <a:prstGeom prst="rect">
            <a:avLst/>
          </a:prstGeom>
        </p:spPr>
      </p:pic>
      <p:sp>
        <p:nvSpPr>
          <p:cNvPr id="9" name="内容占位符 2"/>
          <p:cNvSpPr>
            <a:spLocks noGrp="1"/>
          </p:cNvSpPr>
          <p:nvPr>
            <p:ph idx="1"/>
          </p:nvPr>
        </p:nvSpPr>
        <p:spPr>
          <a:xfrm>
            <a:off x="692305" y="1377347"/>
            <a:ext cx="7865799" cy="523220"/>
          </a:xfrm>
          <a:noFill/>
        </p:spPr>
        <p:txBody>
          <a:bodyPr wrap="square">
            <a:spAutoFit/>
          </a:bodyPr>
          <a:lstStyle/>
          <a:p>
            <a:pPr marL="0">
              <a:buNone/>
            </a:pPr>
            <a:r>
              <a:rPr lang="zh-CN" altLang="en-US" dirty="0">
                <a:solidFill>
                  <a:srgbClr val="5B307E"/>
                </a:solidFill>
                <a:latin typeface="微软雅黑" panose="020B0503020204020204" pitchFamily="34" charset="-122"/>
                <a:ea typeface="微软雅黑" panose="020B0503020204020204" pitchFamily="34" charset="-122"/>
              </a:rPr>
              <a:t>串行传输和并行传输</a:t>
            </a:r>
          </a:p>
        </p:txBody>
      </p:sp>
      <p:pic>
        <p:nvPicPr>
          <p:cNvPr id="10" name="图片 9"/>
          <p:cNvPicPr>
            <a:picLocks noChangeAspect="1"/>
          </p:cNvPicPr>
          <p:nvPr/>
        </p:nvPicPr>
        <p:blipFill rotWithShape="1">
          <a:blip r:embed="rId3">
            <a:duotone>
              <a:schemeClr val="accent5">
                <a:shade val="45000"/>
                <a:satMod val="135000"/>
              </a:schemeClr>
              <a:prstClr val="white"/>
            </a:duotone>
          </a:blip>
          <a:srcRect l="57781"/>
          <a:stretch>
            <a:fillRect/>
          </a:stretch>
        </p:blipFill>
        <p:spPr>
          <a:xfrm>
            <a:off x="8421624" y="4398264"/>
            <a:ext cx="3145536" cy="2555600"/>
          </a:xfrm>
          <a:prstGeom prst="rect">
            <a:avLst/>
          </a:prstGeom>
        </p:spPr>
      </p:pic>
      <p:sp>
        <p:nvSpPr>
          <p:cNvPr id="11" name="内容占位符 2"/>
          <p:cNvSpPr txBox="1"/>
          <p:nvPr/>
        </p:nvSpPr>
        <p:spPr>
          <a:xfrm>
            <a:off x="1172753" y="320781"/>
            <a:ext cx="10515600" cy="87908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Wingdings" panose="05000000000000000000" pitchFamily="2" charset="2"/>
              <a:buNone/>
            </a:pPr>
            <a:r>
              <a:rPr kumimoji="1" lang="zh-CN" altLang="en-US" sz="4000" dirty="0"/>
              <a:t>传输方式</a:t>
            </a:r>
          </a:p>
        </p:txBody>
      </p:sp>
      <p:sp>
        <p:nvSpPr>
          <p:cNvPr id="12" name="文本框 11"/>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传输方式</a:t>
            </a:r>
          </a:p>
        </p:txBody>
      </p:sp>
      <p:sp>
        <p:nvSpPr>
          <p:cNvPr id="3" name="内容占位符 2"/>
          <p:cNvSpPr>
            <a:spLocks noGrp="1"/>
          </p:cNvSpPr>
          <p:nvPr>
            <p:ph idx="1"/>
          </p:nvPr>
        </p:nvSpPr>
        <p:spPr>
          <a:xfrm>
            <a:off x="658091" y="1296536"/>
            <a:ext cx="10515600" cy="4586694"/>
          </a:xfrm>
        </p:spPr>
        <p:txBody>
          <a:bodyPr/>
          <a:lstStyle/>
          <a:p>
            <a:pPr marL="0" indent="0">
              <a:lnSpc>
                <a:spcPct val="150000"/>
              </a:lnSpc>
              <a:buNone/>
            </a:pPr>
            <a:r>
              <a:rPr lang="zh-CN" altLang="en-US" dirty="0">
                <a:solidFill>
                  <a:srgbClr val="5B307E"/>
                </a:solidFill>
              </a:rPr>
              <a:t>点到点传输</a:t>
            </a:r>
            <a:r>
              <a:rPr lang="en-US" altLang="zh-CN" dirty="0">
                <a:solidFill>
                  <a:srgbClr val="5B307E"/>
                </a:solidFill>
              </a:rPr>
              <a:t>/</a:t>
            </a:r>
            <a:r>
              <a:rPr lang="zh-CN" altLang="en-US" dirty="0">
                <a:solidFill>
                  <a:srgbClr val="5B307E"/>
                </a:solidFill>
              </a:rPr>
              <a:t>点到多点传输</a:t>
            </a:r>
            <a:endParaRPr lang="en-US" altLang="zh-CN" dirty="0">
              <a:solidFill>
                <a:srgbClr val="5B307E"/>
              </a:solidFill>
            </a:endParaRPr>
          </a:p>
          <a:p>
            <a:pPr>
              <a:lnSpc>
                <a:spcPct val="200000"/>
              </a:lnSpc>
            </a:pPr>
            <a:r>
              <a:rPr lang="zh-CN" altLang="en-US" dirty="0"/>
              <a:t>连接方式  为适应不同的需要，通信线路采用不同的连接方式</a:t>
            </a:r>
            <a:endParaRPr lang="en-US" altLang="zh-CN" dirty="0"/>
          </a:p>
          <a:p>
            <a:pPr lvl="1">
              <a:lnSpc>
                <a:spcPct val="200000"/>
              </a:lnSpc>
            </a:pPr>
            <a:r>
              <a:rPr lang="zh-CN" altLang="en-US" dirty="0">
                <a:solidFill>
                  <a:srgbClr val="C00000"/>
                </a:solidFill>
              </a:rPr>
              <a:t>点到点传输</a:t>
            </a:r>
          </a:p>
          <a:p>
            <a:pPr lvl="1">
              <a:buNone/>
            </a:pPr>
            <a:endParaRPr lang="zh-CN" altLang="en-US" dirty="0"/>
          </a:p>
          <a:p>
            <a:pPr lvl="1"/>
            <a:r>
              <a:rPr lang="zh-CN" altLang="en-US" dirty="0">
                <a:solidFill>
                  <a:srgbClr val="C00000"/>
                </a:solidFill>
              </a:rPr>
              <a:t>点到多点传输</a:t>
            </a:r>
          </a:p>
          <a:p>
            <a:endParaRPr kumimoji="1"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28</a:t>
            </a:fld>
            <a:endParaRPr kumimoji="1" lang="zh-CN" altLang="en-US" dirty="0"/>
          </a:p>
        </p:txBody>
      </p:sp>
      <p:grpSp>
        <p:nvGrpSpPr>
          <p:cNvPr id="5" name="组合 4"/>
          <p:cNvGrpSpPr/>
          <p:nvPr/>
        </p:nvGrpSpPr>
        <p:grpSpPr>
          <a:xfrm>
            <a:off x="4001575" y="3181328"/>
            <a:ext cx="4195762" cy="1958975"/>
            <a:chOff x="3827463" y="3330575"/>
            <a:chExt cx="4195762" cy="1958975"/>
          </a:xfrm>
          <a:solidFill>
            <a:schemeClr val="accent2">
              <a:lumMod val="60000"/>
              <a:lumOff val="40000"/>
            </a:schemeClr>
          </a:solidFill>
        </p:grpSpPr>
        <p:sp>
          <p:nvSpPr>
            <p:cNvPr id="6" name="Text Box 4"/>
            <p:cNvSpPr txBox="1">
              <a:spLocks noChangeArrowheads="1"/>
            </p:cNvSpPr>
            <p:nvPr/>
          </p:nvSpPr>
          <p:spPr bwMode="auto">
            <a:xfrm>
              <a:off x="3827463" y="3330575"/>
              <a:ext cx="381000" cy="466725"/>
            </a:xfrm>
            <a:prstGeom prst="rect">
              <a:avLst/>
            </a:prstGeom>
            <a:grpFill/>
            <a:ln w="28575">
              <a:solidFill>
                <a:srgbClr val="7030A0"/>
              </a:solidFill>
              <a:miter lim="800000"/>
            </a:ln>
          </p:spPr>
          <p:txBody>
            <a:bodyPr>
              <a:spAutoFit/>
            </a:bodyPr>
            <a:lstStyle>
              <a:lvl1pPr>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tx2"/>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rgbClr val="990099"/>
                  </a:solidFill>
                  <a:latin typeface="Tahoma" panose="020B0604030504040204" pitchFamily="34" charset="0"/>
                  <a:ea typeface="仿宋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400" b="0" dirty="0">
                  <a:latin typeface="Times New Roman" panose="02020603050405020304" pitchFamily="18" charset="0"/>
                </a:rPr>
                <a:t>A</a:t>
              </a:r>
            </a:p>
          </p:txBody>
        </p:sp>
        <p:sp>
          <p:nvSpPr>
            <p:cNvPr id="7" name="Text Box 5"/>
            <p:cNvSpPr txBox="1">
              <a:spLocks noChangeArrowheads="1"/>
            </p:cNvSpPr>
            <p:nvPr/>
          </p:nvSpPr>
          <p:spPr bwMode="auto">
            <a:xfrm>
              <a:off x="6037263" y="3330575"/>
              <a:ext cx="381000" cy="466725"/>
            </a:xfrm>
            <a:prstGeom prst="rect">
              <a:avLst/>
            </a:prstGeom>
            <a:grpFill/>
            <a:ln w="28575">
              <a:solidFill>
                <a:srgbClr val="7030A0"/>
              </a:solidFill>
              <a:miter lim="800000"/>
            </a:ln>
          </p:spPr>
          <p:txBody>
            <a:bodyPr>
              <a:spAutoFit/>
            </a:bodyPr>
            <a:lstStyle>
              <a:lvl1pPr>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tx2"/>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rgbClr val="990099"/>
                  </a:solidFill>
                  <a:latin typeface="Tahoma" panose="020B0604030504040204" pitchFamily="34" charset="0"/>
                  <a:ea typeface="仿宋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400" b="0">
                  <a:latin typeface="Times New Roman" panose="02020603050405020304" pitchFamily="18" charset="0"/>
                </a:rPr>
                <a:t>B</a:t>
              </a:r>
            </a:p>
          </p:txBody>
        </p:sp>
        <p:sp>
          <p:nvSpPr>
            <p:cNvPr id="8" name="Line 6"/>
            <p:cNvSpPr>
              <a:spLocks noChangeShapeType="1"/>
            </p:cNvSpPr>
            <p:nvPr/>
          </p:nvSpPr>
          <p:spPr bwMode="auto">
            <a:xfrm>
              <a:off x="4208463" y="3560763"/>
              <a:ext cx="1828800" cy="0"/>
            </a:xfrm>
            <a:prstGeom prst="line">
              <a:avLst/>
            </a:prstGeom>
            <a:grpFill/>
            <a:ln w="28575">
              <a:solidFill>
                <a:srgbClr val="7030A0"/>
              </a:solidFill>
              <a:round/>
            </a:ln>
          </p:spPr>
          <p:txBody>
            <a:bodyPr wrap="none" anchor="ctr"/>
            <a:lstStyle/>
            <a:p>
              <a:endParaRPr lang="zh-CN" altLang="en-US"/>
            </a:p>
          </p:txBody>
        </p:sp>
        <p:sp>
          <p:nvSpPr>
            <p:cNvPr id="9" name="Text Box 7"/>
            <p:cNvSpPr txBox="1">
              <a:spLocks noChangeArrowheads="1"/>
            </p:cNvSpPr>
            <p:nvPr/>
          </p:nvSpPr>
          <p:spPr bwMode="auto">
            <a:xfrm>
              <a:off x="3827463" y="4822825"/>
              <a:ext cx="381000" cy="466725"/>
            </a:xfrm>
            <a:prstGeom prst="rect">
              <a:avLst/>
            </a:prstGeom>
            <a:grpFill/>
            <a:ln w="28575">
              <a:solidFill>
                <a:srgbClr val="7030A0"/>
              </a:solidFill>
              <a:miter lim="800000"/>
            </a:ln>
          </p:spPr>
          <p:txBody>
            <a:bodyPr>
              <a:spAutoFit/>
            </a:bodyPr>
            <a:lstStyle>
              <a:lvl1pPr>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tx2"/>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rgbClr val="990099"/>
                  </a:solidFill>
                  <a:latin typeface="Tahoma" panose="020B0604030504040204" pitchFamily="34" charset="0"/>
                  <a:ea typeface="仿宋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400" b="0">
                  <a:latin typeface="Times New Roman" panose="02020603050405020304" pitchFamily="18" charset="0"/>
                </a:rPr>
                <a:t>A</a:t>
              </a:r>
            </a:p>
          </p:txBody>
        </p:sp>
        <p:sp>
          <p:nvSpPr>
            <p:cNvPr id="10" name="Text Box 8"/>
            <p:cNvSpPr txBox="1">
              <a:spLocks noChangeArrowheads="1"/>
            </p:cNvSpPr>
            <p:nvPr/>
          </p:nvSpPr>
          <p:spPr bwMode="auto">
            <a:xfrm>
              <a:off x="5126038" y="4822825"/>
              <a:ext cx="381000" cy="466725"/>
            </a:xfrm>
            <a:prstGeom prst="rect">
              <a:avLst/>
            </a:prstGeom>
            <a:grpFill/>
            <a:ln w="28575">
              <a:solidFill>
                <a:srgbClr val="7030A0"/>
              </a:solidFill>
              <a:miter lim="800000"/>
            </a:ln>
          </p:spPr>
          <p:txBody>
            <a:bodyPr>
              <a:spAutoFit/>
            </a:bodyPr>
            <a:lstStyle>
              <a:lvl1pPr>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tx2"/>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rgbClr val="990099"/>
                  </a:solidFill>
                  <a:latin typeface="Tahoma" panose="020B0604030504040204" pitchFamily="34" charset="0"/>
                  <a:ea typeface="仿宋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400" b="0">
                  <a:latin typeface="Times New Roman" panose="02020603050405020304" pitchFamily="18" charset="0"/>
                </a:rPr>
                <a:t>B</a:t>
              </a:r>
            </a:p>
          </p:txBody>
        </p:sp>
        <p:sp>
          <p:nvSpPr>
            <p:cNvPr id="11" name="Text Box 9"/>
            <p:cNvSpPr txBox="1">
              <a:spLocks noChangeArrowheads="1"/>
            </p:cNvSpPr>
            <p:nvPr/>
          </p:nvSpPr>
          <p:spPr bwMode="auto">
            <a:xfrm>
              <a:off x="6423025" y="4822825"/>
              <a:ext cx="381000" cy="466725"/>
            </a:xfrm>
            <a:prstGeom prst="rect">
              <a:avLst/>
            </a:prstGeom>
            <a:grpFill/>
            <a:ln w="28575">
              <a:solidFill>
                <a:srgbClr val="7030A0"/>
              </a:solidFill>
              <a:miter lim="800000"/>
            </a:ln>
          </p:spPr>
          <p:txBody>
            <a:bodyPr>
              <a:spAutoFit/>
            </a:bodyPr>
            <a:lstStyle>
              <a:lvl1pPr>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tx2"/>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rgbClr val="990099"/>
                  </a:solidFill>
                  <a:latin typeface="Tahoma" panose="020B0604030504040204" pitchFamily="34" charset="0"/>
                  <a:ea typeface="仿宋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400" b="0">
                  <a:latin typeface="Times New Roman" panose="02020603050405020304" pitchFamily="18" charset="0"/>
                </a:rPr>
                <a:t>C</a:t>
              </a:r>
            </a:p>
          </p:txBody>
        </p:sp>
        <p:sp>
          <p:nvSpPr>
            <p:cNvPr id="12" name="Text Box 10"/>
            <p:cNvSpPr txBox="1">
              <a:spLocks noChangeArrowheads="1"/>
            </p:cNvSpPr>
            <p:nvPr/>
          </p:nvSpPr>
          <p:spPr bwMode="auto">
            <a:xfrm>
              <a:off x="7642225" y="4822825"/>
              <a:ext cx="381000" cy="466725"/>
            </a:xfrm>
            <a:prstGeom prst="rect">
              <a:avLst/>
            </a:prstGeom>
            <a:grpFill/>
            <a:ln w="28575">
              <a:solidFill>
                <a:srgbClr val="7030A0"/>
              </a:solidFill>
              <a:miter lim="800000"/>
            </a:ln>
          </p:spPr>
          <p:txBody>
            <a:bodyPr>
              <a:spAutoFit/>
            </a:bodyPr>
            <a:lstStyle>
              <a:lvl1pPr>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tx2"/>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rgbClr val="990099"/>
                  </a:solidFill>
                  <a:latin typeface="Tahoma" panose="020B0604030504040204" pitchFamily="34" charset="0"/>
                  <a:ea typeface="仿宋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400" b="0" dirty="0">
                  <a:latin typeface="Times New Roman" panose="02020603050405020304" pitchFamily="18" charset="0"/>
                </a:rPr>
                <a:t>D</a:t>
              </a:r>
            </a:p>
          </p:txBody>
        </p:sp>
        <p:sp>
          <p:nvSpPr>
            <p:cNvPr id="13" name="Line 11"/>
            <p:cNvSpPr>
              <a:spLocks noChangeShapeType="1"/>
            </p:cNvSpPr>
            <p:nvPr/>
          </p:nvSpPr>
          <p:spPr bwMode="auto">
            <a:xfrm flipV="1">
              <a:off x="4021138" y="4441825"/>
              <a:ext cx="0" cy="381000"/>
            </a:xfrm>
            <a:prstGeom prst="line">
              <a:avLst/>
            </a:prstGeom>
            <a:grpFill/>
            <a:ln w="28575">
              <a:solidFill>
                <a:srgbClr val="7030A0"/>
              </a:solidFill>
              <a:round/>
            </a:ln>
          </p:spPr>
          <p:txBody>
            <a:bodyPr wrap="none" anchor="ctr"/>
            <a:lstStyle/>
            <a:p>
              <a:endParaRPr lang="zh-CN" altLang="en-US"/>
            </a:p>
          </p:txBody>
        </p:sp>
        <p:sp>
          <p:nvSpPr>
            <p:cNvPr id="14" name="Line 12"/>
            <p:cNvSpPr>
              <a:spLocks noChangeShapeType="1"/>
            </p:cNvSpPr>
            <p:nvPr/>
          </p:nvSpPr>
          <p:spPr bwMode="auto">
            <a:xfrm>
              <a:off x="4021138" y="4441825"/>
              <a:ext cx="3810000" cy="0"/>
            </a:xfrm>
            <a:prstGeom prst="line">
              <a:avLst/>
            </a:prstGeom>
            <a:grpFill/>
            <a:ln w="28575">
              <a:solidFill>
                <a:srgbClr val="7030A0"/>
              </a:solidFill>
              <a:round/>
            </a:ln>
          </p:spPr>
          <p:txBody>
            <a:bodyPr wrap="none" anchor="ctr"/>
            <a:lstStyle/>
            <a:p>
              <a:endParaRPr lang="zh-CN" altLang="en-US"/>
            </a:p>
          </p:txBody>
        </p:sp>
        <p:sp>
          <p:nvSpPr>
            <p:cNvPr id="15" name="Line 13"/>
            <p:cNvSpPr>
              <a:spLocks noChangeShapeType="1"/>
            </p:cNvSpPr>
            <p:nvPr/>
          </p:nvSpPr>
          <p:spPr bwMode="auto">
            <a:xfrm>
              <a:off x="7831138" y="4441825"/>
              <a:ext cx="0" cy="381000"/>
            </a:xfrm>
            <a:prstGeom prst="line">
              <a:avLst/>
            </a:prstGeom>
            <a:grpFill/>
            <a:ln w="28575">
              <a:solidFill>
                <a:srgbClr val="7030A0"/>
              </a:solidFill>
              <a:round/>
            </a:ln>
          </p:spPr>
          <p:txBody>
            <a:bodyPr wrap="none" anchor="ctr"/>
            <a:lstStyle/>
            <a:p>
              <a:endParaRPr lang="zh-CN" altLang="en-US"/>
            </a:p>
          </p:txBody>
        </p:sp>
        <p:sp>
          <p:nvSpPr>
            <p:cNvPr id="16" name="Line 14"/>
            <p:cNvSpPr>
              <a:spLocks noChangeShapeType="1"/>
            </p:cNvSpPr>
            <p:nvPr/>
          </p:nvSpPr>
          <p:spPr bwMode="auto">
            <a:xfrm>
              <a:off x="6611938" y="4441825"/>
              <a:ext cx="0" cy="381000"/>
            </a:xfrm>
            <a:prstGeom prst="line">
              <a:avLst/>
            </a:prstGeom>
            <a:grpFill/>
            <a:ln w="28575">
              <a:solidFill>
                <a:srgbClr val="7030A0"/>
              </a:solidFill>
              <a:round/>
            </a:ln>
          </p:spPr>
          <p:txBody>
            <a:bodyPr wrap="none" anchor="ctr"/>
            <a:lstStyle/>
            <a:p>
              <a:endParaRPr lang="zh-CN" altLang="en-US"/>
            </a:p>
          </p:txBody>
        </p:sp>
        <p:sp>
          <p:nvSpPr>
            <p:cNvPr id="17" name="Line 15"/>
            <p:cNvSpPr>
              <a:spLocks noChangeShapeType="1"/>
            </p:cNvSpPr>
            <p:nvPr/>
          </p:nvSpPr>
          <p:spPr bwMode="auto">
            <a:xfrm>
              <a:off x="5316538" y="4441825"/>
              <a:ext cx="0" cy="381000"/>
            </a:xfrm>
            <a:prstGeom prst="line">
              <a:avLst/>
            </a:prstGeom>
            <a:grpFill/>
            <a:ln w="28575">
              <a:solidFill>
                <a:srgbClr val="7030A0"/>
              </a:solidFill>
              <a:round/>
            </a:ln>
          </p:spPr>
          <p:txBody>
            <a:bodyPr wrap="none" anchor="ctr"/>
            <a:lstStyle/>
            <a:p>
              <a:endParaRPr lang="zh-CN" altLang="en-US"/>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p:cNvSpPr txBox="1">
            <a:spLocks noChangeArrowheads="1"/>
          </p:cNvSpPr>
          <p:nvPr/>
        </p:nvSpPr>
        <p:spPr>
          <a:xfrm>
            <a:off x="478971" y="1962503"/>
            <a:ext cx="6782117" cy="4895850"/>
          </a:xfrm>
          <a:prstGeom prst="rect">
            <a:avLst/>
          </a:prstGeom>
          <a:noFill/>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3200"/>
              </a:lnSpc>
            </a:pPr>
            <a:r>
              <a:rPr lang="zh-CN" altLang="en-US" sz="2400" dirty="0">
                <a:latin typeface="微软雅黑" panose="020B0503020204020204" pitchFamily="34" charset="-122"/>
                <a:ea typeface="微软雅黑" panose="020B0503020204020204" pitchFamily="34" charset="-122"/>
              </a:rPr>
              <a:t>按照数据信号在信道上的传送方向与时间的关系，传输方式可分为三类：</a:t>
            </a:r>
          </a:p>
          <a:p>
            <a:pPr>
              <a:lnSpc>
                <a:spcPts val="3200"/>
              </a:lnSpc>
            </a:pPr>
            <a:r>
              <a:rPr lang="zh-CN" altLang="en-US" sz="2400" dirty="0">
                <a:solidFill>
                  <a:srgbClr val="C00000"/>
                </a:solidFill>
                <a:latin typeface="微软雅黑" panose="020B0503020204020204" pitchFamily="34" charset="-122"/>
                <a:ea typeface="微软雅黑" panose="020B0503020204020204" pitchFamily="34" charset="-122"/>
              </a:rPr>
              <a:t>单工</a:t>
            </a:r>
            <a:r>
              <a:rPr lang="zh-CN" altLang="en-US" sz="2400" dirty="0">
                <a:latin typeface="微软雅黑" panose="020B0503020204020204" pitchFamily="34" charset="-122"/>
                <a:ea typeface="微软雅黑" panose="020B0503020204020204" pitchFamily="34" charset="-122"/>
              </a:rPr>
              <a:t>    指两个站之间只能沿一个指定的方向传送数据信号</a:t>
            </a:r>
          </a:p>
          <a:p>
            <a:pPr>
              <a:lnSpc>
                <a:spcPts val="3200"/>
              </a:lnSpc>
            </a:pPr>
            <a:r>
              <a:rPr lang="zh-CN" altLang="en-US" sz="2400" dirty="0">
                <a:solidFill>
                  <a:srgbClr val="C00000"/>
                </a:solidFill>
                <a:latin typeface="微软雅黑" panose="020B0503020204020204" pitchFamily="34" charset="-122"/>
                <a:ea typeface="微软雅黑" panose="020B0503020204020204" pitchFamily="34" charset="-122"/>
              </a:rPr>
              <a:t>半双工</a:t>
            </a:r>
            <a:r>
              <a:rPr lang="zh-CN" altLang="en-US" sz="2400" dirty="0">
                <a:latin typeface="微软雅黑" panose="020B0503020204020204" pitchFamily="34" charset="-122"/>
                <a:ea typeface="微软雅黑" panose="020B0503020204020204" pitchFamily="34" charset="-122"/>
              </a:rPr>
              <a:t>    指两个站之间可以在两个方向上传送数据信号，但不能同时进行，又称“双向交替”模式，发</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收之间的转向时间为</a:t>
            </a:r>
            <a:r>
              <a:rPr lang="en-US" altLang="zh-CN" sz="2400" dirty="0">
                <a:latin typeface="微软雅黑" panose="020B0503020204020204" pitchFamily="34" charset="-122"/>
                <a:ea typeface="微软雅黑" panose="020B0503020204020204" pitchFamily="34" charset="-122"/>
              </a:rPr>
              <a:t>20</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50ms</a:t>
            </a:r>
            <a:endParaRPr lang="zh-CN" altLang="en-US" sz="2400" dirty="0">
              <a:latin typeface="微软雅黑" panose="020B0503020204020204" pitchFamily="34" charset="-122"/>
              <a:ea typeface="微软雅黑" panose="020B0503020204020204" pitchFamily="34" charset="-122"/>
            </a:endParaRPr>
          </a:p>
          <a:p>
            <a:pPr>
              <a:lnSpc>
                <a:spcPts val="3200"/>
              </a:lnSpc>
            </a:pPr>
            <a:r>
              <a:rPr lang="zh-CN" altLang="en-US" sz="2400" dirty="0">
                <a:solidFill>
                  <a:srgbClr val="C00000"/>
                </a:solidFill>
                <a:latin typeface="微软雅黑" panose="020B0503020204020204" pitchFamily="34" charset="-122"/>
                <a:ea typeface="微软雅黑" panose="020B0503020204020204" pitchFamily="34" charset="-122"/>
              </a:rPr>
              <a:t>全双工    </a:t>
            </a:r>
            <a:r>
              <a:rPr lang="zh-CN" altLang="en-US" sz="2400" dirty="0">
                <a:latin typeface="微软雅黑" panose="020B0503020204020204" pitchFamily="34" charset="-122"/>
                <a:ea typeface="微软雅黑" panose="020B0503020204020204" pitchFamily="34" charset="-122"/>
              </a:rPr>
              <a:t>指两个站之间可以在两个方向上同时传送数据信号</a:t>
            </a:r>
          </a:p>
        </p:txBody>
      </p:sp>
      <p:sp>
        <p:nvSpPr>
          <p:cNvPr id="9" name="内容占位符 2"/>
          <p:cNvSpPr txBox="1"/>
          <p:nvPr/>
        </p:nvSpPr>
        <p:spPr>
          <a:xfrm>
            <a:off x="1172753" y="320781"/>
            <a:ext cx="10515600" cy="87908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Wingdings" panose="05000000000000000000" pitchFamily="2" charset="2"/>
              <a:buNone/>
            </a:pPr>
            <a:r>
              <a:rPr kumimoji="1" lang="zh-CN" altLang="en-US" sz="4000" dirty="0"/>
              <a:t>传输方式</a:t>
            </a:r>
          </a:p>
        </p:txBody>
      </p:sp>
      <p:sp>
        <p:nvSpPr>
          <p:cNvPr id="13" name="文本框 12"/>
          <p:cNvSpPr txBox="1"/>
          <p:nvPr/>
        </p:nvSpPr>
        <p:spPr>
          <a:xfrm>
            <a:off x="478971" y="1344687"/>
            <a:ext cx="6096000" cy="502702"/>
          </a:xfrm>
          <a:prstGeom prst="rect">
            <a:avLst/>
          </a:prstGeom>
          <a:noFill/>
        </p:spPr>
        <p:txBody>
          <a:bodyPr wrap="square">
            <a:spAutoFit/>
          </a:bodyPr>
          <a:lstStyle/>
          <a:p>
            <a:pPr>
              <a:lnSpc>
                <a:spcPts val="3200"/>
              </a:lnSpc>
              <a:buFont typeface="Wingdings" panose="05000000000000000000" pitchFamily="2" charset="2"/>
              <a:buNone/>
            </a:pPr>
            <a:r>
              <a:rPr lang="zh-CN" altLang="en-US" sz="2800" dirty="0">
                <a:solidFill>
                  <a:srgbClr val="5B307E"/>
                </a:solidFill>
                <a:latin typeface="微软雅黑" panose="020B0503020204020204" pitchFamily="34" charset="-122"/>
                <a:ea typeface="微软雅黑" panose="020B0503020204020204" pitchFamily="34" charset="-122"/>
              </a:rPr>
              <a:t>单工、半双工和全双工</a:t>
            </a:r>
          </a:p>
        </p:txBody>
      </p:sp>
      <p:pic>
        <p:nvPicPr>
          <p:cNvPr id="3074" name="Picture 2"/>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contrast="20000"/>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7261088" y="1705969"/>
            <a:ext cx="4748942" cy="4924769"/>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本章内容</a:t>
            </a:r>
          </a:p>
        </p:txBody>
      </p:sp>
      <p:sp>
        <p:nvSpPr>
          <p:cNvPr id="3" name="内容占位符 2"/>
          <p:cNvSpPr>
            <a:spLocks noGrp="1"/>
          </p:cNvSpPr>
          <p:nvPr>
            <p:ph idx="1"/>
          </p:nvPr>
        </p:nvSpPr>
        <p:spPr>
          <a:xfrm>
            <a:off x="906440" y="1438783"/>
            <a:ext cx="10515600" cy="3965721"/>
          </a:xfrm>
        </p:spPr>
        <p:txBody>
          <a:bodyPr>
            <a:normAutofit/>
          </a:bodyPr>
          <a:lstStyle/>
          <a:p>
            <a:pPr marL="0" indent="0">
              <a:lnSpc>
                <a:spcPct val="160000"/>
              </a:lnSpc>
              <a:buNone/>
            </a:pPr>
            <a:r>
              <a:rPr lang="en-US" altLang="zh-CN" dirty="0"/>
              <a:t>2.1 </a:t>
            </a:r>
            <a:r>
              <a:rPr lang="zh-CN" altLang="en-US" dirty="0"/>
              <a:t>物理层基本概念</a:t>
            </a:r>
            <a:endParaRPr lang="en-US" altLang="zh-CN" dirty="0"/>
          </a:p>
          <a:p>
            <a:pPr marL="0" indent="0">
              <a:lnSpc>
                <a:spcPct val="160000"/>
              </a:lnSpc>
              <a:buNone/>
            </a:pPr>
            <a:r>
              <a:rPr lang="en-US" altLang="zh-CN" dirty="0"/>
              <a:t>2.2 </a:t>
            </a:r>
            <a:r>
              <a:rPr lang="zh-CN" altLang="en-US" dirty="0"/>
              <a:t>数据通信基础</a:t>
            </a:r>
            <a:endParaRPr lang="en-US" altLang="zh-CN" dirty="0"/>
          </a:p>
          <a:p>
            <a:pPr marL="0" indent="0">
              <a:lnSpc>
                <a:spcPct val="160000"/>
              </a:lnSpc>
              <a:buNone/>
            </a:pPr>
            <a:r>
              <a:rPr lang="en-US" altLang="zh-CN" dirty="0"/>
              <a:t>2.3 </a:t>
            </a:r>
            <a:r>
              <a:rPr lang="zh-CN" altLang="en-US" dirty="0"/>
              <a:t>传输介质</a:t>
            </a:r>
            <a:endParaRPr lang="en-US" altLang="zh-CN" dirty="0"/>
          </a:p>
          <a:p>
            <a:pPr marL="0" indent="0">
              <a:lnSpc>
                <a:spcPct val="160000"/>
              </a:lnSpc>
              <a:buNone/>
            </a:pPr>
            <a:r>
              <a:rPr lang="en-US" altLang="zh-CN" dirty="0"/>
              <a:t>2.4 </a:t>
            </a:r>
            <a:r>
              <a:rPr lang="zh-CN" altLang="en-US" dirty="0"/>
              <a:t>无线与卫星通信</a:t>
            </a:r>
            <a:endParaRPr lang="en-US" altLang="zh-CN" dirty="0"/>
          </a:p>
          <a:p>
            <a:pPr marL="0" indent="0">
              <a:lnSpc>
                <a:spcPct val="160000"/>
              </a:lnSpc>
              <a:buNone/>
            </a:pPr>
            <a:r>
              <a:rPr lang="en-US" altLang="zh-CN" dirty="0"/>
              <a:t>2.5 </a:t>
            </a:r>
            <a:r>
              <a:rPr lang="zh-CN" altLang="en-US" dirty="0"/>
              <a:t>多路复用技术</a:t>
            </a:r>
            <a:endParaRPr lang="en-US" altLang="zh-CN" dirty="0"/>
          </a:p>
          <a:p>
            <a:pPr marL="0" indent="0">
              <a:buNone/>
            </a:pPr>
            <a:endParaRPr lang="en-US" altLang="zh-CN"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3</a:t>
            </a:fld>
            <a:endParaRPr kumimoji="1" lang="zh-CN" altLang="en-US" dirty="0"/>
          </a:p>
        </p:txBody>
      </p:sp>
      <p:sp>
        <p:nvSpPr>
          <p:cNvPr id="5" name="矩形标注 4"/>
          <p:cNvSpPr/>
          <p:nvPr/>
        </p:nvSpPr>
        <p:spPr>
          <a:xfrm>
            <a:off x="6096000" y="1411486"/>
            <a:ext cx="3814781" cy="1676313"/>
          </a:xfrm>
          <a:prstGeom prst="wedgeRectCallout">
            <a:avLst>
              <a:gd name="adj1" fmla="val -89991"/>
              <a:gd name="adj2" fmla="val -21459"/>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587375" indent="-438150">
              <a:lnSpc>
                <a:spcPct val="130000"/>
              </a:lnSpc>
              <a:spcBef>
                <a:spcPts val="600"/>
              </a:spcBef>
              <a:buFont typeface="+mj-lt"/>
              <a:buAutoNum type="arabicPeriod"/>
            </a:pPr>
            <a:r>
              <a:rPr kumimoji="1" lang="zh-CN" altLang="en-US" sz="2400" dirty="0">
                <a:solidFill>
                  <a:prstClr val="black"/>
                </a:solidFill>
                <a:latin typeface="微软雅黑" panose="020B0503020204020204" pitchFamily="34" charset="-122"/>
                <a:ea typeface="微软雅黑" panose="020B0503020204020204" pitchFamily="34" charset="-122"/>
              </a:rPr>
              <a:t>物理层功能</a:t>
            </a:r>
            <a:endParaRPr kumimoji="1" lang="en-US" altLang="zh-CN" sz="2400" dirty="0">
              <a:solidFill>
                <a:prstClr val="black"/>
              </a:solidFill>
              <a:latin typeface="微软雅黑" panose="020B0503020204020204" pitchFamily="34" charset="-122"/>
              <a:ea typeface="微软雅黑" panose="020B0503020204020204" pitchFamily="34" charset="-122"/>
            </a:endParaRPr>
          </a:p>
          <a:p>
            <a:pPr marL="587375" indent="-438150">
              <a:lnSpc>
                <a:spcPct val="130000"/>
              </a:lnSpc>
              <a:spcBef>
                <a:spcPts val="600"/>
              </a:spcBef>
              <a:buFont typeface="+mj-lt"/>
              <a:buAutoNum type="arabicPeriod"/>
            </a:pPr>
            <a:r>
              <a:rPr kumimoji="1" lang="zh-CN" altLang="en-US" sz="2400" dirty="0">
                <a:solidFill>
                  <a:prstClr val="black"/>
                </a:solidFill>
                <a:latin typeface="微软雅黑" panose="020B0503020204020204" pitchFamily="34" charset="-122"/>
                <a:ea typeface="微软雅黑" panose="020B0503020204020204" pitchFamily="34" charset="-122"/>
              </a:rPr>
              <a:t>物理层特性</a:t>
            </a:r>
          </a:p>
          <a:p>
            <a:pPr marL="587375" indent="-438150">
              <a:lnSpc>
                <a:spcPct val="130000"/>
              </a:lnSpc>
              <a:spcBef>
                <a:spcPts val="600"/>
              </a:spcBef>
              <a:buFont typeface="+mj-lt"/>
              <a:buAutoNum type="arabicPeriod"/>
            </a:pPr>
            <a:r>
              <a:rPr kumimoji="1" lang="zh-CN" altLang="en-US" sz="2400" dirty="0">
                <a:solidFill>
                  <a:prstClr val="black"/>
                </a:solidFill>
                <a:latin typeface="微软雅黑" panose="020B0503020204020204" pitchFamily="34" charset="-122"/>
                <a:ea typeface="微软雅黑" panose="020B0503020204020204" pitchFamily="34" charset="-122"/>
              </a:rPr>
              <a:t>物理层标准及示例</a:t>
            </a:r>
            <a:endParaRPr kumimoji="1" lang="en-US" altLang="zh-CN" sz="24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a:xfrm>
            <a:off x="547905" y="1935738"/>
            <a:ext cx="7451727" cy="421022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ct val="0"/>
              </a:spcBef>
              <a:buFont typeface="Wingdings" panose="05000000000000000000" pitchFamily="2" charset="2"/>
              <a:buNone/>
            </a:pPr>
            <a:r>
              <a:rPr lang="zh-CN" altLang="en-US" sz="2400" dirty="0">
                <a:latin typeface="微软雅黑" panose="020B0503020204020204" pitchFamily="34" charset="-122"/>
                <a:ea typeface="微软雅黑" panose="020B0503020204020204" pitchFamily="34" charset="-122"/>
              </a:rPr>
              <a:t>按照发</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收两端实现同步的方法，传输方式可分为两类：</a:t>
            </a:r>
            <a:endParaRPr lang="en-US" altLang="zh-CN" sz="2400" dirty="0">
              <a:latin typeface="微软雅黑" panose="020B0503020204020204" pitchFamily="34" charset="-122"/>
              <a:ea typeface="微软雅黑" panose="020B0503020204020204" pitchFamily="34" charset="-122"/>
            </a:endParaRPr>
          </a:p>
          <a:p>
            <a:pPr>
              <a:lnSpc>
                <a:spcPct val="110000"/>
              </a:lnSpc>
              <a:spcBef>
                <a:spcPct val="0"/>
              </a:spcBef>
            </a:pPr>
            <a:r>
              <a:rPr lang="zh-CN" altLang="en-US" sz="2400" dirty="0">
                <a:solidFill>
                  <a:srgbClr val="C00000"/>
                </a:solidFill>
                <a:latin typeface="微软雅黑" panose="020B0503020204020204" pitchFamily="34" charset="-122"/>
                <a:ea typeface="微软雅黑" panose="020B0503020204020204" pitchFamily="34" charset="-122"/>
              </a:rPr>
              <a:t>异步传输   </a:t>
            </a:r>
            <a:endParaRPr lang="en-US" altLang="zh-CN" sz="2400" dirty="0">
              <a:solidFill>
                <a:srgbClr val="C00000"/>
              </a:solidFill>
              <a:latin typeface="微软雅黑" panose="020B0503020204020204" pitchFamily="34" charset="-122"/>
              <a:ea typeface="微软雅黑" panose="020B0503020204020204" pitchFamily="34" charset="-122"/>
            </a:endParaRPr>
          </a:p>
          <a:p>
            <a:pPr lvl="1">
              <a:lnSpc>
                <a:spcPct val="110000"/>
              </a:lnSpc>
              <a:spcBef>
                <a:spcPct val="0"/>
              </a:spcBef>
            </a:pPr>
            <a:r>
              <a:rPr lang="zh-CN" altLang="en-US" sz="2000" dirty="0">
                <a:latin typeface="微软雅黑" panose="020B0503020204020204" pitchFamily="34" charset="-122"/>
                <a:ea typeface="微软雅黑" panose="020B0503020204020204" pitchFamily="34" charset="-122"/>
              </a:rPr>
              <a:t>被</a:t>
            </a:r>
            <a:r>
              <a:rPr lang="zh-CN" altLang="zh-CN" sz="2000" dirty="0">
                <a:latin typeface="微软雅黑" panose="020B0503020204020204" pitchFamily="34" charset="-122"/>
                <a:ea typeface="微软雅黑" panose="020B0503020204020204" pitchFamily="34" charset="-122"/>
              </a:rPr>
              <a:t>传送的每一个字符一般都附加有</a:t>
            </a:r>
            <a:r>
              <a:rPr lang="en-US" altLang="zh-CN" sz="2000" dirty="0">
                <a:latin typeface="微软雅黑" panose="020B0503020204020204" pitchFamily="34" charset="-122"/>
                <a:ea typeface="微软雅黑" panose="020B0503020204020204" pitchFamily="34" charset="-122"/>
              </a:rPr>
              <a:t>1</a:t>
            </a:r>
            <a:r>
              <a:rPr lang="zh-CN" altLang="zh-CN" sz="2000" dirty="0">
                <a:latin typeface="微软雅黑" panose="020B0503020204020204" pitchFamily="34" charset="-122"/>
                <a:ea typeface="微软雅黑" panose="020B0503020204020204" pitchFamily="34" charset="-122"/>
              </a:rPr>
              <a:t>个起始位和</a:t>
            </a:r>
            <a:r>
              <a:rPr lang="en-US" altLang="zh-CN" sz="2000" dirty="0">
                <a:latin typeface="微软雅黑" panose="020B0503020204020204" pitchFamily="34" charset="-122"/>
                <a:ea typeface="微软雅黑" panose="020B0503020204020204" pitchFamily="34" charset="-122"/>
              </a:rPr>
              <a:t>1</a:t>
            </a:r>
            <a:r>
              <a:rPr lang="zh-CN" altLang="zh-CN" sz="2000" dirty="0">
                <a:latin typeface="微软雅黑" panose="020B0503020204020204" pitchFamily="34" charset="-122"/>
                <a:ea typeface="微软雅黑" panose="020B0503020204020204" pitchFamily="34" charset="-122"/>
              </a:rPr>
              <a:t>个停止位，起始位与停止位的极性不同</a:t>
            </a:r>
            <a:r>
              <a:rPr lang="zh-CN" altLang="en-US" sz="2000" dirty="0">
                <a:latin typeface="微软雅黑" panose="020B0503020204020204" pitchFamily="34" charset="-122"/>
                <a:ea typeface="微软雅黑" panose="020B0503020204020204" pitchFamily="34" charset="-122"/>
              </a:rPr>
              <a:t>，为了保证正确接收，</a:t>
            </a:r>
            <a:r>
              <a:rPr lang="zh-CN" altLang="zh-CN" sz="2000" dirty="0">
                <a:latin typeface="微软雅黑" panose="020B0503020204020204" pitchFamily="34" charset="-122"/>
                <a:ea typeface="微软雅黑" panose="020B0503020204020204" pitchFamily="34" charset="-122"/>
              </a:rPr>
              <a:t>利用一个频率为传输比特率的</a:t>
            </a:r>
            <a:r>
              <a:rPr lang="en-US" altLang="zh-CN" sz="2000" i="1" dirty="0">
                <a:latin typeface="微软雅黑" panose="020B0503020204020204" pitchFamily="34" charset="-122"/>
                <a:ea typeface="微软雅黑" panose="020B0503020204020204" pitchFamily="34" charset="-122"/>
              </a:rPr>
              <a:t>n</a:t>
            </a:r>
            <a:r>
              <a:rPr lang="en-US" altLang="zh-CN" sz="2000" dirty="0">
                <a:latin typeface="微软雅黑" panose="020B0503020204020204" pitchFamily="34" charset="-122"/>
                <a:ea typeface="微软雅黑" panose="020B0503020204020204" pitchFamily="34" charset="-122"/>
              </a:rPr>
              <a:t>(</a:t>
            </a:r>
            <a:r>
              <a:rPr lang="en-US" altLang="zh-CN" sz="2000" i="1"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16)</a:t>
            </a:r>
            <a:r>
              <a:rPr lang="zh-CN" altLang="zh-CN" sz="2000" dirty="0">
                <a:latin typeface="微软雅黑" panose="020B0503020204020204" pitchFamily="34" charset="-122"/>
                <a:ea typeface="微软雅黑" panose="020B0503020204020204" pitchFamily="34" charset="-122"/>
              </a:rPr>
              <a:t>倍的时钟，在每一个比特周期的中心</a:t>
            </a:r>
            <a:r>
              <a:rPr lang="zh-CN" altLang="en-US" sz="2000" dirty="0">
                <a:latin typeface="微软雅黑" panose="020B0503020204020204" pitchFamily="34" charset="-122"/>
                <a:ea typeface="微软雅黑" panose="020B0503020204020204" pitchFamily="34" charset="-122"/>
              </a:rPr>
              <a:t>采</a:t>
            </a:r>
            <a:r>
              <a:rPr lang="zh-CN" altLang="zh-CN" sz="2000" dirty="0">
                <a:latin typeface="微软雅黑" panose="020B0503020204020204" pitchFamily="34" charset="-122"/>
                <a:ea typeface="微软雅黑" panose="020B0503020204020204" pitchFamily="34" charset="-122"/>
              </a:rPr>
              <a:t>样</a:t>
            </a:r>
            <a:endParaRPr lang="en-US" altLang="zh-CN" sz="2000" dirty="0">
              <a:latin typeface="黑体" panose="02010609060101010101" pitchFamily="49" charset="-122"/>
              <a:ea typeface="黑体" panose="02010609060101010101" pitchFamily="49" charset="-122"/>
            </a:endParaRPr>
          </a:p>
          <a:p>
            <a:r>
              <a:rPr lang="zh-CN" altLang="en-US" sz="2400" dirty="0">
                <a:solidFill>
                  <a:srgbClr val="C00000"/>
                </a:solidFill>
                <a:latin typeface="微软雅黑" panose="020B0503020204020204" pitchFamily="34" charset="-122"/>
                <a:ea typeface="微软雅黑" panose="020B0503020204020204" pitchFamily="34" charset="-122"/>
              </a:rPr>
              <a:t>同步传输    </a:t>
            </a:r>
            <a:endParaRPr lang="en-US" altLang="zh-CN" sz="2400" dirty="0">
              <a:solidFill>
                <a:srgbClr val="C00000"/>
              </a:solidFill>
              <a:latin typeface="微软雅黑" panose="020B0503020204020204" pitchFamily="34" charset="-122"/>
              <a:ea typeface="微软雅黑" panose="020B0503020204020204" pitchFamily="34" charset="-122"/>
            </a:endParaRPr>
          </a:p>
          <a:p>
            <a:pPr lvl="1"/>
            <a:r>
              <a:rPr lang="zh-CN" altLang="zh-CN" sz="2000" dirty="0">
                <a:latin typeface="微软雅黑" panose="020B0503020204020204" pitchFamily="34" charset="-122"/>
                <a:ea typeface="微软雅黑" panose="020B0503020204020204" pitchFamily="34" charset="-122"/>
              </a:rPr>
              <a:t>每一个字符</a:t>
            </a:r>
            <a:r>
              <a:rPr lang="zh-CN" altLang="en-US" sz="2000" dirty="0">
                <a:latin typeface="微软雅黑" panose="020B0503020204020204" pitchFamily="34" charset="-122"/>
                <a:ea typeface="微软雅黑" panose="020B0503020204020204" pitchFamily="34" charset="-122"/>
              </a:rPr>
              <a:t>使用起止位</a:t>
            </a:r>
            <a:r>
              <a:rPr lang="zh-CN" altLang="zh-CN" sz="2000" dirty="0">
                <a:latin typeface="微软雅黑" panose="020B0503020204020204" pitchFamily="34" charset="-122"/>
                <a:ea typeface="微软雅黑" panose="020B0503020204020204" pitchFamily="34" charset="-122"/>
              </a:rPr>
              <a:t>按位</a:t>
            </a:r>
            <a:r>
              <a:rPr lang="zh-CN" altLang="en-US" sz="2000" dirty="0">
                <a:latin typeface="微软雅黑" panose="020B0503020204020204" pitchFamily="34" charset="-122"/>
                <a:ea typeface="微软雅黑" panose="020B0503020204020204" pitchFamily="34" charset="-122"/>
              </a:rPr>
              <a:t>进行</a:t>
            </a:r>
            <a:r>
              <a:rPr lang="zh-CN" altLang="zh-CN" sz="2000" dirty="0">
                <a:latin typeface="微软雅黑" panose="020B0503020204020204" pitchFamily="34" charset="-122"/>
                <a:ea typeface="微软雅黑" panose="020B0503020204020204" pitchFamily="34" charset="-122"/>
              </a:rPr>
              <a:t>传送，</a:t>
            </a:r>
            <a:r>
              <a:rPr lang="zh-CN" altLang="en-US" sz="2000" dirty="0">
                <a:latin typeface="微软雅黑" panose="020B0503020204020204" pitchFamily="34" charset="-122"/>
                <a:ea typeface="微软雅黑" panose="020B0503020204020204" pitchFamily="34" charset="-122"/>
              </a:rPr>
              <a:t>数据块以帧作为整体传输，并做到</a:t>
            </a:r>
            <a:r>
              <a:rPr lang="zh-CN"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457200" lvl="1" indent="0">
              <a:buNone/>
            </a:pP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①</a:t>
            </a:r>
            <a:r>
              <a:rPr lang="zh-CN" altLang="en-US" sz="2000" dirty="0">
                <a:latin typeface="微软雅黑" panose="020B0503020204020204" pitchFamily="34" charset="-122"/>
                <a:ea typeface="微软雅黑" panose="020B0503020204020204" pitchFamily="34" charset="-122"/>
              </a:rPr>
              <a:t>发</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收之间的位同步</a:t>
            </a:r>
            <a:endParaRPr lang="en-US" altLang="zh-CN" sz="2000" dirty="0">
              <a:latin typeface="微软雅黑" panose="020B0503020204020204" pitchFamily="34" charset="-122"/>
              <a:ea typeface="微软雅黑" panose="020B0503020204020204" pitchFamily="34" charset="-122"/>
            </a:endParaRPr>
          </a:p>
          <a:p>
            <a:pPr marL="457200" lvl="1" indent="0">
              <a:buNone/>
            </a:pP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②每一</a:t>
            </a:r>
            <a:r>
              <a:rPr lang="zh-CN" altLang="en-US" sz="2000" dirty="0">
                <a:latin typeface="微软雅黑" panose="020B0503020204020204" pitchFamily="34" charset="-122"/>
                <a:ea typeface="微软雅黑" panose="020B0503020204020204" pitchFamily="34" charset="-122"/>
              </a:rPr>
              <a:t>帧建立同步标志，建立帧同步</a:t>
            </a:r>
            <a:endParaRPr lang="zh-CN" altLang="en-US" sz="2000" dirty="0">
              <a:solidFill>
                <a:srgbClr val="FF0000"/>
              </a:solidFill>
              <a:latin typeface="微软雅黑" panose="020B0503020204020204" pitchFamily="34" charset="-122"/>
              <a:ea typeface="微软雅黑" panose="020B0503020204020204" pitchFamily="34" charset="-122"/>
            </a:endParaRPr>
          </a:p>
          <a:p>
            <a:pPr lvl="1">
              <a:lnSpc>
                <a:spcPct val="110000"/>
              </a:lnSpc>
              <a:spcBef>
                <a:spcPct val="0"/>
              </a:spcBef>
            </a:pPr>
            <a:endParaRPr lang="zh-CN" altLang="en-US" sz="2000" dirty="0">
              <a:latin typeface="黑体" panose="02010609060101010101" pitchFamily="49" charset="-122"/>
              <a:ea typeface="黑体" panose="02010609060101010101" pitchFamily="49" charset="-122"/>
            </a:endParaRPr>
          </a:p>
        </p:txBody>
      </p:sp>
      <p:sp>
        <p:nvSpPr>
          <p:cNvPr id="37" name="Rectangle 84"/>
          <p:cNvSpPr>
            <a:spLocks noChangeArrowheads="1"/>
          </p:cNvSpPr>
          <p:nvPr/>
        </p:nvSpPr>
        <p:spPr bwMode="auto">
          <a:xfrm>
            <a:off x="518075" y="6074944"/>
            <a:ext cx="11774833"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indent="0" eaLnBrk="1" hangingPunct="1">
              <a:buNone/>
            </a:pPr>
            <a:r>
              <a:rPr lang="zh-CN" altLang="en-US" sz="2400" dirty="0">
                <a:ea typeface="黑体" panose="02010609060101010101" pitchFamily="49" charset="-122"/>
              </a:rPr>
              <a:t>区别：异步传输的发送器的接收器的时钟是不同步的，而同步传输两者的时钟是同步的</a:t>
            </a:r>
          </a:p>
        </p:txBody>
      </p:sp>
      <p:pic>
        <p:nvPicPr>
          <p:cNvPr id="5" name="图片 4"/>
          <p:cNvPicPr>
            <a:picLocks noChangeAspect="1"/>
          </p:cNvPicPr>
          <p:nvPr/>
        </p:nvPicPr>
        <p:blipFill>
          <a:blip r:embed="rId3">
            <a:duotone>
              <a:schemeClr val="accent6">
                <a:shade val="45000"/>
                <a:satMod val="135000"/>
              </a:schemeClr>
              <a:prstClr val="white"/>
            </a:duotone>
          </a:blip>
          <a:stretch>
            <a:fillRect/>
          </a:stretch>
        </p:blipFill>
        <p:spPr>
          <a:xfrm>
            <a:off x="8179589" y="4828940"/>
            <a:ext cx="3774670" cy="1047749"/>
          </a:xfrm>
          <a:prstGeom prst="rect">
            <a:avLst/>
          </a:prstGeom>
        </p:spPr>
      </p:pic>
      <p:sp>
        <p:nvSpPr>
          <p:cNvPr id="12" name="内容占位符 2"/>
          <p:cNvSpPr>
            <a:spLocks noGrp="1"/>
          </p:cNvSpPr>
          <p:nvPr>
            <p:ph idx="1"/>
          </p:nvPr>
        </p:nvSpPr>
        <p:spPr>
          <a:xfrm>
            <a:off x="531177" y="1308835"/>
            <a:ext cx="10515600" cy="879086"/>
          </a:xfrm>
        </p:spPr>
        <p:txBody>
          <a:bodyPr>
            <a:normAutofit/>
          </a:bodyPr>
          <a:lstStyle/>
          <a:p>
            <a:pPr>
              <a:spcBef>
                <a:spcPct val="0"/>
              </a:spcBef>
              <a:buFont typeface="Wingdings" panose="05000000000000000000" pitchFamily="2" charset="2"/>
              <a:buNone/>
            </a:pPr>
            <a:r>
              <a:rPr lang="zh-CN" altLang="en-US" dirty="0">
                <a:solidFill>
                  <a:srgbClr val="5B307E"/>
                </a:solidFill>
                <a:latin typeface="微软雅黑" panose="020B0503020204020204" pitchFamily="34" charset="-122"/>
                <a:ea typeface="微软雅黑" panose="020B0503020204020204" pitchFamily="34" charset="-122"/>
              </a:rPr>
              <a:t>异步传输和同步传输</a:t>
            </a:r>
          </a:p>
        </p:txBody>
      </p:sp>
      <p:sp>
        <p:nvSpPr>
          <p:cNvPr id="14" name="内容占位符 2"/>
          <p:cNvSpPr txBox="1"/>
          <p:nvPr/>
        </p:nvSpPr>
        <p:spPr>
          <a:xfrm>
            <a:off x="1159106" y="337030"/>
            <a:ext cx="10515600" cy="87908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Wingdings" panose="05000000000000000000" pitchFamily="2" charset="2"/>
              <a:buNone/>
            </a:pPr>
            <a:r>
              <a:rPr kumimoji="1" lang="zh-CN" altLang="en-US" sz="4000" dirty="0"/>
              <a:t>传输方式</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9589" y="2163453"/>
            <a:ext cx="3895099" cy="2200275"/>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483692" y="1407089"/>
            <a:ext cx="10683071" cy="4945464"/>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10000"/>
              </a:lnSpc>
              <a:buNone/>
            </a:pPr>
            <a:r>
              <a:rPr lang="zh-CN" altLang="en-US" dirty="0">
                <a:solidFill>
                  <a:srgbClr val="5B307E"/>
                </a:solidFill>
                <a:latin typeface="微软雅黑" panose="020B0503020204020204" pitchFamily="34" charset="-122"/>
                <a:ea typeface="微软雅黑" panose="020B0503020204020204" pitchFamily="34" charset="-122"/>
              </a:rPr>
              <a:t>基带传输和频带传输</a:t>
            </a:r>
            <a:endParaRPr lang="en-US" altLang="zh-CN" dirty="0">
              <a:solidFill>
                <a:srgbClr val="5B307E"/>
              </a:solidFill>
              <a:latin typeface="微软雅黑" panose="020B0503020204020204" pitchFamily="34" charset="-122"/>
              <a:ea typeface="微软雅黑" panose="020B0503020204020204" pitchFamily="34" charset="-122"/>
            </a:endParaRPr>
          </a:p>
          <a:p>
            <a:pPr algn="just">
              <a:lnSpc>
                <a:spcPct val="110000"/>
              </a:lnSpc>
              <a:buFont typeface="Wingdings" panose="05000000000000000000" pitchFamily="2" charset="2"/>
              <a:buNone/>
            </a:pPr>
            <a:r>
              <a:rPr lang="zh-CN" altLang="en-US" sz="2400" dirty="0">
                <a:latin typeface="微软雅黑" panose="020B0503020204020204" pitchFamily="34" charset="-122"/>
                <a:ea typeface="微软雅黑" panose="020B0503020204020204" pitchFamily="34" charset="-122"/>
              </a:rPr>
              <a:t>按照传输系统在传输数据信号过程中是否搬其频谱，传输方式可分两类：</a:t>
            </a:r>
            <a:endParaRPr lang="en-US" altLang="zh-CN" sz="2400" dirty="0">
              <a:latin typeface="微软雅黑" panose="020B0503020204020204" pitchFamily="34" charset="-122"/>
              <a:ea typeface="微软雅黑" panose="020B0503020204020204" pitchFamily="34" charset="-122"/>
            </a:endParaRPr>
          </a:p>
          <a:p>
            <a:pPr algn="just">
              <a:lnSpc>
                <a:spcPct val="110000"/>
              </a:lnSpc>
            </a:pPr>
            <a:r>
              <a:rPr lang="zh-CN" altLang="en-US" sz="2400" dirty="0">
                <a:solidFill>
                  <a:srgbClr val="C00000"/>
                </a:solidFill>
                <a:latin typeface="微软雅黑" panose="020B0503020204020204" pitchFamily="34" charset="-122"/>
                <a:ea typeface="微软雅黑" panose="020B0503020204020204" pitchFamily="34" charset="-122"/>
              </a:rPr>
              <a:t>基带传输  </a:t>
            </a:r>
            <a:endParaRPr lang="en-US" altLang="zh-CN" sz="2400" dirty="0">
              <a:solidFill>
                <a:srgbClr val="C00000"/>
              </a:solidFill>
              <a:latin typeface="微软雅黑" panose="020B0503020204020204" pitchFamily="34" charset="-122"/>
              <a:ea typeface="微软雅黑" panose="020B0503020204020204" pitchFamily="34" charset="-122"/>
            </a:endParaRPr>
          </a:p>
          <a:p>
            <a:pPr lvl="1" algn="just">
              <a:lnSpc>
                <a:spcPct val="110000"/>
              </a:lnSpc>
            </a:pPr>
            <a:r>
              <a:rPr lang="zh-CN" altLang="en-US" sz="2000" dirty="0">
                <a:latin typeface="微软雅黑" panose="020B0503020204020204" pitchFamily="34" charset="-122"/>
                <a:ea typeface="微软雅黑" panose="020B0503020204020204" pitchFamily="34" charset="-122"/>
              </a:rPr>
              <a:t>指未对载波调制的待传信号称为基带信号，它所占的频带称为基带。基带传输，指一种不搬移基带信号频谱的传输方式</a:t>
            </a:r>
            <a:endParaRPr lang="en-US" altLang="zh-CN" sz="2000" dirty="0">
              <a:latin typeface="微软雅黑" panose="020B0503020204020204" pitchFamily="34" charset="-122"/>
              <a:ea typeface="微软雅黑" panose="020B0503020204020204" pitchFamily="34" charset="-122"/>
            </a:endParaRPr>
          </a:p>
          <a:p>
            <a:pPr lvl="1">
              <a:lnSpc>
                <a:spcPct val="110000"/>
              </a:lnSpc>
              <a:spcBef>
                <a:spcPct val="0"/>
              </a:spcBef>
            </a:pPr>
            <a:r>
              <a:rPr lang="zh-CN" altLang="en-US" sz="2000" dirty="0"/>
              <a:t>基带传输是一种最简单最基本的传输方式，一般用低电平表示“</a:t>
            </a:r>
            <a:r>
              <a:rPr lang="en-US" altLang="zh-CN" sz="2000" dirty="0"/>
              <a:t>0”</a:t>
            </a:r>
            <a:r>
              <a:rPr lang="zh-CN" altLang="en-US" sz="2000" dirty="0"/>
              <a:t>，高电平表示“</a:t>
            </a:r>
            <a:r>
              <a:rPr lang="en-US" altLang="zh-CN" sz="2000" dirty="0"/>
              <a:t>1”</a:t>
            </a:r>
            <a:endParaRPr lang="zh-CN" altLang="en-US" sz="2000" dirty="0"/>
          </a:p>
          <a:p>
            <a:pPr lvl="1">
              <a:lnSpc>
                <a:spcPct val="110000"/>
              </a:lnSpc>
              <a:spcBef>
                <a:spcPct val="0"/>
              </a:spcBef>
            </a:pPr>
            <a:r>
              <a:rPr lang="zh-CN" altLang="en-US" sz="2000" dirty="0"/>
              <a:t>适用范围：低速和高速的各种情况</a:t>
            </a:r>
          </a:p>
          <a:p>
            <a:pPr lvl="1">
              <a:lnSpc>
                <a:spcPct val="110000"/>
              </a:lnSpc>
              <a:spcBef>
                <a:spcPct val="0"/>
              </a:spcBef>
            </a:pPr>
            <a:r>
              <a:rPr lang="zh-CN" altLang="en-US" sz="2000" dirty="0"/>
              <a:t>限制：因基带信号所带的频率成分很宽，所以对传输线有一定的要求</a:t>
            </a:r>
            <a:endParaRPr lang="en-US" altLang="zh-CN" sz="2000" dirty="0">
              <a:latin typeface="微软雅黑" panose="020B0503020204020204" pitchFamily="34" charset="-122"/>
              <a:ea typeface="微软雅黑" panose="020B0503020204020204" pitchFamily="34" charset="-122"/>
            </a:endParaRPr>
          </a:p>
          <a:p>
            <a:pPr algn="just">
              <a:lnSpc>
                <a:spcPct val="110000"/>
              </a:lnSpc>
            </a:pPr>
            <a:r>
              <a:rPr lang="zh-CN" altLang="en-US" sz="2400" dirty="0">
                <a:solidFill>
                  <a:srgbClr val="C00000"/>
                </a:solidFill>
                <a:latin typeface="微软雅黑" panose="020B0503020204020204" pitchFamily="34" charset="-122"/>
                <a:ea typeface="微软雅黑" panose="020B0503020204020204" pitchFamily="34" charset="-122"/>
              </a:rPr>
              <a:t>频带传输  </a:t>
            </a:r>
            <a:endParaRPr lang="en-US" altLang="zh-CN" sz="2400" dirty="0">
              <a:solidFill>
                <a:srgbClr val="C00000"/>
              </a:solidFill>
              <a:latin typeface="微软雅黑" panose="020B0503020204020204" pitchFamily="34" charset="-122"/>
              <a:ea typeface="微软雅黑" panose="020B0503020204020204" pitchFamily="34" charset="-122"/>
            </a:endParaRPr>
          </a:p>
          <a:p>
            <a:pPr lvl="1" algn="just">
              <a:lnSpc>
                <a:spcPct val="110000"/>
              </a:lnSpc>
            </a:pPr>
            <a:r>
              <a:rPr lang="zh-CN" altLang="en-US" sz="2000" dirty="0">
                <a:latin typeface="微软雅黑" panose="020B0503020204020204" pitchFamily="34" charset="-122"/>
                <a:ea typeface="微软雅黑" panose="020B0503020204020204" pitchFamily="34" charset="-122"/>
              </a:rPr>
              <a:t>指利用调制解调器搬移信号频谱的传输体制</a:t>
            </a:r>
            <a:endParaRPr lang="en-US" altLang="zh-CN" sz="2000" dirty="0">
              <a:latin typeface="微软雅黑" panose="020B0503020204020204" pitchFamily="34" charset="-122"/>
              <a:ea typeface="微软雅黑" panose="020B0503020204020204" pitchFamily="34" charset="-122"/>
            </a:endParaRPr>
          </a:p>
          <a:p>
            <a:pPr lvl="1" algn="just">
              <a:lnSpc>
                <a:spcPct val="110000"/>
              </a:lnSpc>
            </a:pPr>
            <a:r>
              <a:rPr lang="zh-CN" altLang="en-US" sz="2000" dirty="0">
                <a:latin typeface="微软雅黑" panose="020B0503020204020204" pitchFamily="34" charset="-122"/>
                <a:ea typeface="微软雅黑" panose="020B0503020204020204" pitchFamily="34" charset="-122"/>
              </a:rPr>
              <a:t>搬移频谱的目的是为了适应信道的频率特性</a:t>
            </a:r>
          </a:p>
        </p:txBody>
      </p:sp>
      <p:sp>
        <p:nvSpPr>
          <p:cNvPr id="10" name="内容占位符 2"/>
          <p:cNvSpPr txBox="1"/>
          <p:nvPr/>
        </p:nvSpPr>
        <p:spPr>
          <a:xfrm>
            <a:off x="1172753" y="320781"/>
            <a:ext cx="10515600" cy="87908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Wingdings" panose="05000000000000000000" pitchFamily="2" charset="2"/>
              <a:buNone/>
            </a:pPr>
            <a:r>
              <a:rPr kumimoji="1" lang="zh-CN" altLang="en-US" sz="4000" dirty="0"/>
              <a:t>传输方式</a:t>
            </a:r>
          </a:p>
        </p:txBody>
      </p:sp>
      <p:sp>
        <p:nvSpPr>
          <p:cNvPr id="12" name="灯片编号占位符 3"/>
          <p:cNvSpPr>
            <a:spLocks noGrp="1"/>
          </p:cNvSpPr>
          <p:nvPr>
            <p:ph type="sldNum" sz="quarter" idx="12"/>
          </p:nvPr>
        </p:nvSpPr>
        <p:spPr>
          <a:xfrm>
            <a:off x="9006053" y="6487615"/>
            <a:ext cx="2743200" cy="365125"/>
          </a:xfrm>
        </p:spPr>
        <p:txBody>
          <a:bodyPr/>
          <a:lstStyle/>
          <a:p>
            <a:fld id="{8D4D1E41-7A09-AB4A-A4E1-09765ADA2698}" type="slidenum">
              <a:rPr kumimoji="1" lang="zh-CN" altLang="en-US" smtClean="0"/>
              <a:t>31</a:t>
            </a:fld>
            <a:endParaRPr kumimoji="1" lang="zh-CN" altLang="en-US" dirty="0"/>
          </a:p>
        </p:txBody>
      </p:sp>
      <p:sp>
        <p:nvSpPr>
          <p:cNvPr id="28" name="文本框 27"/>
          <p:cNvSpPr txBox="1"/>
          <p:nvPr/>
        </p:nvSpPr>
        <p:spPr>
          <a:xfrm>
            <a:off x="0" y="6449664"/>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t>数据编码技术</a:t>
            </a:r>
          </a:p>
        </p:txBody>
      </p:sp>
      <p:sp>
        <p:nvSpPr>
          <p:cNvPr id="3" name="内容占位符 2"/>
          <p:cNvSpPr>
            <a:spLocks noGrp="1"/>
          </p:cNvSpPr>
          <p:nvPr>
            <p:ph idx="1"/>
          </p:nvPr>
        </p:nvSpPr>
        <p:spPr>
          <a:xfrm>
            <a:off x="838200" y="1510758"/>
            <a:ext cx="10515600" cy="3969291"/>
          </a:xfrm>
        </p:spPr>
        <p:txBody>
          <a:bodyPr>
            <a:normAutofit lnSpcReduction="10000"/>
          </a:bodyPr>
          <a:lstStyle/>
          <a:p>
            <a:pPr>
              <a:lnSpc>
                <a:spcPct val="110000"/>
              </a:lnSpc>
            </a:pPr>
            <a:r>
              <a:rPr lang="zh-CN" altLang="en-US" dirty="0"/>
              <a:t>研究数据在信号传输过程中如何进行编码</a:t>
            </a:r>
            <a:r>
              <a:rPr lang="en-US" altLang="zh-CN" dirty="0"/>
              <a:t>(</a:t>
            </a:r>
            <a:r>
              <a:rPr lang="zh-CN" altLang="en-US" dirty="0"/>
              <a:t>变换</a:t>
            </a:r>
            <a:r>
              <a:rPr lang="en-US" altLang="zh-CN" dirty="0"/>
              <a:t>)</a:t>
            </a:r>
          </a:p>
          <a:p>
            <a:pPr>
              <a:lnSpc>
                <a:spcPct val="110000"/>
              </a:lnSpc>
            </a:pPr>
            <a:r>
              <a:rPr lang="zh-CN" altLang="en-US" dirty="0"/>
              <a:t>常用的几种编码方式</a:t>
            </a:r>
          </a:p>
          <a:p>
            <a:pPr lvl="1">
              <a:lnSpc>
                <a:spcPct val="110000"/>
              </a:lnSpc>
            </a:pPr>
            <a:r>
              <a:rPr lang="zh-CN" altLang="en-US" dirty="0"/>
              <a:t>不归零制码（</a:t>
            </a:r>
            <a:r>
              <a:rPr lang="en-US" altLang="zh-CN" dirty="0"/>
              <a:t>NRZ</a:t>
            </a:r>
            <a:r>
              <a:rPr lang="zh-CN" altLang="en-US" dirty="0"/>
              <a:t>：</a:t>
            </a:r>
            <a:r>
              <a:rPr lang="en-US" altLang="zh-CN" dirty="0"/>
              <a:t>Non-Return to Zero</a:t>
            </a:r>
            <a:r>
              <a:rPr lang="zh-CN" altLang="en-US" dirty="0"/>
              <a:t>）</a:t>
            </a:r>
          </a:p>
          <a:p>
            <a:pPr lvl="2">
              <a:lnSpc>
                <a:spcPct val="110000"/>
              </a:lnSpc>
            </a:pPr>
            <a:r>
              <a:rPr lang="zh-CN" altLang="en-US" dirty="0">
                <a:solidFill>
                  <a:srgbClr val="C00000"/>
                </a:solidFill>
                <a:latin typeface="Arial" panose="020B0604020202020204" pitchFamily="34" charset="0"/>
              </a:rPr>
              <a:t>原理：用两种不同的电平分别表示二进制信息“</a:t>
            </a:r>
            <a:r>
              <a:rPr lang="en-US" altLang="zh-CN" dirty="0">
                <a:solidFill>
                  <a:srgbClr val="C00000"/>
                </a:solidFill>
                <a:latin typeface="Arial" panose="020B0604020202020204" pitchFamily="34" charset="0"/>
              </a:rPr>
              <a:t>0”</a:t>
            </a:r>
            <a:r>
              <a:rPr lang="zh-CN" altLang="en-US" dirty="0">
                <a:solidFill>
                  <a:srgbClr val="C00000"/>
                </a:solidFill>
                <a:latin typeface="Arial" panose="020B0604020202020204" pitchFamily="34" charset="0"/>
              </a:rPr>
              <a:t>和“</a:t>
            </a:r>
            <a:r>
              <a:rPr lang="en-US" altLang="zh-CN" dirty="0">
                <a:solidFill>
                  <a:srgbClr val="C00000"/>
                </a:solidFill>
                <a:latin typeface="Arial" panose="020B0604020202020204" pitchFamily="34" charset="0"/>
              </a:rPr>
              <a:t>1”</a:t>
            </a:r>
            <a:r>
              <a:rPr lang="zh-CN" altLang="en-US" dirty="0">
                <a:solidFill>
                  <a:srgbClr val="C00000"/>
                </a:solidFill>
                <a:latin typeface="Arial" panose="020B0604020202020204" pitchFamily="34" charset="0"/>
              </a:rPr>
              <a:t>，低电平表示“</a:t>
            </a:r>
            <a:r>
              <a:rPr lang="en-US" altLang="zh-CN" dirty="0">
                <a:solidFill>
                  <a:srgbClr val="C00000"/>
                </a:solidFill>
                <a:latin typeface="Arial" panose="020B0604020202020204" pitchFamily="34" charset="0"/>
              </a:rPr>
              <a:t>0”</a:t>
            </a:r>
            <a:r>
              <a:rPr lang="zh-CN" altLang="en-US" dirty="0">
                <a:solidFill>
                  <a:srgbClr val="C00000"/>
                </a:solidFill>
                <a:latin typeface="Arial" panose="020B0604020202020204" pitchFamily="34" charset="0"/>
              </a:rPr>
              <a:t>，高电平表示“</a:t>
            </a:r>
            <a:r>
              <a:rPr lang="en-US" altLang="zh-CN" dirty="0">
                <a:solidFill>
                  <a:srgbClr val="C00000"/>
                </a:solidFill>
                <a:latin typeface="Arial" panose="020B0604020202020204" pitchFamily="34" charset="0"/>
              </a:rPr>
              <a:t>1”</a:t>
            </a:r>
            <a:endParaRPr lang="zh-CN" altLang="en-US" dirty="0">
              <a:solidFill>
                <a:srgbClr val="C00000"/>
              </a:solidFill>
              <a:latin typeface="Arial" panose="020B0604020202020204" pitchFamily="34" charset="0"/>
            </a:endParaRPr>
          </a:p>
          <a:p>
            <a:pPr lvl="2">
              <a:lnSpc>
                <a:spcPct val="110000"/>
              </a:lnSpc>
            </a:pPr>
            <a:r>
              <a:rPr lang="zh-CN" altLang="en-US" dirty="0">
                <a:solidFill>
                  <a:srgbClr val="C00000"/>
                </a:solidFill>
                <a:latin typeface="Arial" panose="020B0604020202020204" pitchFamily="34" charset="0"/>
              </a:rPr>
              <a:t>缺点：</a:t>
            </a:r>
          </a:p>
          <a:p>
            <a:pPr marL="1729105" lvl="3" indent="-282575">
              <a:lnSpc>
                <a:spcPct val="110000"/>
              </a:lnSpc>
            </a:pPr>
            <a:r>
              <a:rPr lang="zh-CN" altLang="en-US" dirty="0">
                <a:latin typeface="Arial" panose="020B0604020202020204" pitchFamily="34" charset="0"/>
              </a:rPr>
              <a:t>难以分辨一位的结束和另一位的开始</a:t>
            </a:r>
          </a:p>
          <a:p>
            <a:pPr marL="1729105" lvl="3" indent="-282575">
              <a:lnSpc>
                <a:spcPct val="110000"/>
              </a:lnSpc>
            </a:pPr>
            <a:r>
              <a:rPr lang="zh-CN" altLang="en-US" dirty="0">
                <a:latin typeface="Arial" panose="020B0604020202020204" pitchFamily="34" charset="0"/>
              </a:rPr>
              <a:t>发送方和接收方必须有时钟同步</a:t>
            </a:r>
          </a:p>
          <a:p>
            <a:pPr marL="1729105" lvl="3" indent="-282575">
              <a:lnSpc>
                <a:spcPct val="110000"/>
              </a:lnSpc>
            </a:pPr>
            <a:r>
              <a:rPr lang="zh-CN" altLang="en-US" dirty="0">
                <a:latin typeface="Arial" panose="020B0604020202020204" pitchFamily="34" charset="0"/>
              </a:rPr>
              <a:t>若信号中“</a:t>
            </a:r>
            <a:r>
              <a:rPr lang="en-US" altLang="zh-CN" dirty="0">
                <a:latin typeface="Arial" panose="020B0604020202020204" pitchFamily="34" charset="0"/>
              </a:rPr>
              <a:t>0”</a:t>
            </a:r>
            <a:r>
              <a:rPr lang="zh-CN" altLang="en-US" dirty="0">
                <a:latin typeface="Arial" panose="020B0604020202020204" pitchFamily="34" charset="0"/>
              </a:rPr>
              <a:t>或“</a:t>
            </a:r>
            <a:r>
              <a:rPr lang="en-US" altLang="zh-CN" dirty="0">
                <a:latin typeface="Arial" panose="020B0604020202020204" pitchFamily="34" charset="0"/>
              </a:rPr>
              <a:t>1”</a:t>
            </a:r>
            <a:r>
              <a:rPr lang="zh-CN" altLang="en-US" dirty="0">
                <a:latin typeface="Arial" panose="020B0604020202020204" pitchFamily="34" charset="0"/>
              </a:rPr>
              <a:t>连续出现，信号直流分量将累加</a:t>
            </a:r>
          </a:p>
          <a:p>
            <a:pPr lvl="2">
              <a:lnSpc>
                <a:spcPct val="110000"/>
              </a:lnSpc>
            </a:pPr>
            <a:r>
              <a:rPr lang="zh-CN" altLang="en-US" dirty="0">
                <a:solidFill>
                  <a:srgbClr val="C00000"/>
                </a:solidFill>
                <a:latin typeface="Arial" panose="020B0604020202020204" pitchFamily="34" charset="0"/>
              </a:rPr>
              <a:t>结论：容易产生传播错误</a:t>
            </a:r>
          </a:p>
          <a:p>
            <a:endParaRPr kumimoji="1"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32</a:t>
            </a:fld>
            <a:endParaRPr kumimoji="1" lang="zh-CN" altLang="en-US" dirty="0"/>
          </a:p>
        </p:txBody>
      </p:sp>
      <p:graphicFrame>
        <p:nvGraphicFramePr>
          <p:cNvPr id="5" name="Object 142"/>
          <p:cNvGraphicFramePr>
            <a:graphicFrameLocks noChangeAspect="1"/>
          </p:cNvGraphicFramePr>
          <p:nvPr/>
        </p:nvGraphicFramePr>
        <p:xfrm>
          <a:off x="1787235" y="5662612"/>
          <a:ext cx="6303817" cy="1058863"/>
        </p:xfrm>
        <a:graphic>
          <a:graphicData uri="http://schemas.openxmlformats.org/presentationml/2006/ole">
            <mc:AlternateContent xmlns:mc="http://schemas.openxmlformats.org/markup-compatibility/2006">
              <mc:Choice xmlns:v="urn:schemas-microsoft-com:vml" Requires="v">
                <p:oleObj name="图片" r:id="rId2" imgW="29327475" imgH="8315325" progId="Word.Picture.8">
                  <p:embed/>
                </p:oleObj>
              </mc:Choice>
              <mc:Fallback>
                <p:oleObj name="图片" r:id="rId2" imgW="29327475" imgH="8315325" progId="Word.Picture.8">
                  <p:embed/>
                  <p:pic>
                    <p:nvPicPr>
                      <p:cNvPr id="0" name="Object 1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7235" y="5662612"/>
                        <a:ext cx="6303817" cy="1058863"/>
                      </a:xfrm>
                      <a:prstGeom prst="rect">
                        <a:avLst/>
                      </a:prstGeom>
                      <a:noFill/>
                      <a:ln>
                        <a:noFill/>
                      </a:ln>
                    </p:spPr>
                  </p:pic>
                </p:oleObj>
              </mc:Fallback>
            </mc:AlternateContent>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数据编码技术</a:t>
            </a:r>
          </a:p>
        </p:txBody>
      </p:sp>
      <p:sp>
        <p:nvSpPr>
          <p:cNvPr id="3" name="内容占位符 2"/>
          <p:cNvSpPr>
            <a:spLocks noGrp="1"/>
          </p:cNvSpPr>
          <p:nvPr>
            <p:ph idx="1"/>
          </p:nvPr>
        </p:nvSpPr>
        <p:spPr>
          <a:xfrm>
            <a:off x="838200" y="1510758"/>
            <a:ext cx="10515600" cy="4586694"/>
          </a:xfrm>
        </p:spPr>
        <p:txBody>
          <a:bodyPr/>
          <a:lstStyle/>
          <a:p>
            <a:pPr>
              <a:lnSpc>
                <a:spcPct val="110000"/>
              </a:lnSpc>
            </a:pPr>
            <a:r>
              <a:rPr lang="zh-CN" altLang="en-US" sz="2400" dirty="0"/>
              <a:t>曼彻斯特码（</a:t>
            </a:r>
            <a:r>
              <a:rPr lang="en-US" altLang="zh-CN" sz="2400" dirty="0"/>
              <a:t>Manchester</a:t>
            </a:r>
            <a:r>
              <a:rPr lang="zh-CN" altLang="en-US" sz="2400" dirty="0"/>
              <a:t>），也称相位编码</a:t>
            </a:r>
          </a:p>
          <a:p>
            <a:pPr lvl="1">
              <a:lnSpc>
                <a:spcPct val="110000"/>
              </a:lnSpc>
            </a:pPr>
            <a:r>
              <a:rPr lang="zh-CN" altLang="en-US" sz="2000" dirty="0">
                <a:solidFill>
                  <a:srgbClr val="C00000"/>
                </a:solidFill>
                <a:latin typeface="Arial" panose="020B0604020202020204" pitchFamily="34" charset="0"/>
              </a:rPr>
              <a:t>原理：每一位中间都有一个跳变，从低跳到高表示“</a:t>
            </a:r>
            <a:r>
              <a:rPr lang="en-US" altLang="zh-CN" sz="2000" dirty="0">
                <a:solidFill>
                  <a:srgbClr val="C00000"/>
                </a:solidFill>
                <a:latin typeface="Arial" panose="020B0604020202020204" pitchFamily="34" charset="0"/>
              </a:rPr>
              <a:t>0”</a:t>
            </a:r>
            <a:r>
              <a:rPr lang="zh-CN" altLang="en-US" sz="2000" dirty="0">
                <a:solidFill>
                  <a:srgbClr val="C00000"/>
                </a:solidFill>
                <a:latin typeface="Arial" panose="020B0604020202020204" pitchFamily="34" charset="0"/>
              </a:rPr>
              <a:t>，从高跳到低表示“</a:t>
            </a:r>
            <a:r>
              <a:rPr lang="en-US" altLang="zh-CN" sz="2000" dirty="0">
                <a:solidFill>
                  <a:srgbClr val="C00000"/>
                </a:solidFill>
                <a:latin typeface="Arial" panose="020B0604020202020204" pitchFamily="34" charset="0"/>
              </a:rPr>
              <a:t>1”</a:t>
            </a:r>
            <a:endParaRPr lang="zh-CN" altLang="en-US" sz="2000" dirty="0">
              <a:solidFill>
                <a:srgbClr val="C00000"/>
              </a:solidFill>
              <a:latin typeface="Arial" panose="020B0604020202020204" pitchFamily="34" charset="0"/>
            </a:endParaRPr>
          </a:p>
          <a:p>
            <a:pPr lvl="1">
              <a:lnSpc>
                <a:spcPct val="110000"/>
              </a:lnSpc>
            </a:pPr>
            <a:r>
              <a:rPr lang="zh-CN" altLang="en-US" sz="2000" dirty="0">
                <a:solidFill>
                  <a:srgbClr val="C00000"/>
                </a:solidFill>
                <a:latin typeface="Arial" panose="020B0604020202020204" pitchFamily="34" charset="0"/>
              </a:rPr>
              <a:t>优点：克服了</a:t>
            </a:r>
            <a:r>
              <a:rPr lang="en-US" altLang="zh-CN" sz="2000" dirty="0">
                <a:solidFill>
                  <a:srgbClr val="C00000"/>
                </a:solidFill>
                <a:latin typeface="Arial" panose="020B0604020202020204" pitchFamily="34" charset="0"/>
              </a:rPr>
              <a:t>NRZ</a:t>
            </a:r>
            <a:r>
              <a:rPr lang="zh-CN" altLang="en-US" sz="2000" dirty="0">
                <a:solidFill>
                  <a:srgbClr val="C00000"/>
                </a:solidFill>
                <a:latin typeface="Arial" panose="020B0604020202020204" pitchFamily="34" charset="0"/>
              </a:rPr>
              <a:t>码的不足。每位中间的跳变即可作为数据，又可作为时钟，能够自同步</a:t>
            </a:r>
            <a:endParaRPr lang="zh-CN" altLang="en-US" sz="2000" dirty="0">
              <a:solidFill>
                <a:srgbClr val="C00000"/>
              </a:solidFill>
            </a:endParaRPr>
          </a:p>
          <a:p>
            <a:pPr>
              <a:lnSpc>
                <a:spcPct val="110000"/>
              </a:lnSpc>
            </a:pPr>
            <a:r>
              <a:rPr lang="zh-CN" altLang="en-US" sz="2400" dirty="0"/>
              <a:t>差分曼彻斯特码（</a:t>
            </a:r>
            <a:r>
              <a:rPr lang="en-US" altLang="zh-CN" sz="2400" dirty="0"/>
              <a:t>Differential Manchester</a:t>
            </a:r>
            <a:r>
              <a:rPr lang="zh-CN" altLang="en-US" sz="2400" dirty="0"/>
              <a:t>）</a:t>
            </a:r>
          </a:p>
          <a:p>
            <a:pPr lvl="1">
              <a:lnSpc>
                <a:spcPct val="110000"/>
              </a:lnSpc>
            </a:pPr>
            <a:r>
              <a:rPr lang="zh-CN" altLang="en-US" sz="2000" dirty="0">
                <a:solidFill>
                  <a:srgbClr val="C00000"/>
                </a:solidFill>
                <a:latin typeface="Arial" panose="020B0604020202020204" pitchFamily="34" charset="0"/>
              </a:rPr>
              <a:t>原理：每一位中间都有一个跳变，每位开始时有跳变表示“</a:t>
            </a:r>
            <a:r>
              <a:rPr lang="en-US" altLang="zh-CN" sz="2000" dirty="0">
                <a:solidFill>
                  <a:srgbClr val="C00000"/>
                </a:solidFill>
                <a:latin typeface="Arial" panose="020B0604020202020204" pitchFamily="34" charset="0"/>
              </a:rPr>
              <a:t>0”</a:t>
            </a:r>
            <a:r>
              <a:rPr lang="zh-CN" altLang="en-US" sz="2000" dirty="0">
                <a:solidFill>
                  <a:srgbClr val="C00000"/>
                </a:solidFill>
                <a:latin typeface="Arial" panose="020B0604020202020204" pitchFamily="34" charset="0"/>
              </a:rPr>
              <a:t>，无跳变表示“</a:t>
            </a:r>
            <a:r>
              <a:rPr lang="en-US" altLang="zh-CN" sz="2000" dirty="0">
                <a:solidFill>
                  <a:srgbClr val="C00000"/>
                </a:solidFill>
                <a:latin typeface="Arial" panose="020B0604020202020204" pitchFamily="34" charset="0"/>
              </a:rPr>
              <a:t>1”</a:t>
            </a:r>
            <a:r>
              <a:rPr lang="zh-CN" altLang="en-US" sz="2000" dirty="0">
                <a:solidFill>
                  <a:srgbClr val="C00000"/>
                </a:solidFill>
                <a:latin typeface="Arial" panose="020B0604020202020204" pitchFamily="34" charset="0"/>
              </a:rPr>
              <a:t>。位中间跳变表示时钟，位前跳变表示数据</a:t>
            </a:r>
          </a:p>
          <a:p>
            <a:pPr lvl="1">
              <a:lnSpc>
                <a:spcPct val="110000"/>
              </a:lnSpc>
            </a:pPr>
            <a:r>
              <a:rPr lang="zh-CN" altLang="en-US" sz="2000" dirty="0">
                <a:solidFill>
                  <a:srgbClr val="C00000"/>
                </a:solidFill>
                <a:latin typeface="Arial" panose="020B0604020202020204" pitchFamily="34" charset="0"/>
              </a:rPr>
              <a:t>优点：时钟、数据分离，便于提取</a:t>
            </a:r>
          </a:p>
          <a:p>
            <a:endParaRPr kumimoji="1"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33</a:t>
            </a:fld>
            <a:endParaRPr kumimoji="1" lang="zh-CN" altLang="en-US" dirty="0"/>
          </a:p>
        </p:txBody>
      </p:sp>
      <p:graphicFrame>
        <p:nvGraphicFramePr>
          <p:cNvPr id="5" name="Object 142"/>
          <p:cNvGraphicFramePr>
            <a:graphicFrameLocks noChangeAspect="1"/>
          </p:cNvGraphicFramePr>
          <p:nvPr/>
        </p:nvGraphicFramePr>
        <p:xfrm>
          <a:off x="2061730" y="4934240"/>
          <a:ext cx="6978361" cy="1787235"/>
        </p:xfrm>
        <a:graphic>
          <a:graphicData uri="http://schemas.openxmlformats.org/presentationml/2006/ole">
            <mc:AlternateContent xmlns:mc="http://schemas.openxmlformats.org/markup-compatibility/2006">
              <mc:Choice xmlns:v="urn:schemas-microsoft-com:vml" Requires="v">
                <p:oleObj name="图片" r:id="rId2" imgW="29327475" imgH="24993600" progId="Word.Picture.8">
                  <p:embed/>
                </p:oleObj>
              </mc:Choice>
              <mc:Fallback>
                <p:oleObj name="图片" r:id="rId2" imgW="29327475" imgH="24993600" progId="Word.Picture.8">
                  <p:embed/>
                  <p:pic>
                    <p:nvPicPr>
                      <p:cNvPr id="0" name="Object 1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1730" y="4934240"/>
                        <a:ext cx="6978361" cy="1787235"/>
                      </a:xfrm>
                      <a:prstGeom prst="rect">
                        <a:avLst/>
                      </a:prstGeom>
                      <a:noFill/>
                      <a:ln>
                        <a:noFill/>
                      </a:ln>
                    </p:spPr>
                  </p:pic>
                </p:oleObj>
              </mc:Fallback>
            </mc:AlternateContent>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数据编码技术</a:t>
            </a:r>
          </a:p>
        </p:txBody>
      </p:sp>
      <p:sp>
        <p:nvSpPr>
          <p:cNvPr id="3" name="内容占位符 2"/>
          <p:cNvSpPr>
            <a:spLocks noGrp="1"/>
          </p:cNvSpPr>
          <p:nvPr>
            <p:ph idx="1"/>
          </p:nvPr>
        </p:nvSpPr>
        <p:spPr>
          <a:xfrm>
            <a:off x="824345" y="1745673"/>
            <a:ext cx="3484418" cy="4586694"/>
          </a:xfrm>
        </p:spPr>
        <p:txBody>
          <a:bodyPr>
            <a:normAutofit/>
          </a:bodyPr>
          <a:lstStyle/>
          <a:p>
            <a:r>
              <a:rPr lang="zh-CN" altLang="en-US" sz="2400" dirty="0"/>
              <a:t>逢“</a:t>
            </a:r>
            <a:r>
              <a:rPr lang="en-US" altLang="zh-CN" sz="2400" dirty="0"/>
              <a:t>1”</a:t>
            </a:r>
            <a:r>
              <a:rPr lang="zh-CN" altLang="en-US" sz="2400" dirty="0"/>
              <a:t>变化的</a:t>
            </a:r>
            <a:r>
              <a:rPr lang="en-US" altLang="zh-CN" sz="2400" dirty="0"/>
              <a:t>NRZ</a:t>
            </a:r>
            <a:r>
              <a:rPr lang="zh-CN" altLang="en-US" sz="2400" dirty="0"/>
              <a:t>码</a:t>
            </a:r>
          </a:p>
          <a:p>
            <a:pPr lvl="1"/>
            <a:r>
              <a:rPr lang="zh-CN" altLang="en-US" dirty="0"/>
              <a:t>原理：在每位开始时，逢“</a:t>
            </a:r>
            <a:r>
              <a:rPr lang="en-US" altLang="zh-CN" dirty="0"/>
              <a:t>1”</a:t>
            </a:r>
            <a:r>
              <a:rPr lang="zh-CN" altLang="en-US" dirty="0"/>
              <a:t>电平跳变，逢“</a:t>
            </a:r>
            <a:r>
              <a:rPr lang="en-US" altLang="zh-CN" dirty="0"/>
              <a:t>0”</a:t>
            </a:r>
            <a:r>
              <a:rPr lang="zh-CN" altLang="en-US" dirty="0"/>
              <a:t>电平不跳变</a:t>
            </a:r>
          </a:p>
          <a:p>
            <a:r>
              <a:rPr lang="zh-CN" altLang="en-US" sz="2400" dirty="0"/>
              <a:t>逢“</a:t>
            </a:r>
            <a:r>
              <a:rPr lang="en-US" altLang="zh-CN" sz="2400" dirty="0"/>
              <a:t>0”</a:t>
            </a:r>
            <a:r>
              <a:rPr lang="zh-CN" altLang="en-US" sz="2400" dirty="0"/>
              <a:t>变化的</a:t>
            </a:r>
            <a:r>
              <a:rPr lang="en-US" altLang="zh-CN" sz="2400" dirty="0"/>
              <a:t>NRZ</a:t>
            </a:r>
            <a:r>
              <a:rPr lang="zh-CN" altLang="en-US" sz="2400" dirty="0"/>
              <a:t>码</a:t>
            </a:r>
          </a:p>
          <a:p>
            <a:pPr lvl="1">
              <a:buSzPct val="75000"/>
            </a:pPr>
            <a:r>
              <a:rPr lang="zh-CN" altLang="en-US" dirty="0"/>
              <a:t>原理：在每位开始时，逢“</a:t>
            </a:r>
            <a:r>
              <a:rPr lang="en-US" altLang="zh-CN" dirty="0"/>
              <a:t>0”</a:t>
            </a:r>
            <a:r>
              <a:rPr lang="zh-CN" altLang="en-US" dirty="0"/>
              <a:t>电平跳变，逢“</a:t>
            </a:r>
            <a:r>
              <a:rPr lang="en-US" altLang="zh-CN" dirty="0"/>
              <a:t>1”</a:t>
            </a:r>
            <a:r>
              <a:rPr lang="zh-CN" altLang="en-US" dirty="0"/>
              <a:t>电平不跳变</a:t>
            </a:r>
          </a:p>
          <a:p>
            <a:endParaRPr kumimoji="1"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34</a:t>
            </a:fld>
            <a:endParaRPr kumimoji="1" lang="zh-CN" altLang="en-US" dirty="0"/>
          </a:p>
        </p:txBody>
      </p:sp>
      <p:grpSp>
        <p:nvGrpSpPr>
          <p:cNvPr id="5" name="组合 4"/>
          <p:cNvGrpSpPr/>
          <p:nvPr/>
        </p:nvGrpSpPr>
        <p:grpSpPr>
          <a:xfrm>
            <a:off x="4308763" y="1713922"/>
            <a:ext cx="7731122" cy="4824990"/>
            <a:chOff x="1260475" y="549275"/>
            <a:chExt cx="7777163" cy="6021388"/>
          </a:xfrm>
        </p:grpSpPr>
        <p:graphicFrame>
          <p:nvGraphicFramePr>
            <p:cNvPr id="6" name="Object 142"/>
            <p:cNvGraphicFramePr>
              <a:graphicFrameLocks noChangeAspect="1"/>
            </p:cNvGraphicFramePr>
            <p:nvPr/>
          </p:nvGraphicFramePr>
          <p:xfrm>
            <a:off x="1260475" y="549275"/>
            <a:ext cx="4800600" cy="6021388"/>
          </p:xfrm>
          <a:graphic>
            <a:graphicData uri="http://schemas.openxmlformats.org/presentationml/2006/ole">
              <mc:AlternateContent xmlns:mc="http://schemas.openxmlformats.org/markup-compatibility/2006">
                <mc:Choice xmlns:v="urn:schemas-microsoft-com:vml" Requires="v">
                  <p:oleObj name="Picture" r:id="rId2" imgW="29327475" imgH="47234475" progId="Word.Picture.8">
                    <p:embed/>
                  </p:oleObj>
                </mc:Choice>
                <mc:Fallback>
                  <p:oleObj name="Picture" r:id="rId2" imgW="29327475" imgH="47234475" progId="Word.Picture.8">
                    <p:embed/>
                    <p:pic>
                      <p:nvPicPr>
                        <p:cNvPr id="0" name="Object 1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475" y="549275"/>
                          <a:ext cx="4800600" cy="6021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7" name="Text Box 143"/>
            <p:cNvSpPr txBox="1">
              <a:spLocks noChangeArrowheads="1"/>
            </p:cNvSpPr>
            <p:nvPr/>
          </p:nvSpPr>
          <p:spPr bwMode="auto">
            <a:xfrm>
              <a:off x="6597650" y="915988"/>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tx2"/>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rgbClr val="990099"/>
                  </a:solidFill>
                  <a:latin typeface="Tahoma" panose="020B0604030504040204" pitchFamily="34" charset="0"/>
                  <a:ea typeface="仿宋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400" b="0">
                  <a:latin typeface="Arial" panose="020B0604020202020204" pitchFamily="34" charset="0"/>
                </a:rPr>
                <a:t>NRZ</a:t>
              </a:r>
            </a:p>
          </p:txBody>
        </p:sp>
        <p:sp>
          <p:nvSpPr>
            <p:cNvPr id="8" name="Text Box 144"/>
            <p:cNvSpPr txBox="1">
              <a:spLocks noChangeArrowheads="1"/>
            </p:cNvSpPr>
            <p:nvPr/>
          </p:nvSpPr>
          <p:spPr bwMode="auto">
            <a:xfrm>
              <a:off x="6597650" y="1677988"/>
              <a:ext cx="16017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tx2"/>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rgbClr val="990099"/>
                  </a:solidFill>
                  <a:latin typeface="Tahoma" panose="020B0604030504040204" pitchFamily="34" charset="0"/>
                  <a:ea typeface="仿宋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400" b="0">
                  <a:latin typeface="Arial" panose="020B0604020202020204" pitchFamily="34" charset="0"/>
                </a:rPr>
                <a:t>曼彻斯特</a:t>
              </a:r>
            </a:p>
          </p:txBody>
        </p:sp>
        <p:sp>
          <p:nvSpPr>
            <p:cNvPr id="9" name="Text Box 145"/>
            <p:cNvSpPr txBox="1">
              <a:spLocks noChangeArrowheads="1"/>
            </p:cNvSpPr>
            <p:nvPr/>
          </p:nvSpPr>
          <p:spPr bwMode="auto">
            <a:xfrm>
              <a:off x="6597650" y="2744788"/>
              <a:ext cx="2135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tx2"/>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rgbClr val="990099"/>
                  </a:solidFill>
                  <a:latin typeface="Tahoma" panose="020B0604030504040204" pitchFamily="34" charset="0"/>
                  <a:ea typeface="仿宋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400" b="0">
                  <a:latin typeface="Arial" panose="020B0604020202020204" pitchFamily="34" charset="0"/>
                </a:rPr>
                <a:t>差分曼彻斯特</a:t>
              </a:r>
            </a:p>
          </p:txBody>
        </p:sp>
        <p:sp>
          <p:nvSpPr>
            <p:cNvPr id="10" name="Text Box 146"/>
            <p:cNvSpPr txBox="1">
              <a:spLocks noChangeArrowheads="1"/>
            </p:cNvSpPr>
            <p:nvPr/>
          </p:nvSpPr>
          <p:spPr bwMode="auto">
            <a:xfrm>
              <a:off x="6597650" y="4114800"/>
              <a:ext cx="24399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tx2"/>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rgbClr val="990099"/>
                  </a:solidFill>
                  <a:latin typeface="Tahoma" panose="020B0604030504040204" pitchFamily="34" charset="0"/>
                  <a:ea typeface="仿宋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400" b="0">
                  <a:latin typeface="Arial" panose="020B0604020202020204" pitchFamily="34" charset="0"/>
                </a:rPr>
                <a:t>逢“</a:t>
              </a:r>
              <a:r>
                <a:rPr lang="en-US" altLang="zh-CN" sz="2400" b="0">
                  <a:latin typeface="Arial" panose="020B0604020202020204" pitchFamily="34" charset="0"/>
                </a:rPr>
                <a:t>1”</a:t>
              </a:r>
              <a:r>
                <a:rPr lang="zh-CN" altLang="en-US" sz="2400" b="0">
                  <a:latin typeface="Arial" panose="020B0604020202020204" pitchFamily="34" charset="0"/>
                </a:rPr>
                <a:t>变化</a:t>
              </a:r>
              <a:r>
                <a:rPr lang="en-US" altLang="zh-CN" sz="2400" b="0">
                  <a:latin typeface="Arial" panose="020B0604020202020204" pitchFamily="34" charset="0"/>
                </a:rPr>
                <a:t>NRZ</a:t>
              </a:r>
            </a:p>
          </p:txBody>
        </p:sp>
        <p:sp>
          <p:nvSpPr>
            <p:cNvPr id="11" name="Text Box 147"/>
            <p:cNvSpPr txBox="1">
              <a:spLocks noChangeArrowheads="1"/>
            </p:cNvSpPr>
            <p:nvPr/>
          </p:nvSpPr>
          <p:spPr bwMode="auto">
            <a:xfrm>
              <a:off x="6597650" y="5562600"/>
              <a:ext cx="24399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tx2"/>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rgbClr val="990099"/>
                  </a:solidFill>
                  <a:latin typeface="Tahoma" panose="020B0604030504040204" pitchFamily="34" charset="0"/>
                  <a:ea typeface="仿宋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400" b="0">
                  <a:latin typeface="Arial" panose="020B0604020202020204" pitchFamily="34" charset="0"/>
                </a:rPr>
                <a:t>逢“</a:t>
              </a:r>
              <a:r>
                <a:rPr lang="en-US" altLang="zh-CN" sz="2400" b="0">
                  <a:latin typeface="Arial" panose="020B0604020202020204" pitchFamily="34" charset="0"/>
                </a:rPr>
                <a:t>0”</a:t>
              </a:r>
              <a:r>
                <a:rPr lang="zh-CN" altLang="en-US" sz="2400" b="0">
                  <a:latin typeface="Arial" panose="020B0604020202020204" pitchFamily="34" charset="0"/>
                </a:rPr>
                <a:t>变化</a:t>
              </a:r>
              <a:r>
                <a:rPr lang="en-US" altLang="zh-CN" sz="2400" b="0">
                  <a:latin typeface="Arial" panose="020B0604020202020204" pitchFamily="34" charset="0"/>
                </a:rPr>
                <a:t>NRZ</a:t>
              </a:r>
            </a:p>
          </p:txBody>
        </p:sp>
        <p:graphicFrame>
          <p:nvGraphicFramePr>
            <p:cNvPr id="12" name="Object 148"/>
            <p:cNvGraphicFramePr>
              <a:graphicFrameLocks noChangeAspect="1"/>
            </p:cNvGraphicFramePr>
            <p:nvPr/>
          </p:nvGraphicFramePr>
          <p:xfrm>
            <a:off x="6062663" y="2514600"/>
            <a:ext cx="292100" cy="966788"/>
          </p:xfrm>
          <a:graphic>
            <a:graphicData uri="http://schemas.openxmlformats.org/presentationml/2006/ole">
              <mc:AlternateContent xmlns:mc="http://schemas.openxmlformats.org/markup-compatibility/2006">
                <mc:Choice xmlns:v="urn:schemas-microsoft-com:vml" Requires="v">
                  <p:oleObj name="公式" r:id="rId4" imgW="7010400" imgH="23164800" progId="Equation.3">
                    <p:embed/>
                  </p:oleObj>
                </mc:Choice>
                <mc:Fallback>
                  <p:oleObj name="公式" r:id="rId4" imgW="7010400" imgH="23164800" progId="Equation.3">
                    <p:embed/>
                    <p:pic>
                      <p:nvPicPr>
                        <p:cNvPr id="0" name="Object 14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2663" y="2514600"/>
                          <a:ext cx="292100" cy="96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149"/>
            <p:cNvGraphicFramePr>
              <a:graphicFrameLocks noChangeAspect="1"/>
            </p:cNvGraphicFramePr>
            <p:nvPr/>
          </p:nvGraphicFramePr>
          <p:xfrm>
            <a:off x="6062663" y="5335588"/>
            <a:ext cx="292100" cy="963612"/>
          </p:xfrm>
          <a:graphic>
            <a:graphicData uri="http://schemas.openxmlformats.org/presentationml/2006/ole">
              <mc:AlternateContent xmlns:mc="http://schemas.openxmlformats.org/markup-compatibility/2006">
                <mc:Choice xmlns:v="urn:schemas-microsoft-com:vml" Requires="v">
                  <p:oleObj name="公式" r:id="rId4" imgW="7010400" imgH="23164800" progId="Equation.3">
                    <p:embed/>
                  </p:oleObj>
                </mc:Choice>
                <mc:Fallback>
                  <p:oleObj name="公式" r:id="rId4" imgW="7010400" imgH="23164800" progId="Equation.3">
                    <p:embed/>
                    <p:pic>
                      <p:nvPicPr>
                        <p:cNvPr id="0" name="Object 14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2663" y="5335588"/>
                          <a:ext cx="2921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150"/>
            <p:cNvGraphicFramePr>
              <a:graphicFrameLocks noChangeAspect="1"/>
            </p:cNvGraphicFramePr>
            <p:nvPr/>
          </p:nvGraphicFramePr>
          <p:xfrm>
            <a:off x="6062663" y="3887788"/>
            <a:ext cx="292100" cy="963612"/>
          </p:xfrm>
          <a:graphic>
            <a:graphicData uri="http://schemas.openxmlformats.org/presentationml/2006/ole">
              <mc:AlternateContent xmlns:mc="http://schemas.openxmlformats.org/markup-compatibility/2006">
                <mc:Choice xmlns:v="urn:schemas-microsoft-com:vml" Requires="v">
                  <p:oleObj name="公式" r:id="rId4" imgW="7010400" imgH="23164800" progId="Equation.3">
                    <p:embed/>
                  </p:oleObj>
                </mc:Choice>
                <mc:Fallback>
                  <p:oleObj name="公式" r:id="rId4" imgW="7010400" imgH="23164800" progId="Equation.3">
                    <p:embed/>
                    <p:pic>
                      <p:nvPicPr>
                        <p:cNvPr id="0" name="Object 15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2663" y="3887788"/>
                          <a:ext cx="2921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频带传输</a:t>
            </a:r>
          </a:p>
        </p:txBody>
      </p:sp>
      <p:sp>
        <p:nvSpPr>
          <p:cNvPr id="3" name="内容占位符 2"/>
          <p:cNvSpPr>
            <a:spLocks noGrp="1"/>
          </p:cNvSpPr>
          <p:nvPr>
            <p:ph idx="1"/>
          </p:nvPr>
        </p:nvSpPr>
        <p:spPr/>
        <p:txBody>
          <a:bodyPr/>
          <a:lstStyle/>
          <a:p>
            <a:pPr>
              <a:lnSpc>
                <a:spcPct val="120000"/>
              </a:lnSpc>
            </a:pPr>
            <a:r>
              <a:rPr lang="zh-CN" altLang="en-US" dirty="0"/>
              <a:t>数字数据的模拟传输，也称频带传输</a:t>
            </a:r>
          </a:p>
          <a:p>
            <a:pPr lvl="1">
              <a:lnSpc>
                <a:spcPct val="120000"/>
              </a:lnSpc>
            </a:pPr>
            <a:r>
              <a:rPr lang="zh-CN" altLang="en-US" dirty="0"/>
              <a:t>指在一定频率范围内的线路上，进行载波传输。用基带信号对载波进行调制，使其变为适合于线路传送的信号</a:t>
            </a:r>
          </a:p>
          <a:p>
            <a:pPr lvl="1">
              <a:lnSpc>
                <a:spcPct val="120000"/>
              </a:lnSpc>
            </a:pPr>
            <a:r>
              <a:rPr lang="zh-CN" altLang="en-US" dirty="0"/>
              <a:t>调制（</a:t>
            </a:r>
            <a:r>
              <a:rPr lang="en-US" altLang="zh-CN" dirty="0"/>
              <a:t>Modulation</a:t>
            </a:r>
            <a:r>
              <a:rPr lang="zh-CN" altLang="en-US" dirty="0"/>
              <a:t>）：用基带脉冲对载波信号的某些参量进行控制，使这些参量随基带脉冲变化</a:t>
            </a:r>
          </a:p>
          <a:p>
            <a:pPr lvl="1">
              <a:lnSpc>
                <a:spcPct val="120000"/>
              </a:lnSpc>
            </a:pPr>
            <a:r>
              <a:rPr lang="zh-CN" altLang="en-US" dirty="0"/>
              <a:t>解调（</a:t>
            </a:r>
            <a:r>
              <a:rPr lang="en-US" altLang="zh-CN" dirty="0"/>
              <a:t>Demodulation</a:t>
            </a:r>
            <a:r>
              <a:rPr lang="zh-CN" altLang="en-US" dirty="0"/>
              <a:t>）：调制的反变换</a:t>
            </a:r>
          </a:p>
          <a:p>
            <a:pPr lvl="1">
              <a:lnSpc>
                <a:spcPct val="120000"/>
              </a:lnSpc>
            </a:pPr>
            <a:r>
              <a:rPr lang="zh-CN" altLang="en-US" dirty="0"/>
              <a:t>调制解调器</a:t>
            </a:r>
            <a:r>
              <a:rPr lang="en-US" altLang="zh-CN" dirty="0"/>
              <a:t>MODEM</a:t>
            </a:r>
            <a:r>
              <a:rPr lang="zh-CN" altLang="en-US" dirty="0"/>
              <a:t>（</a:t>
            </a:r>
            <a:r>
              <a:rPr lang="en-US" altLang="zh-CN" dirty="0"/>
              <a:t>modulation-demodulation)	</a:t>
            </a:r>
          </a:p>
          <a:p>
            <a:endParaRPr kumimoji="1"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35</a:t>
            </a:fld>
            <a:endParaRPr kumimoji="1"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频带传输</a:t>
            </a:r>
          </a:p>
        </p:txBody>
      </p:sp>
      <p:sp>
        <p:nvSpPr>
          <p:cNvPr id="3" name="内容占位符 2"/>
          <p:cNvSpPr>
            <a:spLocks noGrp="1"/>
          </p:cNvSpPr>
          <p:nvPr>
            <p:ph idx="1"/>
          </p:nvPr>
        </p:nvSpPr>
        <p:spPr>
          <a:xfrm>
            <a:off x="838200" y="1256193"/>
            <a:ext cx="10515600" cy="4845592"/>
          </a:xfrm>
        </p:spPr>
        <p:txBody>
          <a:bodyPr/>
          <a:lstStyle/>
          <a:p>
            <a:pPr>
              <a:spcBef>
                <a:spcPts val="0"/>
              </a:spcBef>
            </a:pPr>
            <a:r>
              <a:rPr lang="zh-CN" altLang="zh-CN" dirty="0">
                <a:sym typeface="Symbol" panose="05050102010706020507" pitchFamily="2" charset="2"/>
              </a:rPr>
              <a:t>三种调制技术</a:t>
            </a:r>
            <a:r>
              <a:rPr lang="zh-CN" altLang="en-US" dirty="0">
                <a:sym typeface="Symbol" panose="05050102010706020507" pitchFamily="2" charset="2"/>
              </a:rPr>
              <a:t>：</a:t>
            </a:r>
            <a:r>
              <a:rPr lang="zh-CN" altLang="en-US" dirty="0"/>
              <a:t>载波 </a:t>
            </a:r>
            <a:r>
              <a:rPr lang="en-US" altLang="zh-CN" dirty="0" err="1"/>
              <a:t>Asin</a:t>
            </a:r>
            <a:r>
              <a:rPr lang="en-US" altLang="zh-CN" dirty="0"/>
              <a:t>(</a:t>
            </a:r>
            <a:r>
              <a:rPr lang="en-US" altLang="zh-CN" dirty="0">
                <a:sym typeface="Symbol" panose="05050102010706020507" pitchFamily="2" charset="2"/>
              </a:rPr>
              <a:t>t + )</a:t>
            </a:r>
            <a:r>
              <a:rPr lang="zh-CN" altLang="zh-CN" dirty="0">
                <a:sym typeface="Symbol" panose="05050102010706020507" pitchFamily="2" charset="2"/>
              </a:rPr>
              <a:t>的三个特性幅度、频率、相位</a:t>
            </a:r>
          </a:p>
          <a:p>
            <a:pPr lvl="1">
              <a:spcBef>
                <a:spcPts val="0"/>
              </a:spcBef>
            </a:pPr>
            <a:r>
              <a:rPr lang="zh-CN" altLang="en-US" dirty="0"/>
              <a:t>幅移键控法（调幅） </a:t>
            </a:r>
            <a:r>
              <a:rPr lang="en-US" altLang="zh-CN" dirty="0"/>
              <a:t>Amplitude-shift keying (ASK)</a:t>
            </a:r>
          </a:p>
          <a:p>
            <a:pPr lvl="2">
              <a:spcBef>
                <a:spcPts val="0"/>
              </a:spcBef>
            </a:pPr>
            <a:r>
              <a:rPr lang="zh-CN" altLang="en-US" dirty="0">
                <a:solidFill>
                  <a:srgbClr val="C00000"/>
                </a:solidFill>
                <a:latin typeface="Arial" panose="020B0604020202020204" pitchFamily="34" charset="0"/>
              </a:rPr>
              <a:t>幅移就是把频率、相位作为常量，而把振幅作为变量</a:t>
            </a:r>
            <a:endParaRPr lang="zh-CN" altLang="en-US" dirty="0">
              <a:latin typeface="Arial" panose="020B0604020202020204" pitchFamily="34" charset="0"/>
            </a:endParaRPr>
          </a:p>
          <a:p>
            <a:pPr lvl="1">
              <a:spcBef>
                <a:spcPts val="0"/>
              </a:spcBef>
            </a:pPr>
            <a:r>
              <a:rPr lang="zh-CN" altLang="en-US" dirty="0"/>
              <a:t>频移键控法 （调频）</a:t>
            </a:r>
            <a:r>
              <a:rPr lang="en-US" altLang="zh-CN" dirty="0"/>
              <a:t>Frequency-shift keying (FSK)</a:t>
            </a:r>
          </a:p>
          <a:p>
            <a:pPr lvl="2">
              <a:spcBef>
                <a:spcPts val="0"/>
              </a:spcBef>
            </a:pPr>
            <a:r>
              <a:rPr lang="zh-CN" altLang="en-US" dirty="0">
                <a:solidFill>
                  <a:srgbClr val="C00000"/>
                </a:solidFill>
                <a:latin typeface="Arial" panose="020B0604020202020204" pitchFamily="34" charset="0"/>
              </a:rPr>
              <a:t>频移就是把振幅、相位作为常量，而把频率作为变量</a:t>
            </a:r>
            <a:endParaRPr lang="zh-CN" altLang="en-US" sz="2800" dirty="0">
              <a:solidFill>
                <a:srgbClr val="C00000"/>
              </a:solidFill>
            </a:endParaRPr>
          </a:p>
          <a:p>
            <a:pPr lvl="1">
              <a:spcBef>
                <a:spcPts val="0"/>
              </a:spcBef>
            </a:pPr>
            <a:r>
              <a:rPr lang="zh-CN" altLang="en-US" dirty="0"/>
              <a:t>相移键控法（调相） </a:t>
            </a:r>
            <a:r>
              <a:rPr lang="en-US" altLang="zh-CN" dirty="0"/>
              <a:t>Phase-shift keying (PSK) </a:t>
            </a:r>
          </a:p>
          <a:p>
            <a:pPr lvl="2">
              <a:spcBef>
                <a:spcPts val="0"/>
              </a:spcBef>
            </a:pPr>
            <a:r>
              <a:rPr lang="zh-CN" altLang="en-US" dirty="0">
                <a:solidFill>
                  <a:srgbClr val="C00000"/>
                </a:solidFill>
                <a:latin typeface="Arial" panose="020B0604020202020204" pitchFamily="34" charset="0"/>
              </a:rPr>
              <a:t>相移就是把振幅、频率作为常量，而把相位作为变量</a:t>
            </a:r>
            <a:endParaRPr lang="zh-CN" altLang="en-US" sz="2800" dirty="0">
              <a:solidFill>
                <a:srgbClr val="C00000"/>
              </a:solidFill>
            </a:endParaRPr>
          </a:p>
          <a:p>
            <a:pPr>
              <a:spcBef>
                <a:spcPts val="0"/>
              </a:spcBef>
            </a:pPr>
            <a:endParaRPr kumimoji="1"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36</a:t>
            </a:fld>
            <a:endParaRPr kumimoji="1" lang="zh-CN" altLang="en-US" dirty="0"/>
          </a:p>
        </p:txBody>
      </p:sp>
      <p:pic>
        <p:nvPicPr>
          <p:cNvPr id="5" name="图片 4"/>
          <p:cNvPicPr>
            <a:picLocks noChangeAspect="1"/>
          </p:cNvPicPr>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519292" y="3850425"/>
            <a:ext cx="7797243" cy="2868802"/>
          </a:xfrm>
          <a:prstGeom prst="rect">
            <a:avLst/>
          </a:prstGeom>
        </p:spPr>
      </p:pic>
      <p:sp>
        <p:nvSpPr>
          <p:cNvPr id="6" name="矩形 5"/>
          <p:cNvSpPr/>
          <p:nvPr/>
        </p:nvSpPr>
        <p:spPr>
          <a:xfrm>
            <a:off x="9753600" y="4825409"/>
            <a:ext cx="2112924" cy="707886"/>
          </a:xfrm>
          <a:prstGeom prst="rect">
            <a:avLst/>
          </a:prstGeom>
        </p:spPr>
        <p:txBody>
          <a:bodyPr wrap="square">
            <a:spAutoFit/>
          </a:bodyPr>
          <a:lstStyle/>
          <a:p>
            <a:r>
              <a:rPr lang="zh-CN" altLang="en-US" sz="2000" dirty="0">
                <a:solidFill>
                  <a:srgbClr val="C00000"/>
                </a:solidFill>
                <a:latin typeface="微软雅黑" panose="020B0503020204020204" pitchFamily="34" charset="-122"/>
                <a:ea typeface="微软雅黑" panose="020B0503020204020204" pitchFamily="34" charset="-122"/>
              </a:rPr>
              <a:t>不仅仅是</a:t>
            </a:r>
            <a:r>
              <a:rPr lang="en-US" altLang="zh-CN" sz="2000" dirty="0">
                <a:solidFill>
                  <a:srgbClr val="C00000"/>
                </a:solidFill>
                <a:latin typeface="微软雅黑" panose="020B0503020204020204" pitchFamily="34" charset="-122"/>
                <a:ea typeface="微软雅黑" panose="020B0503020204020204" pitchFamily="34" charset="-122"/>
              </a:rPr>
              <a:t>180</a:t>
            </a:r>
            <a:r>
              <a:rPr lang="zh-CN" altLang="en-US" sz="2000" dirty="0">
                <a:solidFill>
                  <a:srgbClr val="C00000"/>
                </a:solidFill>
                <a:latin typeface="微软雅黑" panose="020B0503020204020204" pitchFamily="34" charset="-122"/>
                <a:ea typeface="微软雅黑" panose="020B0503020204020204" pitchFamily="34" charset="-122"/>
              </a:rPr>
              <a:t>度，更多的相位变化</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915400" y="6356350"/>
            <a:ext cx="2743200" cy="365125"/>
          </a:xfrm>
        </p:spPr>
        <p:txBody>
          <a:bodyPr/>
          <a:lstStyle/>
          <a:p>
            <a:fld id="{8D4D1E41-7A09-AB4A-A4E1-09765ADA2698}" type="slidenum">
              <a:rPr kumimoji="1" lang="zh-CN" altLang="en-US" smtClean="0"/>
              <a:t>37</a:t>
            </a:fld>
            <a:endParaRPr kumimoji="1" lang="zh-CN" altLang="en-US" dirty="0"/>
          </a:p>
        </p:txBody>
      </p:sp>
      <p:sp>
        <p:nvSpPr>
          <p:cNvPr id="7" name="内容占位符 2"/>
          <p:cNvSpPr>
            <a:spLocks noGrp="1"/>
          </p:cNvSpPr>
          <p:nvPr>
            <p:ph idx="1"/>
          </p:nvPr>
        </p:nvSpPr>
        <p:spPr>
          <a:xfrm>
            <a:off x="789008" y="1241945"/>
            <a:ext cx="10406851" cy="879086"/>
          </a:xfrm>
        </p:spPr>
        <p:txBody>
          <a:bodyPr vert="horz" lIns="91440" tIns="45720" rIns="91440" bIns="45720" rtlCol="0">
            <a:normAutofit/>
          </a:bodyPr>
          <a:lstStyle/>
          <a:p>
            <a:pPr marL="0" indent="0">
              <a:lnSpc>
                <a:spcPct val="130000"/>
              </a:lnSpc>
              <a:buNone/>
            </a:pPr>
            <a:r>
              <a:rPr lang="zh-CN" altLang="en-US" dirty="0">
                <a:latin typeface="微软雅黑" panose="020B0503020204020204" pitchFamily="34" charset="-122"/>
                <a:ea typeface="微软雅黑" panose="020B0503020204020204" pitchFamily="34" charset="-122"/>
              </a:rPr>
              <a:t>常见不同进制调制方式举例</a:t>
            </a:r>
          </a:p>
        </p:txBody>
      </p:sp>
      <p:grpSp>
        <p:nvGrpSpPr>
          <p:cNvPr id="11" name="组合 10"/>
          <p:cNvGrpSpPr/>
          <p:nvPr/>
        </p:nvGrpSpPr>
        <p:grpSpPr>
          <a:xfrm>
            <a:off x="814087" y="1862270"/>
            <a:ext cx="10653561" cy="3418298"/>
            <a:chOff x="725318" y="2384385"/>
            <a:chExt cx="10653561" cy="3418298"/>
          </a:xfrm>
        </p:grpSpPr>
        <p:pic>
          <p:nvPicPr>
            <p:cNvPr id="12290" name="Picture 2"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318" y="2384385"/>
              <a:ext cx="10628482" cy="3374543"/>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圆角 4"/>
            <p:cNvSpPr/>
            <p:nvPr/>
          </p:nvSpPr>
          <p:spPr>
            <a:xfrm>
              <a:off x="725318" y="2423026"/>
              <a:ext cx="3267948" cy="3374543"/>
            </a:xfrm>
            <a:prstGeom prst="roundRect">
              <a:avLst>
                <a:gd name="adj" fmla="val 9707"/>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p:nvSpPr>
          <p:spPr>
            <a:xfrm>
              <a:off x="4405585" y="2423026"/>
              <a:ext cx="3267948" cy="3374543"/>
            </a:xfrm>
            <a:prstGeom prst="roundRect">
              <a:avLst>
                <a:gd name="adj" fmla="val 9707"/>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8110931" y="2428140"/>
              <a:ext cx="3267948" cy="3374543"/>
            </a:xfrm>
            <a:prstGeom prst="roundRect">
              <a:avLst>
                <a:gd name="adj" fmla="val 9707"/>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nvSpPr>
        <p:spPr>
          <a:xfrm>
            <a:off x="813622" y="5275454"/>
            <a:ext cx="3551497" cy="1323439"/>
          </a:xfrm>
          <a:prstGeom prst="rect">
            <a:avLst/>
          </a:prstGeom>
          <a:noFill/>
        </p:spPr>
        <p:txBody>
          <a:bodyPr wrap="square">
            <a:spAutoFit/>
          </a:bodyPr>
          <a:lstStyle/>
          <a:p>
            <a:r>
              <a:rPr lang="en-US" altLang="zh-CN" sz="2000" dirty="0">
                <a:latin typeface="微软雅黑" panose="020B0503020204020204" pitchFamily="34" charset="-122"/>
                <a:ea typeface="微软雅黑" panose="020B0503020204020204" pitchFamily="34" charset="-122"/>
              </a:rPr>
              <a:t>BPSK</a:t>
            </a:r>
            <a:r>
              <a:rPr lang="zh-CN" altLang="en-US" sz="2000" dirty="0">
                <a:latin typeface="微软雅黑" panose="020B0503020204020204" pitchFamily="34" charset="-122"/>
                <a:ea typeface="微软雅黑" panose="020B0503020204020204" pitchFamily="34" charset="-122"/>
              </a:rPr>
              <a:t>使用了基准的正弦波和</a:t>
            </a:r>
            <a:r>
              <a:rPr lang="zh-CN" altLang="en-US" sz="2000" dirty="0">
                <a:solidFill>
                  <a:srgbClr val="C00000"/>
                </a:solidFill>
                <a:latin typeface="微软雅黑" panose="020B0503020204020204" pitchFamily="34" charset="-122"/>
                <a:ea typeface="微软雅黑" panose="020B0503020204020204" pitchFamily="34" charset="-122"/>
              </a:rPr>
              <a:t>相位反转</a:t>
            </a:r>
            <a:r>
              <a:rPr lang="zh-CN" altLang="en-US" sz="2000" dirty="0">
                <a:latin typeface="微软雅黑" panose="020B0503020204020204" pitchFamily="34" charset="-122"/>
                <a:ea typeface="微软雅黑" panose="020B0503020204020204" pitchFamily="34" charset="-122"/>
              </a:rPr>
              <a:t>的波浪，使一方为</a:t>
            </a:r>
            <a:r>
              <a:rPr lang="en-US" altLang="zh-CN" sz="2000" dirty="0">
                <a:latin typeface="微软雅黑" panose="020B0503020204020204" pitchFamily="34" charset="-122"/>
                <a:ea typeface="微软雅黑" panose="020B0503020204020204" pitchFamily="34" charset="-122"/>
              </a:rPr>
              <a:t>0</a:t>
            </a:r>
            <a:r>
              <a:rPr lang="zh-CN" altLang="en-US" sz="2000" dirty="0">
                <a:latin typeface="微软雅黑" panose="020B0503020204020204" pitchFamily="34" charset="-122"/>
                <a:ea typeface="微软雅黑" panose="020B0503020204020204" pitchFamily="34" charset="-122"/>
              </a:rPr>
              <a:t>，另一方为</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，从而可以同时传送接受</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值</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比特</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的信息</a:t>
            </a:r>
            <a:endParaRPr lang="en-US" altLang="zh-CN" sz="2000"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4465191" y="5297324"/>
            <a:ext cx="3515810" cy="1323439"/>
          </a:xfrm>
          <a:prstGeom prst="rect">
            <a:avLst/>
          </a:prstGeom>
          <a:noFill/>
        </p:spPr>
        <p:txBody>
          <a:bodyPr wrap="square">
            <a:spAutoFit/>
          </a:bodyPr>
          <a:lstStyle/>
          <a:p>
            <a:r>
              <a:rPr lang="en-US" altLang="zh-CN" sz="2000" dirty="0">
                <a:solidFill>
                  <a:srgbClr val="333333"/>
                </a:solidFill>
                <a:latin typeface="微软雅黑" panose="020B0503020204020204" pitchFamily="34" charset="-122"/>
                <a:ea typeface="微软雅黑" panose="020B0503020204020204" pitchFamily="34" charset="-122"/>
              </a:rPr>
              <a:t>QPSK</a:t>
            </a:r>
            <a:r>
              <a:rPr lang="zh-CN" altLang="en-US" sz="2000" dirty="0">
                <a:solidFill>
                  <a:srgbClr val="333333"/>
                </a:solidFill>
                <a:latin typeface="微软雅黑" panose="020B0503020204020204" pitchFamily="34" charset="-122"/>
                <a:ea typeface="微软雅黑" panose="020B0503020204020204" pitchFamily="34" charset="-122"/>
              </a:rPr>
              <a:t>是一种四进制相位调，制采用</a:t>
            </a:r>
            <a:r>
              <a:rPr lang="zh-CN" altLang="en-US" sz="2000" i="0" dirty="0">
                <a:solidFill>
                  <a:srgbClr val="C00000"/>
                </a:solidFill>
                <a:effectLst/>
                <a:latin typeface="微软雅黑" panose="020B0503020204020204" pitchFamily="34" charset="-122"/>
                <a:ea typeface="微软雅黑" panose="020B0503020204020204" pitchFamily="34" charset="-122"/>
              </a:rPr>
              <a:t>移相</a:t>
            </a:r>
            <a:r>
              <a:rPr lang="zh-CN" altLang="en-US" sz="2000" i="0" dirty="0">
                <a:solidFill>
                  <a:srgbClr val="333333"/>
                </a:solidFill>
                <a:effectLst/>
                <a:latin typeface="微软雅黑" panose="020B0503020204020204" pitchFamily="34" charset="-122"/>
                <a:ea typeface="微软雅黑" panose="020B0503020204020204" pitchFamily="34" charset="-122"/>
              </a:rPr>
              <a:t>方式</a:t>
            </a:r>
            <a:r>
              <a:rPr lang="en-US" altLang="zh-CN" sz="2000" i="0" dirty="0">
                <a:solidFill>
                  <a:srgbClr val="333333"/>
                </a:solidFill>
                <a:effectLst/>
                <a:latin typeface="微软雅黑" panose="020B0503020204020204" pitchFamily="34" charset="-122"/>
                <a:ea typeface="微软雅黑" panose="020B0503020204020204" pitchFamily="34" charset="-122"/>
              </a:rPr>
              <a:t>QPSK</a:t>
            </a:r>
            <a:r>
              <a:rPr lang="zh-CN" altLang="en-US" sz="2000" i="0" dirty="0">
                <a:solidFill>
                  <a:srgbClr val="333333"/>
                </a:solidFill>
                <a:effectLst/>
                <a:latin typeface="微软雅黑" panose="020B0503020204020204" pitchFamily="34" charset="-122"/>
                <a:ea typeface="微软雅黑" panose="020B0503020204020204" pitchFamily="34" charset="-122"/>
              </a:rPr>
              <a:t>，每个点</a:t>
            </a:r>
            <a:r>
              <a:rPr lang="en-US" altLang="zh-CN" sz="2000" i="0" dirty="0">
                <a:solidFill>
                  <a:srgbClr val="333333"/>
                </a:solidFill>
                <a:effectLst/>
                <a:latin typeface="微软雅黑" panose="020B0503020204020204" pitchFamily="34" charset="-122"/>
                <a:ea typeface="微软雅黑" panose="020B0503020204020204" pitchFamily="34" charset="-122"/>
              </a:rPr>
              <a:t>2</a:t>
            </a:r>
            <a:r>
              <a:rPr lang="zh-CN" altLang="en-US" sz="2000" i="0" dirty="0">
                <a:solidFill>
                  <a:srgbClr val="333333"/>
                </a:solidFill>
                <a:effectLst/>
                <a:latin typeface="微软雅黑" panose="020B0503020204020204" pitchFamily="34" charset="-122"/>
                <a:ea typeface="微软雅黑" panose="020B0503020204020204" pitchFamily="34" charset="-122"/>
              </a:rPr>
              <a:t>比特信息，具有良好的抗噪特性和频带利用率通信业务</a:t>
            </a:r>
            <a:endParaRPr lang="zh-CN" altLang="en-US" sz="2000"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8081073" y="5358878"/>
            <a:ext cx="3626472" cy="1200329"/>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QAM</a:t>
            </a:r>
            <a:r>
              <a:rPr lang="zh-CN" altLang="en-US" dirty="0">
                <a:latin typeface="微软雅黑" panose="020B0503020204020204" pitchFamily="34" charset="-122"/>
                <a:ea typeface="微软雅黑" panose="020B0503020204020204" pitchFamily="34" charset="-122"/>
              </a:rPr>
              <a:t>全称正交幅度调制是是一种数字调制方式，产生的方法有正交</a:t>
            </a:r>
            <a:r>
              <a:rPr lang="zh-CN" altLang="en-US" dirty="0">
                <a:solidFill>
                  <a:srgbClr val="C00000"/>
                </a:solidFill>
                <a:latin typeface="微软雅黑" panose="020B0503020204020204" pitchFamily="34" charset="-122"/>
                <a:ea typeface="微软雅黑" panose="020B0503020204020204" pitchFamily="34" charset="-122"/>
              </a:rPr>
              <a:t>调幅</a:t>
            </a:r>
            <a:r>
              <a:rPr lang="zh-CN" altLang="en-US" dirty="0">
                <a:latin typeface="微软雅黑" panose="020B0503020204020204" pitchFamily="34" charset="-122"/>
                <a:ea typeface="微软雅黑" panose="020B0503020204020204" pitchFamily="34" charset="-122"/>
              </a:rPr>
              <a:t>法和复合</a:t>
            </a:r>
            <a:r>
              <a:rPr lang="zh-CN" altLang="en-US" dirty="0">
                <a:solidFill>
                  <a:srgbClr val="C00000"/>
                </a:solidFill>
                <a:latin typeface="微软雅黑" panose="020B0503020204020204" pitchFamily="34" charset="-122"/>
                <a:ea typeface="微软雅黑" panose="020B0503020204020204" pitchFamily="34" charset="-122"/>
              </a:rPr>
              <a:t>相移</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16QAM</a:t>
            </a:r>
            <a:r>
              <a:rPr lang="zh-CN" altLang="en-US" dirty="0">
                <a:latin typeface="微软雅黑" panose="020B0503020204020204" pitchFamily="34" charset="-122"/>
                <a:ea typeface="微软雅黑" panose="020B0503020204020204" pitchFamily="34" charset="-122"/>
              </a:rPr>
              <a:t>是指包含</a:t>
            </a:r>
            <a:r>
              <a:rPr lang="en-US" altLang="zh-CN" dirty="0">
                <a:latin typeface="微软雅黑" panose="020B0503020204020204" pitchFamily="34" charset="-122"/>
                <a:ea typeface="微软雅黑" panose="020B0503020204020204" pitchFamily="34" charset="-122"/>
              </a:rPr>
              <a:t>16</a:t>
            </a:r>
            <a:r>
              <a:rPr lang="zh-CN" altLang="en-US" dirty="0">
                <a:latin typeface="微软雅黑" panose="020B0503020204020204" pitchFamily="34" charset="-122"/>
                <a:ea typeface="微软雅黑" panose="020B0503020204020204" pitchFamily="34" charset="-122"/>
              </a:rPr>
              <a:t>种符号的</a:t>
            </a:r>
            <a:r>
              <a:rPr lang="en-US" altLang="zh-CN" dirty="0">
                <a:latin typeface="微软雅黑" panose="020B0503020204020204" pitchFamily="34" charset="-122"/>
                <a:ea typeface="微软雅黑" panose="020B0503020204020204" pitchFamily="34" charset="-122"/>
              </a:rPr>
              <a:t>QAM</a:t>
            </a:r>
            <a:r>
              <a:rPr lang="zh-CN" altLang="en-US" dirty="0">
                <a:latin typeface="微软雅黑" panose="020B0503020204020204" pitchFamily="34" charset="-122"/>
                <a:ea typeface="微软雅黑" panose="020B0503020204020204" pitchFamily="34" charset="-122"/>
              </a:rPr>
              <a:t>调制方式</a:t>
            </a:r>
          </a:p>
        </p:txBody>
      </p:sp>
      <p:sp>
        <p:nvSpPr>
          <p:cNvPr id="16" name="标题 1"/>
          <p:cNvSpPr>
            <a:spLocks noGrp="1"/>
          </p:cNvSpPr>
          <p:nvPr>
            <p:ph type="title"/>
          </p:nvPr>
        </p:nvSpPr>
        <p:spPr>
          <a:xfrm>
            <a:off x="1307508" y="365126"/>
            <a:ext cx="8220812" cy="879086"/>
          </a:xfrm>
        </p:spPr>
        <p:txBody>
          <a:bodyPr vert="horz" lIns="91440" tIns="45720" rIns="91440" bIns="45720" rtlCol="0">
            <a:normAutofit/>
          </a:bodyPr>
          <a:lstStyle/>
          <a:p>
            <a:pPr>
              <a:lnSpc>
                <a:spcPct val="130000"/>
              </a:lnSpc>
              <a:spcBef>
                <a:spcPts val="600"/>
              </a:spcBef>
              <a:buFont typeface="Wingdings" panose="05000000000000000000" pitchFamily="2" charset="2"/>
            </a:pPr>
            <a:r>
              <a:rPr kumimoji="1" lang="zh-CN" altLang="en-US" dirty="0">
                <a:cs typeface="+mn-cs"/>
              </a:rPr>
              <a:t>频带传输</a:t>
            </a:r>
            <a:endParaRPr kumimoji="1" lang="en-US" altLang="zh-CN" dirty="0">
              <a:cs typeface="+mn-cs"/>
            </a:endParaRPr>
          </a:p>
        </p:txBody>
      </p:sp>
      <p:sp>
        <p:nvSpPr>
          <p:cNvPr id="18" name="文本框 17"/>
          <p:cNvSpPr txBox="1"/>
          <p:nvPr/>
        </p:nvSpPr>
        <p:spPr>
          <a:xfrm>
            <a:off x="0" y="6497157"/>
            <a:ext cx="1938391"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数据通信基础</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本章内容</a:t>
            </a:r>
          </a:p>
        </p:txBody>
      </p:sp>
      <p:sp>
        <p:nvSpPr>
          <p:cNvPr id="3" name="内容占位符 2"/>
          <p:cNvSpPr>
            <a:spLocks noGrp="1"/>
          </p:cNvSpPr>
          <p:nvPr>
            <p:ph idx="1"/>
          </p:nvPr>
        </p:nvSpPr>
        <p:spPr>
          <a:xfrm>
            <a:off x="892792" y="1466079"/>
            <a:ext cx="10515600" cy="3965721"/>
          </a:xfrm>
        </p:spPr>
        <p:txBody>
          <a:bodyPr>
            <a:normAutofit/>
          </a:bodyPr>
          <a:lstStyle/>
          <a:p>
            <a:pPr marL="0" indent="0">
              <a:lnSpc>
                <a:spcPct val="160000"/>
              </a:lnSpc>
              <a:buNone/>
            </a:pPr>
            <a:r>
              <a:rPr lang="en-US" altLang="zh-CN" dirty="0"/>
              <a:t>2.1 </a:t>
            </a:r>
            <a:r>
              <a:rPr lang="zh-CN" altLang="en-US" dirty="0"/>
              <a:t>物理层基本概念</a:t>
            </a:r>
            <a:endParaRPr lang="en-US" altLang="zh-CN" dirty="0"/>
          </a:p>
          <a:p>
            <a:pPr marL="0" indent="0">
              <a:lnSpc>
                <a:spcPct val="160000"/>
              </a:lnSpc>
              <a:buNone/>
            </a:pPr>
            <a:r>
              <a:rPr lang="en-US" altLang="zh-CN" dirty="0"/>
              <a:t>2.2 </a:t>
            </a:r>
            <a:r>
              <a:rPr lang="zh-CN" altLang="en-US" dirty="0"/>
              <a:t>数据通信基础</a:t>
            </a:r>
            <a:endParaRPr lang="en-US" altLang="zh-CN" dirty="0"/>
          </a:p>
          <a:p>
            <a:pPr marL="0" indent="0">
              <a:lnSpc>
                <a:spcPct val="160000"/>
              </a:lnSpc>
              <a:buNone/>
            </a:pPr>
            <a:r>
              <a:rPr lang="en-US" altLang="zh-CN" dirty="0"/>
              <a:t>2.3 </a:t>
            </a:r>
            <a:r>
              <a:rPr lang="zh-CN" altLang="en-US" dirty="0"/>
              <a:t>传输介质</a:t>
            </a:r>
            <a:endParaRPr lang="en-US" altLang="zh-CN" dirty="0"/>
          </a:p>
          <a:p>
            <a:pPr marL="0" indent="0">
              <a:lnSpc>
                <a:spcPct val="160000"/>
              </a:lnSpc>
              <a:buNone/>
            </a:pPr>
            <a:r>
              <a:rPr lang="en-US" altLang="zh-CN" dirty="0"/>
              <a:t>2.4 </a:t>
            </a:r>
            <a:r>
              <a:rPr lang="zh-CN" altLang="en-US" dirty="0"/>
              <a:t>无线与卫星通信</a:t>
            </a:r>
            <a:endParaRPr lang="en-US" altLang="zh-CN" dirty="0"/>
          </a:p>
          <a:p>
            <a:pPr marL="0" indent="0">
              <a:lnSpc>
                <a:spcPct val="160000"/>
              </a:lnSpc>
              <a:buNone/>
            </a:pPr>
            <a:r>
              <a:rPr lang="en-US" altLang="zh-CN" dirty="0"/>
              <a:t>2.5 </a:t>
            </a:r>
            <a:r>
              <a:rPr lang="zh-CN" altLang="en-US" dirty="0"/>
              <a:t>多路复用技术</a:t>
            </a:r>
            <a:endParaRPr lang="en-US" altLang="zh-CN" dirty="0"/>
          </a:p>
          <a:p>
            <a:pPr marL="0" indent="0">
              <a:buNone/>
            </a:pPr>
            <a:endParaRPr lang="en-US" altLang="zh-CN"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38</a:t>
            </a:fld>
            <a:endParaRPr kumimoji="1" lang="zh-CN" altLang="en-US" dirty="0"/>
          </a:p>
        </p:txBody>
      </p:sp>
      <p:sp>
        <p:nvSpPr>
          <p:cNvPr id="5" name="矩形标注 4"/>
          <p:cNvSpPr/>
          <p:nvPr/>
        </p:nvSpPr>
        <p:spPr>
          <a:xfrm>
            <a:off x="5713539" y="2657479"/>
            <a:ext cx="3814781" cy="1808746"/>
          </a:xfrm>
          <a:prstGeom prst="wedgeRectCallout">
            <a:avLst>
              <a:gd name="adj1" fmla="val -96430"/>
              <a:gd name="adj2" fmla="val -5831"/>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587375" indent="-438150">
              <a:lnSpc>
                <a:spcPct val="130000"/>
              </a:lnSpc>
              <a:spcBef>
                <a:spcPts val="600"/>
              </a:spcBef>
              <a:buFont typeface="+mj-lt"/>
              <a:buAutoNum type="arabicPeriod"/>
            </a:pPr>
            <a:r>
              <a:rPr kumimoji="1" lang="zh-CN" altLang="en-US" sz="2400" dirty="0">
                <a:solidFill>
                  <a:prstClr val="black"/>
                </a:solidFill>
                <a:latin typeface="微软雅黑" panose="020B0503020204020204" pitchFamily="34" charset="-122"/>
                <a:ea typeface="微软雅黑" panose="020B0503020204020204" pitchFamily="34" charset="-122"/>
              </a:rPr>
              <a:t>传输介质分类</a:t>
            </a:r>
            <a:endParaRPr kumimoji="1" lang="en-US" altLang="zh-CN" sz="2400" dirty="0">
              <a:solidFill>
                <a:prstClr val="black"/>
              </a:solidFill>
              <a:latin typeface="微软雅黑" panose="020B0503020204020204" pitchFamily="34" charset="-122"/>
              <a:ea typeface="微软雅黑" panose="020B0503020204020204" pitchFamily="34" charset="-122"/>
            </a:endParaRPr>
          </a:p>
          <a:p>
            <a:pPr marL="587375" indent="-438150">
              <a:lnSpc>
                <a:spcPct val="130000"/>
              </a:lnSpc>
              <a:spcBef>
                <a:spcPts val="600"/>
              </a:spcBef>
              <a:buFont typeface="+mj-lt"/>
              <a:buAutoNum type="arabicPeriod"/>
            </a:pPr>
            <a:r>
              <a:rPr kumimoji="1" lang="zh-CN" altLang="en-US" sz="2400" dirty="0">
                <a:solidFill>
                  <a:prstClr val="black"/>
                </a:solidFill>
                <a:latin typeface="微软雅黑" panose="020B0503020204020204" pitchFamily="34" charset="-122"/>
                <a:ea typeface="微软雅黑" panose="020B0503020204020204" pitchFamily="34" charset="-122"/>
              </a:rPr>
              <a:t>导引性介质</a:t>
            </a:r>
            <a:endParaRPr kumimoji="1" lang="en-US" altLang="zh-CN" sz="2400" dirty="0">
              <a:solidFill>
                <a:prstClr val="black"/>
              </a:solidFill>
              <a:latin typeface="微软雅黑" panose="020B0503020204020204" pitchFamily="34" charset="-122"/>
              <a:ea typeface="微软雅黑" panose="020B0503020204020204" pitchFamily="34" charset="-122"/>
            </a:endParaRPr>
          </a:p>
          <a:p>
            <a:pPr marL="587375" indent="-438150">
              <a:lnSpc>
                <a:spcPct val="130000"/>
              </a:lnSpc>
              <a:spcBef>
                <a:spcPts val="600"/>
              </a:spcBef>
              <a:buFont typeface="+mj-lt"/>
              <a:buAutoNum type="arabicPeriod"/>
            </a:pPr>
            <a:r>
              <a:rPr kumimoji="1" lang="zh-CN" altLang="en-US" sz="2400" dirty="0">
                <a:solidFill>
                  <a:prstClr val="black"/>
                </a:solidFill>
                <a:latin typeface="微软雅黑" panose="020B0503020204020204" pitchFamily="34" charset="-122"/>
                <a:ea typeface="微软雅黑" panose="020B0503020204020204" pitchFamily="34" charset="-122"/>
              </a:rPr>
              <a:t>非导引性介质</a:t>
            </a:r>
            <a:endParaRPr kumimoji="1" lang="en-US" altLang="zh-CN" sz="24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p:cNvSpPr/>
          <p:nvPr/>
        </p:nvSpPr>
        <p:spPr>
          <a:xfrm>
            <a:off x="6096001" y="2480755"/>
            <a:ext cx="5930348" cy="3206146"/>
          </a:xfrm>
          <a:prstGeom prst="roundRect">
            <a:avLst>
              <a:gd name="adj" fmla="val 8422"/>
            </a:avLst>
          </a:prstGeom>
          <a:solidFill>
            <a:schemeClr val="bg1"/>
          </a:solidFill>
          <a:ln>
            <a:solidFill>
              <a:schemeClr val="bg1">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p:cNvSpPr>
            <a:spLocks noGrp="1"/>
          </p:cNvSpPr>
          <p:nvPr>
            <p:ph type="title"/>
          </p:nvPr>
        </p:nvSpPr>
        <p:spPr/>
        <p:txBody>
          <a:bodyPr/>
          <a:lstStyle/>
          <a:p>
            <a:r>
              <a:rPr lang="zh-CN" altLang="en-US" sz="4000" dirty="0"/>
              <a:t>传输介质分类</a:t>
            </a:r>
            <a:endParaRPr lang="zh-CN" altLang="en-US" dirty="0"/>
          </a:p>
        </p:txBody>
      </p:sp>
      <p:sp>
        <p:nvSpPr>
          <p:cNvPr id="3" name="内容占位符 2"/>
          <p:cNvSpPr>
            <a:spLocks noGrp="1"/>
          </p:cNvSpPr>
          <p:nvPr>
            <p:ph idx="1"/>
          </p:nvPr>
        </p:nvSpPr>
        <p:spPr>
          <a:xfrm>
            <a:off x="592492" y="1454749"/>
            <a:ext cx="5396020" cy="4614634"/>
          </a:xfrm>
        </p:spPr>
        <p:txBody>
          <a:bodyPr>
            <a:normAutofit/>
          </a:bodyPr>
          <a:lstStyle/>
          <a:p>
            <a:pPr marL="0" indent="0" algn="just">
              <a:buClr>
                <a:schemeClr val="tx1"/>
              </a:buClr>
              <a:buNone/>
            </a:pPr>
            <a:r>
              <a:rPr lang="zh-CN" altLang="en-US" sz="2400" dirty="0">
                <a:solidFill>
                  <a:srgbClr val="C00000"/>
                </a:solidFill>
                <a:latin typeface="微软雅黑" panose="020B0503020204020204" pitchFamily="34" charset="-122"/>
                <a:ea typeface="微软雅黑" panose="020B0503020204020204" pitchFamily="34" charset="-122"/>
              </a:rPr>
              <a:t>传输介质</a:t>
            </a:r>
            <a:r>
              <a:rPr lang="zh-CN" altLang="en-US" sz="2400" dirty="0">
                <a:latin typeface="微软雅黑" panose="020B0503020204020204" pitchFamily="34" charset="-122"/>
                <a:ea typeface="微软雅黑" panose="020B0503020204020204" pitchFamily="34" charset="-122"/>
              </a:rPr>
              <a:t>是指发送器与接收器之间的物理通路可分两大类：</a:t>
            </a:r>
            <a:endParaRPr lang="en-US" altLang="zh-CN" sz="2400" dirty="0">
              <a:solidFill>
                <a:srgbClr val="C00000"/>
              </a:solidFill>
              <a:latin typeface="微软雅黑" panose="020B0503020204020204" pitchFamily="34" charset="-122"/>
              <a:ea typeface="微软雅黑" panose="020B0503020204020204" pitchFamily="34" charset="-122"/>
            </a:endParaRPr>
          </a:p>
          <a:p>
            <a:pPr marL="360045" indent="-360045" algn="just">
              <a:buClr>
                <a:schemeClr val="tx1"/>
              </a:buClr>
            </a:pPr>
            <a:r>
              <a:rPr lang="zh-CN" altLang="en-US" sz="2400" dirty="0">
                <a:solidFill>
                  <a:srgbClr val="C00000"/>
                </a:solidFill>
                <a:latin typeface="微软雅黑" panose="020B0503020204020204" pitchFamily="34" charset="-122"/>
                <a:ea typeface="微软雅黑" panose="020B0503020204020204" pitchFamily="34" charset="-122"/>
              </a:rPr>
              <a:t>导引型传输介质   </a:t>
            </a:r>
            <a:r>
              <a:rPr lang="zh-CN" altLang="en-US" sz="2400" dirty="0">
                <a:latin typeface="微软雅黑" panose="020B0503020204020204" pitchFamily="34" charset="-122"/>
                <a:ea typeface="微软雅黑" panose="020B0503020204020204" pitchFamily="34" charset="-122"/>
              </a:rPr>
              <a:t>指电磁波被导向沿着某一媒体传播，包括</a:t>
            </a:r>
            <a:endParaRPr lang="en-US" altLang="zh-CN" sz="2400" dirty="0">
              <a:latin typeface="微软雅黑" panose="020B0503020204020204" pitchFamily="34" charset="-122"/>
              <a:ea typeface="微软雅黑" panose="020B0503020204020204" pitchFamily="34" charset="-122"/>
            </a:endParaRPr>
          </a:p>
          <a:p>
            <a:pPr marL="817245" lvl="1" indent="-360045" algn="just">
              <a:buClr>
                <a:schemeClr val="tx1"/>
              </a:buClr>
            </a:pPr>
            <a:r>
              <a:rPr lang="zh-CN" altLang="en-US" sz="2000" dirty="0">
                <a:latin typeface="微软雅黑" panose="020B0503020204020204" pitchFamily="34" charset="-122"/>
                <a:ea typeface="微软雅黑" panose="020B0503020204020204" pitchFamily="34" charset="-122"/>
              </a:rPr>
              <a:t>双绞线、同轴电缆、电力线和光纤等</a:t>
            </a:r>
            <a:endParaRPr lang="en-US" altLang="zh-CN" sz="2000" dirty="0">
              <a:latin typeface="微软雅黑" panose="020B0503020204020204" pitchFamily="34" charset="-122"/>
              <a:ea typeface="微软雅黑" panose="020B0503020204020204" pitchFamily="34" charset="-122"/>
            </a:endParaRPr>
          </a:p>
          <a:p>
            <a:pPr marL="360045" indent="-360045" algn="just">
              <a:buClr>
                <a:schemeClr val="tx1"/>
              </a:buClr>
            </a:pPr>
            <a:r>
              <a:rPr lang="zh-CN" altLang="en-US" sz="2400" dirty="0">
                <a:solidFill>
                  <a:srgbClr val="C00000"/>
                </a:solidFill>
                <a:latin typeface="微软雅黑" panose="020B0503020204020204" pitchFamily="34" charset="-122"/>
                <a:ea typeface="微软雅黑" panose="020B0503020204020204" pitchFamily="34" charset="-122"/>
              </a:rPr>
              <a:t>非导引型传输介质 </a:t>
            </a:r>
            <a:r>
              <a:rPr lang="zh-CN" altLang="en-US" sz="2400" dirty="0">
                <a:latin typeface="微软雅黑" panose="020B0503020204020204" pitchFamily="34" charset="-122"/>
                <a:ea typeface="微软雅黑" panose="020B0503020204020204" pitchFamily="34" charset="-122"/>
              </a:rPr>
              <a:t>指电磁波在大气层、外层空间或海洋中进行的无线传播，包括</a:t>
            </a:r>
            <a:endParaRPr lang="en-US" altLang="zh-CN" sz="2400" dirty="0">
              <a:latin typeface="微软雅黑" panose="020B0503020204020204" pitchFamily="34" charset="-122"/>
              <a:ea typeface="微软雅黑" panose="020B0503020204020204" pitchFamily="34" charset="-122"/>
            </a:endParaRPr>
          </a:p>
          <a:p>
            <a:pPr marL="817245" lvl="1" indent="-360045" algn="just">
              <a:buClr>
                <a:schemeClr val="tx1"/>
              </a:buClr>
            </a:pPr>
            <a:r>
              <a:rPr lang="zh-CN" altLang="en-US" sz="2000" dirty="0">
                <a:latin typeface="微软雅黑" panose="020B0503020204020204" pitchFamily="34" charset="-122"/>
                <a:ea typeface="微软雅黑" panose="020B0503020204020204" pitchFamily="34" charset="-122"/>
              </a:rPr>
              <a:t>短波传输、地面微波</a:t>
            </a:r>
            <a:endParaRPr lang="en-US" altLang="zh-CN" sz="2000" dirty="0">
              <a:latin typeface="微软雅黑" panose="020B0503020204020204" pitchFamily="34" charset="-122"/>
              <a:ea typeface="微软雅黑" panose="020B0503020204020204" pitchFamily="34" charset="-122"/>
            </a:endParaRPr>
          </a:p>
          <a:p>
            <a:pPr marL="817245" lvl="1" indent="-360045" algn="just">
              <a:buClr>
                <a:schemeClr val="tx1"/>
              </a:buClr>
            </a:pPr>
            <a:r>
              <a:rPr lang="zh-CN" altLang="en-US" sz="2000" dirty="0">
                <a:latin typeface="微软雅黑" panose="020B0503020204020204" pitchFamily="34" charset="-122"/>
                <a:ea typeface="微软雅黑" panose="020B0503020204020204" pitchFamily="34" charset="-122"/>
              </a:rPr>
              <a:t>卫星微波、光波传输等</a:t>
            </a:r>
          </a:p>
          <a:p>
            <a:pPr algn="just"/>
            <a:endParaRPr lang="zh-CN" altLang="en-US" sz="24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39</a:t>
            </a:fld>
            <a:endParaRPr kumimoji="1" lang="zh-CN" altLang="en-US" dirty="0"/>
          </a:p>
        </p:txBody>
      </p:sp>
      <p:pic>
        <p:nvPicPr>
          <p:cNvPr id="7" name="图片 6"/>
          <p:cNvPicPr>
            <a:picLocks noChangeAspect="1"/>
          </p:cNvPicPr>
          <p:nvPr/>
        </p:nvPicPr>
        <p:blipFill>
          <a:blip r:embed="rId3"/>
          <a:stretch>
            <a:fillRect/>
          </a:stretch>
        </p:blipFill>
        <p:spPr>
          <a:xfrm>
            <a:off x="6367470" y="2527508"/>
            <a:ext cx="5531162" cy="1369099"/>
          </a:xfrm>
          <a:prstGeom prst="rect">
            <a:avLst/>
          </a:prstGeom>
        </p:spPr>
      </p:pic>
      <p:pic>
        <p:nvPicPr>
          <p:cNvPr id="8" name="图片 7"/>
          <p:cNvPicPr>
            <a:picLocks noChangeAspect="1"/>
          </p:cNvPicPr>
          <p:nvPr/>
        </p:nvPicPr>
        <p:blipFill>
          <a:blip r:embed="rId4"/>
          <a:stretch>
            <a:fillRect/>
          </a:stretch>
        </p:blipFill>
        <p:spPr>
          <a:xfrm>
            <a:off x="6192278" y="4096641"/>
            <a:ext cx="5706354" cy="1369099"/>
          </a:xfrm>
          <a:prstGeom prst="rect">
            <a:avLst/>
          </a:prstGeom>
        </p:spPr>
      </p:pic>
      <p:sp>
        <p:nvSpPr>
          <p:cNvPr id="9" name="内容占位符 2"/>
          <p:cNvSpPr txBox="1"/>
          <p:nvPr/>
        </p:nvSpPr>
        <p:spPr>
          <a:xfrm>
            <a:off x="527420" y="1454748"/>
            <a:ext cx="11368244" cy="112130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10000"/>
              </a:lnSpc>
              <a:buClr>
                <a:schemeClr val="tx1"/>
              </a:buClr>
              <a:buFont typeface="Wingdings" panose="05000000000000000000" pitchFamily="2" charset="2"/>
              <a:buNone/>
            </a:pPr>
            <a:endParaRPr lang="zh-CN" altLang="en-US"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blinds(horizontal)">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blinds(horizontal)">
                                      <p:cBhvr>
                                        <p:cTn id="31" dur="500"/>
                                        <p:tgtEl>
                                          <p:spTgt spid="3">
                                            <p:txEl>
                                              <p:pRg st="4" end="4"/>
                                            </p:txEl>
                                          </p:spTgt>
                                        </p:tgtEl>
                                      </p:cBhvr>
                                    </p:animEffect>
                                  </p:childTnLst>
                                </p:cTn>
                              </p:par>
                              <p:par>
                                <p:cTn id="32" presetID="1"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blinds(horizontal)">
                                      <p:cBhvr>
                                        <p:cTn id="3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圆角 78"/>
          <p:cNvSpPr/>
          <p:nvPr/>
        </p:nvSpPr>
        <p:spPr>
          <a:xfrm>
            <a:off x="9980255" y="1489769"/>
            <a:ext cx="1976935" cy="4324176"/>
          </a:xfrm>
          <a:prstGeom prst="roundRect">
            <a:avLst>
              <a:gd name="adj" fmla="val 8422"/>
            </a:avLst>
          </a:prstGeom>
          <a:solidFill>
            <a:schemeClr val="bg1"/>
          </a:solidFill>
          <a:ln>
            <a:solidFill>
              <a:schemeClr val="bg1">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 name="标题 1"/>
          <p:cNvSpPr>
            <a:spLocks noGrp="1"/>
          </p:cNvSpPr>
          <p:nvPr>
            <p:ph type="title"/>
          </p:nvPr>
        </p:nvSpPr>
        <p:spPr/>
        <p:txBody>
          <a:bodyPr/>
          <a:lstStyle/>
          <a:p>
            <a:r>
              <a:rPr kumimoji="1" lang="zh-CN" altLang="en-US" dirty="0"/>
              <a:t>物理层功能</a:t>
            </a:r>
            <a:endParaRPr lang="zh-CN" altLang="en-US" dirty="0"/>
          </a:p>
        </p:txBody>
      </p:sp>
      <p:sp>
        <p:nvSpPr>
          <p:cNvPr id="3" name="内容占位符 2"/>
          <p:cNvSpPr>
            <a:spLocks noGrp="1"/>
          </p:cNvSpPr>
          <p:nvPr>
            <p:ph idx="1"/>
          </p:nvPr>
        </p:nvSpPr>
        <p:spPr>
          <a:xfrm>
            <a:off x="487017" y="1354365"/>
            <a:ext cx="11360426" cy="5347242"/>
          </a:xfrm>
        </p:spPr>
        <p:txBody>
          <a:bodyPr/>
          <a:lstStyle/>
          <a:p>
            <a:pPr>
              <a:lnSpc>
                <a:spcPts val="3700"/>
              </a:lnSpc>
            </a:pPr>
            <a:r>
              <a:rPr lang="zh-CN" altLang="en-US" b="1" dirty="0">
                <a:solidFill>
                  <a:srgbClr val="5B307E"/>
                </a:solidFill>
              </a:rPr>
              <a:t>位置</a:t>
            </a:r>
            <a:r>
              <a:rPr lang="zh-CN" altLang="en-US" dirty="0">
                <a:solidFill>
                  <a:srgbClr val="5B307E"/>
                </a:solidFill>
              </a:rPr>
              <a:t>：</a:t>
            </a:r>
            <a:r>
              <a:rPr lang="zh-CN" altLang="en-US" dirty="0"/>
              <a:t>物理层是网络体系结构中的最低层</a:t>
            </a:r>
            <a:endParaRPr lang="en-US" altLang="zh-CN" dirty="0"/>
          </a:p>
          <a:p>
            <a:pPr lvl="1">
              <a:lnSpc>
                <a:spcPts val="3700"/>
              </a:lnSpc>
            </a:pPr>
            <a:r>
              <a:rPr lang="zh-CN" altLang="en-US" dirty="0"/>
              <a:t>是连接计算机的具体物理设备吗？</a:t>
            </a:r>
            <a:r>
              <a:rPr lang="en-US" altLang="zh-CN" dirty="0">
                <a:solidFill>
                  <a:srgbClr val="C00000"/>
                </a:solidFill>
              </a:rPr>
              <a:t>×</a:t>
            </a:r>
            <a:r>
              <a:rPr lang="zh-CN" altLang="en-US" dirty="0">
                <a:solidFill>
                  <a:srgbClr val="C00000"/>
                </a:solidFill>
              </a:rPr>
              <a:t>不是</a:t>
            </a:r>
            <a:endParaRPr lang="en-US" altLang="zh-CN" dirty="0">
              <a:solidFill>
                <a:srgbClr val="C00000"/>
              </a:solidFill>
            </a:endParaRPr>
          </a:p>
          <a:p>
            <a:pPr lvl="1">
              <a:lnSpc>
                <a:spcPts val="3700"/>
              </a:lnSpc>
            </a:pPr>
            <a:r>
              <a:rPr lang="zh-CN" altLang="en-US" dirty="0"/>
              <a:t>是负责信号传输的具体物理媒体吗？</a:t>
            </a:r>
            <a:r>
              <a:rPr lang="en-US" altLang="zh-CN" dirty="0">
                <a:solidFill>
                  <a:srgbClr val="C00000"/>
                </a:solidFill>
              </a:rPr>
              <a:t>×</a:t>
            </a:r>
            <a:r>
              <a:rPr lang="zh-CN" altLang="en-US" dirty="0">
                <a:solidFill>
                  <a:srgbClr val="C00000"/>
                </a:solidFill>
              </a:rPr>
              <a:t>不是</a:t>
            </a:r>
            <a:endParaRPr lang="en-US" altLang="zh-CN" dirty="0">
              <a:solidFill>
                <a:srgbClr val="C00000"/>
              </a:solidFill>
            </a:endParaRPr>
          </a:p>
          <a:p>
            <a:pPr>
              <a:lnSpc>
                <a:spcPts val="3700"/>
              </a:lnSpc>
            </a:pPr>
            <a:r>
              <a:rPr lang="zh-CN" altLang="en-US" b="1" dirty="0">
                <a:solidFill>
                  <a:srgbClr val="5B307E"/>
                </a:solidFill>
              </a:rPr>
              <a:t>功能</a:t>
            </a:r>
            <a:r>
              <a:rPr lang="zh-CN" altLang="en-US" dirty="0">
                <a:solidFill>
                  <a:srgbClr val="5B307E"/>
                </a:solidFill>
              </a:rPr>
              <a:t>：</a:t>
            </a:r>
            <a:r>
              <a:rPr lang="zh-CN" altLang="en-US" dirty="0"/>
              <a:t>如何在连接各计算机的传输媒体上</a:t>
            </a:r>
            <a:r>
              <a:rPr lang="zh-CN" altLang="en-US" dirty="0">
                <a:solidFill>
                  <a:srgbClr val="C00000"/>
                </a:solidFill>
              </a:rPr>
              <a:t>传输数据比特流</a:t>
            </a:r>
            <a:endParaRPr lang="en-US" altLang="zh-CN" dirty="0">
              <a:solidFill>
                <a:srgbClr val="C00000"/>
              </a:solidFill>
            </a:endParaRPr>
          </a:p>
          <a:p>
            <a:pPr lvl="1">
              <a:lnSpc>
                <a:spcPts val="3700"/>
              </a:lnSpc>
            </a:pPr>
            <a:r>
              <a:rPr lang="zh-CN" altLang="en-US" dirty="0"/>
              <a:t>数据链路层将数据比特流传送给物理层</a:t>
            </a:r>
            <a:endParaRPr lang="en-US" altLang="zh-CN" dirty="0"/>
          </a:p>
          <a:p>
            <a:pPr lvl="1">
              <a:lnSpc>
                <a:spcPts val="3700"/>
              </a:lnSpc>
            </a:pPr>
            <a:r>
              <a:rPr lang="zh-CN" altLang="en-US" dirty="0"/>
              <a:t>物理层将比特流按照传输媒体的需要进行编码</a:t>
            </a:r>
            <a:endParaRPr lang="en-US" altLang="zh-CN" dirty="0"/>
          </a:p>
          <a:p>
            <a:pPr lvl="1">
              <a:lnSpc>
                <a:spcPts val="3700"/>
              </a:lnSpc>
            </a:pPr>
            <a:r>
              <a:rPr lang="zh-CN" altLang="en-US" dirty="0"/>
              <a:t>然后将信号通过传输媒体传输到下一个节点的物理层</a:t>
            </a:r>
          </a:p>
          <a:p>
            <a:pPr>
              <a:lnSpc>
                <a:spcPts val="3700"/>
              </a:lnSpc>
            </a:pPr>
            <a:r>
              <a:rPr lang="zh-CN" altLang="en-US" b="1" dirty="0">
                <a:solidFill>
                  <a:srgbClr val="5B307E"/>
                </a:solidFill>
              </a:rPr>
              <a:t>作用</a:t>
            </a:r>
            <a:r>
              <a:rPr lang="zh-CN" altLang="en-US" dirty="0"/>
              <a:t>：尽可能地</a:t>
            </a:r>
            <a:r>
              <a:rPr lang="zh-CN" altLang="en-US" dirty="0">
                <a:solidFill>
                  <a:srgbClr val="C00000"/>
                </a:solidFill>
              </a:rPr>
              <a:t>屏蔽掉不同传输媒体和通信手段的差异</a:t>
            </a:r>
            <a:endParaRPr lang="en-US" altLang="zh-CN" dirty="0">
              <a:solidFill>
                <a:srgbClr val="C00000"/>
              </a:solidFill>
            </a:endParaRPr>
          </a:p>
          <a:p>
            <a:pPr lvl="1">
              <a:lnSpc>
                <a:spcPts val="3700"/>
              </a:lnSpc>
            </a:pPr>
            <a:r>
              <a:rPr lang="zh-CN" altLang="en-US" dirty="0"/>
              <a:t>为数据链路层提供一个统一的数据传输服务</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4</a:t>
            </a:fld>
            <a:endParaRPr kumimoji="1" lang="zh-CN" altLang="en-US" dirty="0"/>
          </a:p>
        </p:txBody>
      </p:sp>
      <p:sp>
        <p:nvSpPr>
          <p:cNvPr id="10" name="文本框 9"/>
          <p:cNvSpPr txBox="1"/>
          <p:nvPr/>
        </p:nvSpPr>
        <p:spPr>
          <a:xfrm>
            <a:off x="0" y="6442428"/>
            <a:ext cx="2174542"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物理层基本概念</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pic>
        <p:nvPicPr>
          <p:cNvPr id="1028" name="Picture 4"/>
          <p:cNvPicPr>
            <a:picLocks noChangeAspect="1" noChangeArrowheads="1"/>
          </p:cNvPicPr>
          <p:nvPr/>
        </p:nvPicPr>
        <p:blipFill>
          <a:blip r:embed="rId2"/>
          <a:srcRect/>
          <a:stretch>
            <a:fillRect/>
          </a:stretch>
        </p:blipFill>
        <p:spPr bwMode="auto">
          <a:xfrm>
            <a:off x="10075793" y="1558009"/>
            <a:ext cx="1771650" cy="4162425"/>
          </a:xfrm>
          <a:prstGeom prst="rect">
            <a:avLst/>
          </a:prstGeom>
          <a:noFill/>
          <a:ln w="9525">
            <a:noFill/>
            <a:miter lim="800000"/>
            <a:headEnd/>
            <a:tailEnd/>
          </a:ln>
        </p:spPr>
      </p:pic>
      <p:sp>
        <p:nvSpPr>
          <p:cNvPr id="11" name="TextBox 10"/>
          <p:cNvSpPr txBox="1"/>
          <p:nvPr/>
        </p:nvSpPr>
        <p:spPr>
          <a:xfrm>
            <a:off x="9980256" y="5938802"/>
            <a:ext cx="2116207"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TCP/IP 5</a:t>
            </a:r>
            <a:r>
              <a:rPr lang="zh-CN" altLang="en-US" sz="2000" dirty="0">
                <a:latin typeface="微软雅黑" panose="020B0503020204020204" pitchFamily="34" charset="-122"/>
                <a:ea typeface="微软雅黑" panose="020B0503020204020204" pitchFamily="34" charset="-122"/>
              </a:rPr>
              <a:t>层模型</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7"/>
          <p:cNvSpPr/>
          <p:nvPr/>
        </p:nvSpPr>
        <p:spPr>
          <a:xfrm>
            <a:off x="666180" y="4311489"/>
            <a:ext cx="10280116" cy="2044861"/>
          </a:xfrm>
          <a:prstGeom prst="roundRect">
            <a:avLst>
              <a:gd name="adj" fmla="val 8422"/>
            </a:avLst>
          </a:prstGeom>
          <a:solidFill>
            <a:schemeClr val="bg1"/>
          </a:solidFill>
          <a:ln>
            <a:solidFill>
              <a:schemeClr val="bg1">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p:cNvSpPr>
            <a:spLocks noGrp="1"/>
          </p:cNvSpPr>
          <p:nvPr>
            <p:ph type="title"/>
          </p:nvPr>
        </p:nvSpPr>
        <p:spPr/>
        <p:txBody>
          <a:bodyPr/>
          <a:lstStyle/>
          <a:p>
            <a:r>
              <a:rPr lang="zh-CN" altLang="en-US" sz="4000" dirty="0"/>
              <a:t>导引型传输介质</a:t>
            </a:r>
            <a:endParaRPr lang="zh-CN" altLang="en-US" dirty="0"/>
          </a:p>
        </p:txBody>
      </p:sp>
      <p:sp>
        <p:nvSpPr>
          <p:cNvPr id="3" name="内容占位符 2"/>
          <p:cNvSpPr>
            <a:spLocks noGrp="1"/>
          </p:cNvSpPr>
          <p:nvPr>
            <p:ph idx="1"/>
          </p:nvPr>
        </p:nvSpPr>
        <p:spPr>
          <a:xfrm>
            <a:off x="635415" y="1321899"/>
            <a:ext cx="10515600" cy="4586694"/>
          </a:xfrm>
        </p:spPr>
        <p:txBody>
          <a:bodyPr>
            <a:normAutofit/>
          </a:bodyPr>
          <a:lstStyle/>
          <a:p>
            <a:pPr marL="0" indent="0" algn="just">
              <a:buNone/>
            </a:pPr>
            <a:r>
              <a:rPr kumimoji="0" lang="zh-CN" altLang="en-US" sz="28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rPr>
              <a:t>双绞线</a:t>
            </a:r>
            <a:endParaRPr lang="en-US" altLang="zh-CN" dirty="0">
              <a:solidFill>
                <a:srgbClr val="C00000"/>
              </a:solidFill>
              <a:latin typeface="Times New Roman" panose="02020603050405020304" pitchFamily="18" charset="0"/>
              <a:ea typeface="微软雅黑" panose="020B0503020204020204" pitchFamily="34" charset="-122"/>
            </a:endParaRPr>
          </a:p>
          <a:p>
            <a:pPr algn="just"/>
            <a:r>
              <a:rPr lang="zh-CN" altLang="en-US" dirty="0">
                <a:latin typeface="Times New Roman" panose="02020603050405020304" pitchFamily="18" charset="0"/>
                <a:ea typeface="微软雅黑" panose="020B0503020204020204" pitchFamily="34" charset="-122"/>
              </a:rPr>
              <a:t>具有绝</a:t>
            </a:r>
            <a:r>
              <a:rPr lang="zh-CN" altLang="zh-CN" dirty="0">
                <a:latin typeface="Times New Roman" panose="02020603050405020304" pitchFamily="18" charset="0"/>
                <a:ea typeface="微软雅黑" panose="020B0503020204020204" pitchFamily="34" charset="-122"/>
              </a:rPr>
              <a:t>缘保护层</a:t>
            </a:r>
            <a:r>
              <a:rPr lang="zh-CN" altLang="en-US" dirty="0">
                <a:latin typeface="Times New Roman" panose="02020603050405020304" pitchFamily="18" charset="0"/>
                <a:ea typeface="微软雅黑" panose="020B0503020204020204" pitchFamily="34" charset="-122"/>
              </a:rPr>
              <a:t>的两根铜导线按一定密度绞缠在一起形成的线对</a:t>
            </a:r>
            <a:endParaRPr lang="en-US" altLang="zh-CN" dirty="0">
              <a:latin typeface="Times New Roman" panose="02020603050405020304" pitchFamily="18" charset="0"/>
              <a:ea typeface="微软雅黑" panose="020B0503020204020204" pitchFamily="34" charset="-122"/>
            </a:endParaRPr>
          </a:p>
          <a:p>
            <a:pPr lvl="1" algn="just"/>
            <a:r>
              <a:rPr lang="zh-CN" altLang="en-US" dirty="0">
                <a:latin typeface="Times New Roman" panose="02020603050405020304" pitchFamily="18" charset="0"/>
                <a:ea typeface="微软雅黑" panose="020B0503020204020204" pitchFamily="34" charset="-122"/>
              </a:rPr>
              <a:t>通常多根双绞线再绞合成电缆状</a:t>
            </a:r>
            <a:endParaRPr lang="en-US" altLang="zh-CN" dirty="0">
              <a:latin typeface="Times New Roman" panose="02020603050405020304" pitchFamily="18" charset="0"/>
              <a:ea typeface="微软雅黑" panose="020B0503020204020204" pitchFamily="34" charset="-122"/>
            </a:endParaRPr>
          </a:p>
          <a:p>
            <a:pPr algn="just"/>
            <a:r>
              <a:rPr lang="zh-CN" altLang="en-US" dirty="0">
                <a:latin typeface="Times New Roman" panose="02020603050405020304" pitchFamily="18" charset="0"/>
                <a:ea typeface="微软雅黑" panose="020B0503020204020204" pitchFamily="34" charset="-122"/>
              </a:rPr>
              <a:t>影响双绞线的特性阻抗、衰减和近端串扰的因素</a:t>
            </a:r>
            <a:endParaRPr lang="en-US" altLang="zh-CN" dirty="0">
              <a:latin typeface="Times New Roman" panose="02020603050405020304" pitchFamily="18" charset="0"/>
              <a:ea typeface="微软雅黑" panose="020B0503020204020204" pitchFamily="34" charset="-122"/>
            </a:endParaRPr>
          </a:p>
          <a:p>
            <a:pPr lvl="1" algn="just"/>
            <a:r>
              <a:rPr lang="zh-CN" altLang="en-US" dirty="0">
                <a:latin typeface="Times New Roman" panose="02020603050405020304" pitchFamily="18" charset="0"/>
                <a:ea typeface="微软雅黑" panose="020B0503020204020204" pitchFamily="34" charset="-122"/>
              </a:rPr>
              <a:t>绞合密度、扭绞方向和绝</a:t>
            </a:r>
            <a:r>
              <a:rPr lang="zh-CN" altLang="zh-CN" dirty="0">
                <a:latin typeface="Times New Roman" panose="02020603050405020304" pitchFamily="18" charset="0"/>
                <a:ea typeface="微软雅黑" panose="020B0503020204020204" pitchFamily="34" charset="-122"/>
              </a:rPr>
              <a:t>缘</a:t>
            </a:r>
            <a:r>
              <a:rPr lang="zh-CN" altLang="en-US" dirty="0">
                <a:latin typeface="Times New Roman" panose="02020603050405020304" pitchFamily="18" charset="0"/>
                <a:ea typeface="微软雅黑" panose="020B0503020204020204" pitchFamily="34" charset="-122"/>
              </a:rPr>
              <a:t>材料等</a:t>
            </a:r>
            <a:endParaRPr lang="en-US" altLang="zh-CN" dirty="0">
              <a:latin typeface="Times New Roman" panose="02020603050405020304" pitchFamily="18" charset="0"/>
              <a:ea typeface="微软雅黑" panose="020B0503020204020204" pitchFamily="34" charset="-122"/>
            </a:endParaRPr>
          </a:p>
          <a:p>
            <a:pPr algn="just"/>
            <a:r>
              <a:rPr lang="zh-CN" altLang="en-US" dirty="0">
                <a:solidFill>
                  <a:prstClr val="black"/>
                </a:solidFill>
                <a:latin typeface="Times New Roman" panose="02020603050405020304" pitchFamily="18" charset="0"/>
                <a:ea typeface="微软雅黑" panose="020B0503020204020204" pitchFamily="34" charset="-122"/>
              </a:rPr>
              <a:t>适用于模拟传输或数据传输，通信距离一般为几到几十公里</a:t>
            </a:r>
            <a:endParaRPr lang="en-US" altLang="zh-CN" dirty="0">
              <a:solidFill>
                <a:prstClr val="black"/>
              </a:solidFill>
              <a:latin typeface="Times New Roman" panose="02020603050405020304" pitchFamily="18" charset="0"/>
              <a:ea typeface="微软雅黑" panose="020B0503020204020204" pitchFamily="34" charset="-122"/>
            </a:endParaRPr>
          </a:p>
          <a:p>
            <a:pPr algn="just"/>
            <a:endParaRPr lang="en-US" altLang="zh-CN" dirty="0">
              <a:latin typeface="Times New Roman" panose="02020603050405020304" pitchFamily="18" charset="0"/>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40</a:t>
            </a:fld>
            <a:endParaRPr kumimoji="1" lang="zh-CN" altLang="en-US" dirty="0"/>
          </a:p>
        </p:txBody>
      </p:sp>
      <p:pic>
        <p:nvPicPr>
          <p:cNvPr id="5" name="图片 4"/>
          <p:cNvPicPr>
            <a:picLocks noChangeAspect="1"/>
          </p:cNvPicPr>
          <p:nvPr/>
        </p:nvPicPr>
        <p:blipFill>
          <a:blip r:embed="rId3"/>
          <a:stretch>
            <a:fillRect/>
          </a:stretch>
        </p:blipFill>
        <p:spPr>
          <a:xfrm>
            <a:off x="5083308" y="4545008"/>
            <a:ext cx="2343431" cy="1546148"/>
          </a:xfrm>
          <a:prstGeom prst="rect">
            <a:avLst/>
          </a:prstGeom>
        </p:spPr>
      </p:pic>
      <p:pic>
        <p:nvPicPr>
          <p:cNvPr id="7" name="图片 6"/>
          <p:cNvPicPr>
            <a:picLocks noChangeAspect="1"/>
          </p:cNvPicPr>
          <p:nvPr/>
        </p:nvPicPr>
        <p:blipFill>
          <a:blip r:embed="rId4"/>
          <a:stretch>
            <a:fillRect/>
          </a:stretch>
        </p:blipFill>
        <p:spPr>
          <a:xfrm>
            <a:off x="7701295" y="4330883"/>
            <a:ext cx="3061699" cy="1795292"/>
          </a:xfrm>
          <a:prstGeom prst="rect">
            <a:avLst/>
          </a:prstGeom>
        </p:spPr>
      </p:pic>
      <p:pic>
        <p:nvPicPr>
          <p:cNvPr id="9" name="图片 8"/>
          <p:cNvPicPr>
            <a:picLocks noChangeAspect="1"/>
          </p:cNvPicPr>
          <p:nvPr/>
        </p:nvPicPr>
        <p:blipFill>
          <a:blip r:embed="rId5"/>
          <a:stretch>
            <a:fillRect/>
          </a:stretch>
        </p:blipFill>
        <p:spPr>
          <a:xfrm>
            <a:off x="878992" y="4653476"/>
            <a:ext cx="3929760" cy="1363908"/>
          </a:xfrm>
          <a:prstGeom prst="rect">
            <a:avLst/>
          </a:prstGeom>
        </p:spPr>
      </p:pic>
      <p:sp>
        <p:nvSpPr>
          <p:cNvPr id="12" name="文本框 11"/>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p:cNvSpPr/>
          <p:nvPr/>
        </p:nvSpPr>
        <p:spPr>
          <a:xfrm>
            <a:off x="4685016" y="1384301"/>
            <a:ext cx="7317974" cy="5014167"/>
          </a:xfrm>
          <a:prstGeom prst="roundRect">
            <a:avLst>
              <a:gd name="adj" fmla="val 5663"/>
            </a:avLst>
          </a:prstGeom>
          <a:solidFill>
            <a:schemeClr val="bg1"/>
          </a:solidFill>
          <a:ln>
            <a:solidFill>
              <a:schemeClr val="bg1">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p:cNvSpPr>
            <a:spLocks noGrp="1"/>
          </p:cNvSpPr>
          <p:nvPr>
            <p:ph type="title"/>
          </p:nvPr>
        </p:nvSpPr>
        <p:spPr>
          <a:xfrm>
            <a:off x="1307508" y="376012"/>
            <a:ext cx="8220812" cy="879086"/>
          </a:xfrm>
        </p:spPr>
        <p:txBody>
          <a:bodyPr/>
          <a:lstStyle/>
          <a:p>
            <a:r>
              <a:rPr lang="zh-CN" altLang="en-US" sz="4000" dirty="0"/>
              <a:t>导引型传输介质</a:t>
            </a:r>
            <a:endParaRPr lang="zh-CN" altLang="en-US" dirty="0"/>
          </a:p>
        </p:txBody>
      </p:sp>
      <p:sp>
        <p:nvSpPr>
          <p:cNvPr id="3" name="内容占位符 2"/>
          <p:cNvSpPr>
            <a:spLocks noGrp="1"/>
          </p:cNvSpPr>
          <p:nvPr>
            <p:ph idx="1"/>
          </p:nvPr>
        </p:nvSpPr>
        <p:spPr>
          <a:xfrm>
            <a:off x="838200" y="1510759"/>
            <a:ext cx="10515600" cy="487884"/>
          </a:xfrm>
        </p:spPr>
        <p:txBody>
          <a:bodyPr>
            <a:normAutofit lnSpcReduction="10000"/>
          </a:bodyPr>
          <a:lstStyle/>
          <a:p>
            <a:pPr marL="0" indent="0">
              <a:buNone/>
            </a:pPr>
            <a:r>
              <a:rPr kumimoji="0" lang="zh-CN" altLang="en-US" sz="2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双绞</a:t>
            </a:r>
            <a:r>
              <a:rPr lang="zh-CN" altLang="en-US" b="1" dirty="0">
                <a:solidFill>
                  <a:srgbClr val="002060"/>
                </a:solidFill>
                <a:latin typeface="微软雅黑" panose="020B0503020204020204" pitchFamily="34" charset="-122"/>
                <a:ea typeface="微软雅黑" panose="020B0503020204020204" pitchFamily="34" charset="-122"/>
              </a:rPr>
              <a:t>线</a:t>
            </a:r>
            <a:r>
              <a:rPr kumimoji="0" lang="zh-CN" altLang="en-US" sz="2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的种类：</a:t>
            </a:r>
          </a:p>
          <a:p>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41</a:t>
            </a:fld>
            <a:endParaRPr kumimoji="1" lang="zh-CN" altLang="en-US" dirty="0"/>
          </a:p>
        </p:txBody>
      </p:sp>
      <p:sp>
        <p:nvSpPr>
          <p:cNvPr id="7" name="Text Box 7"/>
          <p:cNvSpPr txBox="1">
            <a:spLocks noChangeArrowheads="1"/>
          </p:cNvSpPr>
          <p:nvPr/>
        </p:nvSpPr>
        <p:spPr bwMode="auto">
          <a:xfrm>
            <a:off x="9077865" y="5752138"/>
            <a:ext cx="2346415" cy="646331"/>
          </a:xfrm>
          <a:prstGeom prst="rect">
            <a:avLst/>
          </a:prstGeom>
          <a:noFill/>
          <a:ln>
            <a:noFill/>
          </a:ln>
        </p:spPr>
        <p:txBody>
          <a:bodyPr wrap="squar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ClrTx/>
              <a:buFontTx/>
              <a:buNone/>
            </a:pPr>
            <a:r>
              <a:rPr lang="en-US" altLang="zh-CN" sz="2400" dirty="0">
                <a:solidFill>
                  <a:srgbClr val="C00000"/>
                </a:solidFill>
                <a:latin typeface="Arial" panose="020B0604020202020204" pitchFamily="34" charset="0"/>
                <a:ea typeface="黑体" panose="02010609060101010101" pitchFamily="49" charset="-122"/>
              </a:rPr>
              <a:t>STP</a:t>
            </a:r>
            <a:r>
              <a:rPr lang="zh-CN" altLang="en-US" sz="2400" dirty="0">
                <a:solidFill>
                  <a:srgbClr val="C00000"/>
                </a:solidFill>
                <a:latin typeface="Arial" panose="020B0604020202020204" pitchFamily="34" charset="0"/>
                <a:ea typeface="黑体" panose="02010609060101010101" pitchFamily="49" charset="-122"/>
              </a:rPr>
              <a:t>屏蔽双绞线</a:t>
            </a:r>
          </a:p>
        </p:txBody>
      </p:sp>
      <p:sp>
        <p:nvSpPr>
          <p:cNvPr id="12" name="Text Box 7"/>
          <p:cNvSpPr txBox="1">
            <a:spLocks noChangeArrowheads="1"/>
          </p:cNvSpPr>
          <p:nvPr/>
        </p:nvSpPr>
        <p:spPr bwMode="auto">
          <a:xfrm>
            <a:off x="5082607" y="3095082"/>
            <a:ext cx="2721935" cy="646331"/>
          </a:xfrm>
          <a:prstGeom prst="rect">
            <a:avLst/>
          </a:prstGeom>
          <a:noFill/>
          <a:ln>
            <a:noFill/>
          </a:ln>
        </p:spPr>
        <p:txBody>
          <a:bodyPr wrap="squar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ClrTx/>
              <a:buFontTx/>
              <a:buNone/>
            </a:pPr>
            <a:r>
              <a:rPr lang="en-US" altLang="zh-CN" sz="2400" dirty="0">
                <a:solidFill>
                  <a:srgbClr val="C00000"/>
                </a:solidFill>
                <a:latin typeface="Arial" panose="020B0604020202020204" pitchFamily="34" charset="0"/>
                <a:ea typeface="黑体" panose="02010609060101010101" pitchFamily="49" charset="-122"/>
              </a:rPr>
              <a:t>UTP</a:t>
            </a:r>
            <a:r>
              <a:rPr lang="zh-CN" altLang="en-US" sz="2400" dirty="0">
                <a:solidFill>
                  <a:srgbClr val="C00000"/>
                </a:solidFill>
                <a:latin typeface="Arial" panose="020B0604020202020204" pitchFamily="34" charset="0"/>
                <a:ea typeface="黑体" panose="02010609060101010101" pitchFamily="49" charset="-122"/>
              </a:rPr>
              <a:t>无屏蔽双绞线</a:t>
            </a:r>
          </a:p>
        </p:txBody>
      </p:sp>
      <p:sp>
        <p:nvSpPr>
          <p:cNvPr id="13" name="Text Box 7"/>
          <p:cNvSpPr txBox="1">
            <a:spLocks noChangeArrowheads="1"/>
          </p:cNvSpPr>
          <p:nvPr/>
        </p:nvSpPr>
        <p:spPr bwMode="auto">
          <a:xfrm>
            <a:off x="9084991" y="3136342"/>
            <a:ext cx="2411796" cy="646331"/>
          </a:xfrm>
          <a:prstGeom prst="rect">
            <a:avLst/>
          </a:prstGeom>
          <a:noFill/>
          <a:ln>
            <a:noFill/>
          </a:ln>
        </p:spPr>
        <p:txBody>
          <a:bodyPr wrap="squar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ClrTx/>
              <a:buFontTx/>
              <a:buNone/>
            </a:pPr>
            <a:r>
              <a:rPr lang="en-US" altLang="zh-CN" sz="2400" dirty="0">
                <a:solidFill>
                  <a:srgbClr val="C00000"/>
                </a:solidFill>
                <a:latin typeface="Arial" panose="020B0604020202020204" pitchFamily="34" charset="0"/>
                <a:ea typeface="黑体" panose="02010609060101010101" pitchFamily="49" charset="-122"/>
              </a:rPr>
              <a:t>FTP</a:t>
            </a:r>
            <a:r>
              <a:rPr lang="zh-CN" altLang="en-US" sz="2400" dirty="0">
                <a:solidFill>
                  <a:srgbClr val="C00000"/>
                </a:solidFill>
                <a:latin typeface="Arial" panose="020B0604020202020204" pitchFamily="34" charset="0"/>
                <a:ea typeface="黑体" panose="02010609060101010101" pitchFamily="49" charset="-122"/>
              </a:rPr>
              <a:t>屏蔽双绞线</a:t>
            </a:r>
          </a:p>
        </p:txBody>
      </p:sp>
      <p:sp>
        <p:nvSpPr>
          <p:cNvPr id="14" name="Text Box 7"/>
          <p:cNvSpPr txBox="1">
            <a:spLocks noChangeArrowheads="1"/>
          </p:cNvSpPr>
          <p:nvPr/>
        </p:nvSpPr>
        <p:spPr bwMode="auto">
          <a:xfrm>
            <a:off x="5082607" y="5752138"/>
            <a:ext cx="3416549" cy="574581"/>
          </a:xfrm>
          <a:prstGeom prst="rect">
            <a:avLst/>
          </a:prstGeom>
          <a:noFill/>
          <a:ln>
            <a:noFill/>
          </a:ln>
        </p:spPr>
        <p:txBody>
          <a:bodyPr wrap="squar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ClrTx/>
              <a:buFontTx/>
              <a:buNone/>
            </a:pPr>
            <a:r>
              <a:rPr lang="en-US" altLang="zh-CN" sz="2400" dirty="0">
                <a:solidFill>
                  <a:srgbClr val="C00000"/>
                </a:solidFill>
                <a:latin typeface="Arial" panose="020B0604020202020204" pitchFamily="34" charset="0"/>
                <a:ea typeface="黑体" panose="02010609060101010101" pitchFamily="49" charset="-122"/>
              </a:rPr>
              <a:t>SFTP</a:t>
            </a:r>
            <a:r>
              <a:rPr lang="zh-CN" altLang="en-US" sz="2400" dirty="0">
                <a:solidFill>
                  <a:srgbClr val="C00000"/>
                </a:solidFill>
                <a:latin typeface="Arial" panose="020B0604020202020204" pitchFamily="34" charset="0"/>
                <a:ea typeface="黑体" panose="02010609060101010101" pitchFamily="49" charset="-122"/>
              </a:rPr>
              <a:t>屏蔽金属箔双绞线</a:t>
            </a:r>
            <a:endParaRPr lang="en-US" altLang="zh-CN" sz="2400" dirty="0">
              <a:solidFill>
                <a:srgbClr val="C00000"/>
              </a:solidFill>
              <a:latin typeface="Arial" panose="020B0604020202020204" pitchFamily="34" charset="0"/>
              <a:ea typeface="黑体" panose="02010609060101010101" pitchFamily="49" charset="-122"/>
            </a:endParaRPr>
          </a:p>
        </p:txBody>
      </p:sp>
      <p:pic>
        <p:nvPicPr>
          <p:cNvPr id="8" name="图片 7"/>
          <p:cNvPicPr>
            <a:picLocks noChangeAspect="1"/>
          </p:cNvPicPr>
          <p:nvPr/>
        </p:nvPicPr>
        <p:blipFill>
          <a:blip r:embed="rId3"/>
          <a:stretch>
            <a:fillRect/>
          </a:stretch>
        </p:blipFill>
        <p:spPr>
          <a:xfrm>
            <a:off x="1811043" y="2642787"/>
            <a:ext cx="825377" cy="1602674"/>
          </a:xfrm>
          <a:prstGeom prst="rect">
            <a:avLst/>
          </a:prstGeom>
        </p:spPr>
      </p:pic>
      <p:pic>
        <p:nvPicPr>
          <p:cNvPr id="9" name="图片 8"/>
          <p:cNvPicPr>
            <a:picLocks noChangeAspect="1"/>
          </p:cNvPicPr>
          <p:nvPr/>
        </p:nvPicPr>
        <p:blipFill>
          <a:blip r:embed="rId4"/>
          <a:stretch>
            <a:fillRect/>
          </a:stretch>
        </p:blipFill>
        <p:spPr>
          <a:xfrm>
            <a:off x="5082607" y="1537829"/>
            <a:ext cx="3003153" cy="1760175"/>
          </a:xfrm>
          <a:prstGeom prst="rect">
            <a:avLst/>
          </a:prstGeom>
        </p:spPr>
      </p:pic>
      <p:pic>
        <p:nvPicPr>
          <p:cNvPr id="11" name="图片 10"/>
          <p:cNvPicPr>
            <a:picLocks noChangeAspect="1"/>
          </p:cNvPicPr>
          <p:nvPr/>
        </p:nvPicPr>
        <p:blipFill>
          <a:blip r:embed="rId5"/>
          <a:stretch>
            <a:fillRect/>
          </a:stretch>
        </p:blipFill>
        <p:spPr>
          <a:xfrm>
            <a:off x="8377261" y="1510759"/>
            <a:ext cx="3512896" cy="1787245"/>
          </a:xfrm>
          <a:prstGeom prst="rect">
            <a:avLst/>
          </a:prstGeom>
        </p:spPr>
      </p:pic>
      <p:pic>
        <p:nvPicPr>
          <p:cNvPr id="15" name="图片 14"/>
          <p:cNvPicPr>
            <a:picLocks noChangeAspect="1"/>
          </p:cNvPicPr>
          <p:nvPr/>
        </p:nvPicPr>
        <p:blipFill>
          <a:blip r:embed="rId6"/>
          <a:stretch>
            <a:fillRect/>
          </a:stretch>
        </p:blipFill>
        <p:spPr>
          <a:xfrm>
            <a:off x="4936902" y="3752644"/>
            <a:ext cx="3270753" cy="2117613"/>
          </a:xfrm>
          <a:prstGeom prst="rect">
            <a:avLst/>
          </a:prstGeom>
        </p:spPr>
      </p:pic>
      <p:pic>
        <p:nvPicPr>
          <p:cNvPr id="16" name="图片 15"/>
          <p:cNvPicPr>
            <a:picLocks noChangeAspect="1"/>
          </p:cNvPicPr>
          <p:nvPr/>
        </p:nvPicPr>
        <p:blipFill>
          <a:blip r:embed="rId7"/>
          <a:stretch>
            <a:fillRect/>
          </a:stretch>
        </p:blipFill>
        <p:spPr>
          <a:xfrm>
            <a:off x="8371540" y="3870325"/>
            <a:ext cx="3536705" cy="1988199"/>
          </a:xfrm>
          <a:prstGeom prst="rect">
            <a:avLst/>
          </a:prstGeom>
        </p:spPr>
      </p:pic>
      <p:sp>
        <p:nvSpPr>
          <p:cNvPr id="17" name="Text Box 7"/>
          <p:cNvSpPr txBox="1">
            <a:spLocks noChangeArrowheads="1"/>
          </p:cNvSpPr>
          <p:nvPr/>
        </p:nvSpPr>
        <p:spPr bwMode="auto">
          <a:xfrm>
            <a:off x="470548" y="3033964"/>
            <a:ext cx="698400" cy="494238"/>
          </a:xfrm>
          <a:prstGeom prst="rect">
            <a:avLst/>
          </a:prstGeom>
          <a:noFill/>
          <a:ln>
            <a:noFill/>
          </a:ln>
        </p:spPr>
        <p:txBody>
          <a:bodyPr wrap="squar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ClrTx/>
              <a:buFontTx/>
              <a:buNone/>
            </a:pPr>
            <a:r>
              <a:rPr lang="en-US" altLang="zh-CN" sz="2000" dirty="0">
                <a:latin typeface="Arial" panose="020B0604020202020204" pitchFamily="34" charset="0"/>
                <a:ea typeface="黑体" panose="02010609060101010101" pitchFamily="49" charset="-122"/>
              </a:rPr>
              <a:t>1</a:t>
            </a:r>
            <a:r>
              <a:rPr lang="zh-CN" altLang="en-US" sz="2000" dirty="0">
                <a:latin typeface="Arial" panose="020B0604020202020204" pitchFamily="34" charset="0"/>
                <a:ea typeface="黑体" panose="02010609060101010101" pitchFamily="49" charset="-122"/>
              </a:rPr>
              <a:t>针</a:t>
            </a:r>
          </a:p>
        </p:txBody>
      </p:sp>
      <p:sp>
        <p:nvSpPr>
          <p:cNvPr id="18" name="Text Box 7"/>
          <p:cNvSpPr txBox="1">
            <a:spLocks noChangeArrowheads="1"/>
          </p:cNvSpPr>
          <p:nvPr/>
        </p:nvSpPr>
        <p:spPr bwMode="auto">
          <a:xfrm>
            <a:off x="990600" y="2025788"/>
            <a:ext cx="2871303" cy="646331"/>
          </a:xfrm>
          <a:prstGeom prst="rect">
            <a:avLst/>
          </a:prstGeom>
          <a:noFill/>
          <a:ln>
            <a:noFill/>
          </a:ln>
        </p:spPr>
        <p:txBody>
          <a:bodyPr wrap="squar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ClrTx/>
              <a:buFontTx/>
              <a:buNone/>
            </a:pPr>
            <a:r>
              <a:rPr lang="en-US" altLang="zh-CN" sz="2400" dirty="0">
                <a:solidFill>
                  <a:srgbClr val="C00000"/>
                </a:solidFill>
                <a:latin typeface="Arial" panose="020B0604020202020204" pitchFamily="34" charset="0"/>
                <a:ea typeface="黑体" panose="02010609060101010101" pitchFamily="49" charset="-122"/>
              </a:rPr>
              <a:t>RJ45</a:t>
            </a:r>
            <a:r>
              <a:rPr lang="zh-CN" altLang="en-US" sz="2400" dirty="0">
                <a:solidFill>
                  <a:srgbClr val="C00000"/>
                </a:solidFill>
                <a:latin typeface="Arial" panose="020B0604020202020204" pitchFamily="34" charset="0"/>
                <a:ea typeface="黑体" panose="02010609060101010101" pitchFamily="49" charset="-122"/>
              </a:rPr>
              <a:t>（网线水晶头）</a:t>
            </a:r>
          </a:p>
        </p:txBody>
      </p:sp>
      <p:cxnSp>
        <p:nvCxnSpPr>
          <p:cNvPr id="20" name="直接连接符 19"/>
          <p:cNvCxnSpPr>
            <a:stCxn id="17" idx="3"/>
          </p:cNvCxnSpPr>
          <p:nvPr/>
        </p:nvCxnSpPr>
        <p:spPr>
          <a:xfrm flipV="1">
            <a:off x="1168948" y="2928137"/>
            <a:ext cx="680398" cy="3529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Box 7"/>
          <p:cNvSpPr txBox="1">
            <a:spLocks noChangeArrowheads="1"/>
          </p:cNvSpPr>
          <p:nvPr/>
        </p:nvSpPr>
        <p:spPr bwMode="auto">
          <a:xfrm>
            <a:off x="3526638" y="3064786"/>
            <a:ext cx="698400" cy="494238"/>
          </a:xfrm>
          <a:prstGeom prst="rect">
            <a:avLst/>
          </a:prstGeom>
          <a:noFill/>
          <a:ln>
            <a:noFill/>
          </a:ln>
        </p:spPr>
        <p:txBody>
          <a:bodyPr wrap="squar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ClrTx/>
              <a:buFontTx/>
              <a:buNone/>
            </a:pPr>
            <a:r>
              <a:rPr lang="en-US" altLang="zh-CN" sz="2000" dirty="0">
                <a:latin typeface="Arial" panose="020B0604020202020204" pitchFamily="34" charset="0"/>
                <a:ea typeface="黑体" panose="02010609060101010101" pitchFamily="49" charset="-122"/>
              </a:rPr>
              <a:t>8</a:t>
            </a:r>
            <a:r>
              <a:rPr lang="zh-CN" altLang="en-US" sz="2000" dirty="0">
                <a:latin typeface="Arial" panose="020B0604020202020204" pitchFamily="34" charset="0"/>
                <a:ea typeface="黑体" panose="02010609060101010101" pitchFamily="49" charset="-122"/>
              </a:rPr>
              <a:t>针</a:t>
            </a:r>
          </a:p>
        </p:txBody>
      </p:sp>
      <p:cxnSp>
        <p:nvCxnSpPr>
          <p:cNvPr id="22" name="直接连接符 21"/>
          <p:cNvCxnSpPr/>
          <p:nvPr/>
        </p:nvCxnSpPr>
        <p:spPr>
          <a:xfrm>
            <a:off x="2638781" y="2953043"/>
            <a:ext cx="766385" cy="2424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4" name="图片 23"/>
          <p:cNvPicPr>
            <a:picLocks noChangeAspect="1"/>
          </p:cNvPicPr>
          <p:nvPr/>
        </p:nvPicPr>
        <p:blipFill>
          <a:blip r:embed="rId8"/>
          <a:stretch>
            <a:fillRect/>
          </a:stretch>
        </p:blipFill>
        <p:spPr>
          <a:xfrm>
            <a:off x="689598" y="4261628"/>
            <a:ext cx="3337132" cy="2220360"/>
          </a:xfrm>
          <a:prstGeom prst="rect">
            <a:avLst/>
          </a:prstGeom>
        </p:spPr>
      </p:pic>
      <p:sp>
        <p:nvSpPr>
          <p:cNvPr id="25" name="文本框 24"/>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3" grpId="0"/>
      <p:bldP spid="14" grpId="0"/>
      <p:bldP spid="17" grpId="0"/>
      <p:bldP spid="18" grpId="0"/>
      <p:bldP spid="2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stretch>
            <a:fillRect/>
          </a:stretch>
        </p:blipFill>
        <p:spPr>
          <a:xfrm>
            <a:off x="8715213" y="3530600"/>
            <a:ext cx="3200400" cy="3190875"/>
          </a:xfrm>
          <a:prstGeom prst="rect">
            <a:avLst/>
          </a:prstGeom>
        </p:spPr>
      </p:pic>
      <p:sp>
        <p:nvSpPr>
          <p:cNvPr id="2" name="标题 1"/>
          <p:cNvSpPr>
            <a:spLocks noGrp="1"/>
          </p:cNvSpPr>
          <p:nvPr>
            <p:ph type="title"/>
          </p:nvPr>
        </p:nvSpPr>
        <p:spPr/>
        <p:txBody>
          <a:bodyPr/>
          <a:lstStyle/>
          <a:p>
            <a:r>
              <a:rPr lang="zh-CN" altLang="en-US" sz="4000" dirty="0"/>
              <a:t>导引型传输介质</a:t>
            </a:r>
            <a:endParaRPr lang="zh-CN" altLang="en-US" dirty="0"/>
          </a:p>
        </p:txBody>
      </p:sp>
      <p:sp>
        <p:nvSpPr>
          <p:cNvPr id="3" name="内容占位符 2"/>
          <p:cNvSpPr>
            <a:spLocks noGrp="1"/>
          </p:cNvSpPr>
          <p:nvPr>
            <p:ph idx="1"/>
          </p:nvPr>
        </p:nvSpPr>
        <p:spPr>
          <a:xfrm>
            <a:off x="838200" y="1418292"/>
            <a:ext cx="10515600" cy="678865"/>
          </a:xfrm>
        </p:spPr>
        <p:txBody>
          <a:bodyPr/>
          <a:lstStyle/>
          <a:p>
            <a:pPr marL="0" indent="0" algn="just">
              <a:buNone/>
            </a:pPr>
            <a:r>
              <a:rPr lang="zh-CN" altLang="en-US" dirty="0"/>
              <a:t>常用的绞合线的典型应用</a:t>
            </a:r>
            <a:endParaRPr lang="en-US" altLang="zh-CN" dirty="0"/>
          </a:p>
          <a:p>
            <a:pPr marL="0" indent="0" algn="just">
              <a:buNone/>
            </a:pPr>
            <a:endParaRPr lang="zh-CN" altLang="en-US" dirty="0">
              <a:solidFill>
                <a:srgbClr val="5B307E"/>
              </a:solidFill>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42</a:t>
            </a:fld>
            <a:endParaRPr kumimoji="1" lang="zh-CN" altLang="en-US" dirty="0"/>
          </a:p>
        </p:txBody>
      </p:sp>
      <p:pic>
        <p:nvPicPr>
          <p:cNvPr id="6" name="图片 5"/>
          <p:cNvPicPr>
            <a:picLocks noChangeAspect="1"/>
          </p:cNvPicPr>
          <p:nvPr/>
        </p:nvPicPr>
        <p:blipFill>
          <a:blip r:embed="rId3"/>
          <a:stretch>
            <a:fillRect/>
          </a:stretch>
        </p:blipFill>
        <p:spPr>
          <a:xfrm>
            <a:off x="985977" y="2011471"/>
            <a:ext cx="7032937" cy="3276146"/>
          </a:xfrm>
          <a:prstGeom prst="rect">
            <a:avLst/>
          </a:prstGeom>
          <a:effectLst/>
        </p:spPr>
      </p:pic>
      <p:sp>
        <p:nvSpPr>
          <p:cNvPr id="5" name="矩形 4"/>
          <p:cNvSpPr/>
          <p:nvPr/>
        </p:nvSpPr>
        <p:spPr>
          <a:xfrm>
            <a:off x="838200" y="5326373"/>
            <a:ext cx="7772400" cy="940963"/>
          </a:xfrm>
          <a:prstGeom prst="rect">
            <a:avLst/>
          </a:prstGeom>
        </p:spPr>
        <p:txBody>
          <a:bodyPr wrap="square">
            <a:spAutoFit/>
          </a:bodyPr>
          <a:lstStyle/>
          <a:p>
            <a:pPr marL="342900" indent="-342900" algn="just">
              <a:lnSpc>
                <a:spcPct val="120000"/>
              </a:lnSpc>
              <a:buFont typeface="Wingdings" panose="05000000000000000000" pitchFamily="2" charset="2"/>
              <a:buChar char="Ø"/>
            </a:pPr>
            <a:r>
              <a:rPr lang="zh-CN" altLang="en-US" sz="2400" dirty="0">
                <a:solidFill>
                  <a:prstClr val="black"/>
                </a:solidFill>
                <a:latin typeface="Times New Roman" panose="02020603050405020304" pitchFamily="18" charset="0"/>
                <a:ea typeface="微软雅黑" panose="020B0503020204020204" pitchFamily="34" charset="-122"/>
              </a:rPr>
              <a:t>上面类别是按照频率和信噪比进行分类</a:t>
            </a:r>
          </a:p>
          <a:p>
            <a:pPr marL="342900" indent="-342900" algn="just">
              <a:lnSpc>
                <a:spcPct val="120000"/>
              </a:lnSpc>
              <a:buFont typeface="Wingdings" panose="05000000000000000000" pitchFamily="2" charset="2"/>
              <a:buChar char="Ø"/>
            </a:pPr>
            <a:r>
              <a:rPr lang="zh-CN" altLang="en-US" sz="2400" dirty="0">
                <a:solidFill>
                  <a:prstClr val="black"/>
                </a:solidFill>
                <a:latin typeface="Times New Roman" panose="02020603050405020304" pitchFamily="18" charset="0"/>
                <a:ea typeface="微软雅黑" panose="020B0503020204020204" pitchFamily="34" charset="-122"/>
              </a:rPr>
              <a:t>常用</a:t>
            </a:r>
            <a:r>
              <a:rPr lang="en-US" altLang="zh-CN" sz="2400" dirty="0">
                <a:solidFill>
                  <a:prstClr val="black"/>
                </a:solidFill>
                <a:latin typeface="Times New Roman" panose="02020603050405020304" pitchFamily="18" charset="0"/>
                <a:ea typeface="微软雅黑" panose="020B0503020204020204" pitchFamily="34" charset="-122"/>
              </a:rPr>
              <a:t>3</a:t>
            </a:r>
            <a:r>
              <a:rPr lang="zh-CN" altLang="en-US" sz="2400" dirty="0">
                <a:solidFill>
                  <a:prstClr val="black"/>
                </a:solidFill>
                <a:latin typeface="Times New Roman" panose="02020603050405020304" pitchFamily="18" charset="0"/>
                <a:ea typeface="微软雅黑" panose="020B0503020204020204" pitchFamily="34" charset="-122"/>
              </a:rPr>
              <a:t>类线和</a:t>
            </a:r>
            <a:r>
              <a:rPr lang="en-US" altLang="zh-CN" sz="2400" dirty="0">
                <a:solidFill>
                  <a:prstClr val="black"/>
                </a:solidFill>
                <a:latin typeface="Times New Roman" panose="02020603050405020304" pitchFamily="18" charset="0"/>
                <a:ea typeface="微软雅黑" panose="020B0503020204020204" pitchFamily="34" charset="-122"/>
              </a:rPr>
              <a:t>5</a:t>
            </a:r>
            <a:r>
              <a:rPr lang="zh-CN" altLang="en-US" sz="2400" dirty="0">
                <a:solidFill>
                  <a:prstClr val="black"/>
                </a:solidFill>
                <a:latin typeface="Times New Roman" panose="02020603050405020304" pitchFamily="18" charset="0"/>
                <a:ea typeface="微软雅黑" panose="020B0503020204020204" pitchFamily="34" charset="-122"/>
              </a:rPr>
              <a:t>类线区别在于单位长度的绞合次数不同</a:t>
            </a:r>
          </a:p>
        </p:txBody>
      </p:sp>
      <p:pic>
        <p:nvPicPr>
          <p:cNvPr id="8" name="图片 7"/>
          <p:cNvPicPr>
            <a:picLocks noChangeAspect="1"/>
          </p:cNvPicPr>
          <p:nvPr/>
        </p:nvPicPr>
        <p:blipFill>
          <a:blip r:embed="rId4"/>
          <a:stretch>
            <a:fillRect/>
          </a:stretch>
        </p:blipFill>
        <p:spPr>
          <a:xfrm>
            <a:off x="8715213" y="1244212"/>
            <a:ext cx="3177208" cy="2247632"/>
          </a:xfrm>
          <a:prstGeom prst="rect">
            <a:avLst/>
          </a:prstGeom>
        </p:spPr>
      </p:pic>
      <p:sp>
        <p:nvSpPr>
          <p:cNvPr id="10" name="文本框 9"/>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72335" y="1551496"/>
            <a:ext cx="5613538" cy="1951517"/>
          </a:xfrm>
        </p:spPr>
        <p:txBody>
          <a:bodyPr/>
          <a:lstStyle/>
          <a:p>
            <a:r>
              <a:rPr lang="zh-CN" altLang="en-US" dirty="0"/>
              <a:t>双绞线通常制作为网线</a:t>
            </a:r>
            <a:endParaRPr lang="en-US" altLang="zh-CN" dirty="0"/>
          </a:p>
          <a:p>
            <a:r>
              <a:rPr lang="zh-CN" altLang="en-US" dirty="0"/>
              <a:t>有两种线序排列方式如右图</a:t>
            </a:r>
            <a:endParaRPr lang="en-US" altLang="zh-CN" dirty="0"/>
          </a:p>
          <a:p>
            <a:pPr lvl="1"/>
            <a:r>
              <a:rPr lang="zh-CN" altLang="en-US" dirty="0"/>
              <a:t>标准是美国电子工业协会（</a:t>
            </a:r>
            <a:r>
              <a:rPr lang="en-US" altLang="zh-CN" dirty="0"/>
              <a:t>EIA</a:t>
            </a:r>
            <a:r>
              <a:rPr lang="zh-CN" altLang="en-US" dirty="0"/>
              <a:t>）和电信行业协会（</a:t>
            </a:r>
            <a:r>
              <a:rPr lang="en-US" altLang="zh-CN" dirty="0"/>
              <a:t>TIA</a:t>
            </a:r>
            <a:r>
              <a:rPr lang="zh-CN" altLang="en-US" dirty="0"/>
              <a:t>）指定</a:t>
            </a:r>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43</a:t>
            </a:fld>
            <a:endParaRPr kumimoji="1" lang="zh-CN" altLang="en-US" dirty="0"/>
          </a:p>
        </p:txBody>
      </p:sp>
      <p:sp>
        <p:nvSpPr>
          <p:cNvPr id="5" name="标题 1"/>
          <p:cNvSpPr>
            <a:spLocks noGrp="1"/>
          </p:cNvSpPr>
          <p:nvPr>
            <p:ph type="title"/>
          </p:nvPr>
        </p:nvSpPr>
        <p:spPr>
          <a:xfrm>
            <a:off x="1307508" y="365126"/>
            <a:ext cx="8220812" cy="879086"/>
          </a:xfrm>
        </p:spPr>
        <p:txBody>
          <a:bodyPr/>
          <a:lstStyle/>
          <a:p>
            <a:r>
              <a:rPr lang="zh-CN" altLang="en-US" sz="4000" dirty="0"/>
              <a:t>导引型传输介质</a:t>
            </a:r>
            <a:endParaRPr lang="zh-CN" altLang="en-US" dirty="0"/>
          </a:p>
        </p:txBody>
      </p:sp>
      <p:grpSp>
        <p:nvGrpSpPr>
          <p:cNvPr id="11" name="组合 10"/>
          <p:cNvGrpSpPr/>
          <p:nvPr/>
        </p:nvGrpSpPr>
        <p:grpSpPr>
          <a:xfrm>
            <a:off x="6510753" y="1417965"/>
            <a:ext cx="5261527" cy="5031700"/>
            <a:chOff x="6451738" y="1163751"/>
            <a:chExt cx="5261527" cy="5589322"/>
          </a:xfrm>
        </p:grpSpPr>
        <p:pic>
          <p:nvPicPr>
            <p:cNvPr id="8" name="图片 7"/>
            <p:cNvPicPr>
              <a:picLocks noChangeAspect="1"/>
            </p:cNvPicPr>
            <p:nvPr/>
          </p:nvPicPr>
          <p:blipFill>
            <a:blip r:embed="rId3"/>
            <a:stretch>
              <a:fillRect/>
            </a:stretch>
          </p:blipFill>
          <p:spPr>
            <a:xfrm>
              <a:off x="6451738" y="4024610"/>
              <a:ext cx="5097532" cy="2728463"/>
            </a:xfrm>
            <a:prstGeom prst="rect">
              <a:avLst/>
            </a:prstGeom>
          </p:spPr>
        </p:pic>
        <p:pic>
          <p:nvPicPr>
            <p:cNvPr id="7" name="图片 6"/>
            <p:cNvPicPr>
              <a:picLocks noChangeAspect="1"/>
            </p:cNvPicPr>
            <p:nvPr/>
          </p:nvPicPr>
          <p:blipFill>
            <a:blip r:embed="rId4"/>
            <a:stretch>
              <a:fillRect/>
            </a:stretch>
          </p:blipFill>
          <p:spPr>
            <a:xfrm>
              <a:off x="6451738" y="1163751"/>
              <a:ext cx="5261527" cy="2860859"/>
            </a:xfrm>
            <a:prstGeom prst="rect">
              <a:avLst/>
            </a:prstGeom>
          </p:spPr>
        </p:pic>
        <p:sp>
          <p:nvSpPr>
            <p:cNvPr id="9" name="文本框 8"/>
            <p:cNvSpPr txBox="1"/>
            <p:nvPr/>
          </p:nvSpPr>
          <p:spPr>
            <a:xfrm>
              <a:off x="6451738" y="6343024"/>
              <a:ext cx="1838739" cy="400110"/>
            </a:xfrm>
            <a:prstGeom prst="rect">
              <a:avLst/>
            </a:prstGeom>
            <a:solidFill>
              <a:schemeClr val="bg1"/>
            </a:solidFill>
            <a:ln w="28575">
              <a:solidFill>
                <a:srgbClr val="B348FF"/>
              </a:solidFill>
            </a:ln>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EIA/TIA568B</a:t>
              </a:r>
              <a:endParaRPr lang="zh-CN" altLang="en-US" sz="20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6451738" y="3564866"/>
              <a:ext cx="1838739" cy="400110"/>
            </a:xfrm>
            <a:prstGeom prst="rect">
              <a:avLst/>
            </a:prstGeom>
            <a:solidFill>
              <a:schemeClr val="bg1"/>
            </a:solidFill>
            <a:ln w="28575">
              <a:solidFill>
                <a:srgbClr val="B348FF"/>
              </a:solidFill>
            </a:ln>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EIA/TIA568A</a:t>
              </a:r>
              <a:endParaRPr lang="zh-CN" altLang="en-US" sz="2000" dirty="0">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990703" y="3445151"/>
            <a:ext cx="3086100" cy="1327305"/>
            <a:chOff x="758687" y="3503013"/>
            <a:chExt cx="3086100" cy="1327305"/>
          </a:xfrm>
        </p:grpSpPr>
        <p:pic>
          <p:nvPicPr>
            <p:cNvPr id="12" name="图片 11"/>
            <p:cNvPicPr>
              <a:picLocks noChangeAspect="1"/>
            </p:cNvPicPr>
            <p:nvPr/>
          </p:nvPicPr>
          <p:blipFill>
            <a:blip r:embed="rId5"/>
            <a:stretch>
              <a:fillRect/>
            </a:stretch>
          </p:blipFill>
          <p:spPr>
            <a:xfrm>
              <a:off x="758687" y="3503013"/>
              <a:ext cx="3086100" cy="923925"/>
            </a:xfrm>
            <a:prstGeom prst="rect">
              <a:avLst/>
            </a:prstGeom>
          </p:spPr>
        </p:pic>
        <p:sp>
          <p:nvSpPr>
            <p:cNvPr id="15" name="文本框 14"/>
            <p:cNvSpPr txBox="1"/>
            <p:nvPr/>
          </p:nvSpPr>
          <p:spPr>
            <a:xfrm>
              <a:off x="1382367" y="4430208"/>
              <a:ext cx="1838739" cy="400110"/>
            </a:xfrm>
            <a:prstGeom prst="rect">
              <a:avLst/>
            </a:prstGeom>
            <a:solidFill>
              <a:schemeClr val="bg1"/>
            </a:solidFill>
            <a:ln w="28575">
              <a:solidFill>
                <a:srgbClr val="B348FF"/>
              </a:solidFill>
            </a:ln>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、剪线</a:t>
              </a:r>
            </a:p>
          </p:txBody>
        </p:sp>
      </p:grpSp>
      <p:grpSp>
        <p:nvGrpSpPr>
          <p:cNvPr id="18" name="组合 17"/>
          <p:cNvGrpSpPr/>
          <p:nvPr/>
        </p:nvGrpSpPr>
        <p:grpSpPr>
          <a:xfrm>
            <a:off x="4207741" y="3503013"/>
            <a:ext cx="2009775" cy="1916086"/>
            <a:chOff x="3924300" y="4426938"/>
            <a:chExt cx="2009775" cy="1916086"/>
          </a:xfrm>
        </p:grpSpPr>
        <p:pic>
          <p:nvPicPr>
            <p:cNvPr id="13" name="图片 12"/>
            <p:cNvPicPr>
              <a:picLocks noChangeAspect="1"/>
            </p:cNvPicPr>
            <p:nvPr/>
          </p:nvPicPr>
          <p:blipFill>
            <a:blip r:embed="rId6"/>
            <a:stretch>
              <a:fillRect/>
            </a:stretch>
          </p:blipFill>
          <p:spPr>
            <a:xfrm>
              <a:off x="3924300" y="4426938"/>
              <a:ext cx="2009775" cy="1419225"/>
            </a:xfrm>
            <a:prstGeom prst="rect">
              <a:avLst/>
            </a:prstGeom>
          </p:spPr>
        </p:pic>
        <p:sp>
          <p:nvSpPr>
            <p:cNvPr id="16" name="文本框 15"/>
            <p:cNvSpPr txBox="1"/>
            <p:nvPr/>
          </p:nvSpPr>
          <p:spPr>
            <a:xfrm>
              <a:off x="4009817" y="5942914"/>
              <a:ext cx="1838739" cy="400110"/>
            </a:xfrm>
            <a:prstGeom prst="rect">
              <a:avLst/>
            </a:prstGeom>
            <a:solidFill>
              <a:schemeClr val="bg1"/>
            </a:solidFill>
            <a:ln w="28575">
              <a:solidFill>
                <a:srgbClr val="B348FF"/>
              </a:solidFill>
            </a:ln>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、插入接头</a:t>
              </a:r>
            </a:p>
          </p:txBody>
        </p:sp>
      </p:grpSp>
      <p:grpSp>
        <p:nvGrpSpPr>
          <p:cNvPr id="20" name="组合 19"/>
          <p:cNvGrpSpPr/>
          <p:nvPr/>
        </p:nvGrpSpPr>
        <p:grpSpPr>
          <a:xfrm>
            <a:off x="1097237" y="4830318"/>
            <a:ext cx="4488554" cy="1928001"/>
            <a:chOff x="1097237" y="4830318"/>
            <a:chExt cx="4488554" cy="1928001"/>
          </a:xfrm>
        </p:grpSpPr>
        <p:pic>
          <p:nvPicPr>
            <p:cNvPr id="14" name="图片 13"/>
            <p:cNvPicPr>
              <a:picLocks noChangeAspect="1"/>
            </p:cNvPicPr>
            <p:nvPr/>
          </p:nvPicPr>
          <p:blipFill>
            <a:blip r:embed="rId7"/>
            <a:stretch>
              <a:fillRect/>
            </a:stretch>
          </p:blipFill>
          <p:spPr>
            <a:xfrm>
              <a:off x="1097237" y="4830318"/>
              <a:ext cx="2435915" cy="1928001"/>
            </a:xfrm>
            <a:prstGeom prst="rect">
              <a:avLst/>
            </a:prstGeom>
          </p:spPr>
        </p:pic>
        <p:sp>
          <p:nvSpPr>
            <p:cNvPr id="19" name="文本框 18"/>
            <p:cNvSpPr txBox="1"/>
            <p:nvPr/>
          </p:nvSpPr>
          <p:spPr>
            <a:xfrm>
              <a:off x="3671680" y="5665974"/>
              <a:ext cx="1914111" cy="400110"/>
            </a:xfrm>
            <a:prstGeom prst="rect">
              <a:avLst/>
            </a:prstGeom>
            <a:solidFill>
              <a:schemeClr val="bg1"/>
            </a:solidFill>
            <a:ln w="28575">
              <a:solidFill>
                <a:srgbClr val="B348FF"/>
              </a:solidFill>
            </a:ln>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、压线钳压紧</a:t>
              </a:r>
            </a:p>
          </p:txBody>
        </p:sp>
      </p:grpSp>
      <p:sp>
        <p:nvSpPr>
          <p:cNvPr id="21" name="文本框 20"/>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8034513" y="2390120"/>
            <a:ext cx="2987612" cy="1569674"/>
          </a:xfrm>
          <a:prstGeom prst="rect">
            <a:avLst/>
          </a:prstGeom>
        </p:spPr>
      </p:pic>
      <p:sp>
        <p:nvSpPr>
          <p:cNvPr id="2" name="标题 1"/>
          <p:cNvSpPr>
            <a:spLocks noGrp="1"/>
          </p:cNvSpPr>
          <p:nvPr>
            <p:ph type="title"/>
          </p:nvPr>
        </p:nvSpPr>
        <p:spPr/>
        <p:txBody>
          <a:bodyPr/>
          <a:lstStyle/>
          <a:p>
            <a:r>
              <a:rPr lang="zh-CN" altLang="en-US" sz="4000" dirty="0"/>
              <a:t>导引型传输介质</a:t>
            </a:r>
            <a:endParaRPr lang="zh-CN" altLang="en-US" dirty="0"/>
          </a:p>
        </p:txBody>
      </p:sp>
      <p:sp>
        <p:nvSpPr>
          <p:cNvPr id="3" name="内容占位符 2"/>
          <p:cNvSpPr>
            <a:spLocks noGrp="1"/>
          </p:cNvSpPr>
          <p:nvPr>
            <p:ph idx="1"/>
          </p:nvPr>
        </p:nvSpPr>
        <p:spPr>
          <a:xfrm>
            <a:off x="838200" y="1438677"/>
            <a:ext cx="10515600" cy="4982116"/>
          </a:xfrm>
        </p:spPr>
        <p:txBody>
          <a:bodyPr>
            <a:normAutofit fontScale="25000" lnSpcReduction="20000"/>
          </a:bodyPr>
          <a:lstStyle/>
          <a:p>
            <a:pPr marL="360045" indent="-360045" algn="just">
              <a:lnSpc>
                <a:spcPct val="130000"/>
              </a:lnSpc>
              <a:buNone/>
            </a:pPr>
            <a:r>
              <a:rPr lang="zh-CN" altLang="en-US" sz="11200" b="1" dirty="0">
                <a:solidFill>
                  <a:srgbClr val="C00000"/>
                </a:solidFill>
              </a:rPr>
              <a:t>同轴电缆</a:t>
            </a:r>
            <a:endParaRPr lang="en-US" altLang="zh-CN" sz="11200" b="1" dirty="0">
              <a:solidFill>
                <a:srgbClr val="C00000"/>
              </a:solidFill>
            </a:endParaRPr>
          </a:p>
          <a:p>
            <a:pPr marL="360045" indent="-360045" algn="just">
              <a:lnSpc>
                <a:spcPct val="130000"/>
              </a:lnSpc>
            </a:pPr>
            <a:r>
              <a:rPr lang="zh-CN" altLang="en-US" sz="9600" dirty="0"/>
              <a:t>同轴电缆由硬的铜质芯线和外包一层绝缘材料，在绝缘材料外面是一层网状密织的外导体，以及塑料保护外套组成 </a:t>
            </a:r>
            <a:endParaRPr lang="en-US" altLang="zh-CN" sz="9600" dirty="0"/>
          </a:p>
          <a:p>
            <a:pPr marL="360045" indent="-360045" algn="just">
              <a:lnSpc>
                <a:spcPct val="130000"/>
              </a:lnSpc>
            </a:pPr>
            <a:endParaRPr lang="en-US" altLang="zh-CN" sz="9600" dirty="0"/>
          </a:p>
          <a:p>
            <a:pPr marL="360045" indent="-360045" algn="just">
              <a:lnSpc>
                <a:spcPct val="130000"/>
              </a:lnSpc>
            </a:pPr>
            <a:endParaRPr lang="en-US" altLang="zh-CN" sz="9600" dirty="0"/>
          </a:p>
          <a:p>
            <a:pPr marL="360045" indent="-360045" algn="just">
              <a:lnSpc>
                <a:spcPct val="130000"/>
              </a:lnSpc>
            </a:pPr>
            <a:endParaRPr lang="en-US" altLang="zh-CN" sz="9600" dirty="0"/>
          </a:p>
          <a:p>
            <a:pPr marL="0" indent="0" algn="just">
              <a:lnSpc>
                <a:spcPct val="130000"/>
              </a:lnSpc>
              <a:buNone/>
            </a:pPr>
            <a:endParaRPr lang="en-US" altLang="zh-CN" sz="9600" dirty="0"/>
          </a:p>
          <a:p>
            <a:pPr marL="0" indent="0" algn="just">
              <a:lnSpc>
                <a:spcPct val="130000"/>
              </a:lnSpc>
              <a:buNone/>
            </a:pPr>
            <a:endParaRPr lang="en-US" altLang="zh-CN" sz="9600" dirty="0"/>
          </a:p>
          <a:p>
            <a:pPr marL="0" indent="0" algn="just">
              <a:lnSpc>
                <a:spcPct val="130000"/>
              </a:lnSpc>
              <a:buNone/>
            </a:pPr>
            <a:endParaRPr lang="en-US" altLang="zh-CN" sz="9600" dirty="0"/>
          </a:p>
          <a:p>
            <a:pPr marL="360045" indent="-360045" algn="just">
              <a:lnSpc>
                <a:spcPct val="130000"/>
              </a:lnSpc>
            </a:pPr>
            <a:r>
              <a:rPr lang="zh-CN" altLang="en-US" sz="9600" dirty="0"/>
              <a:t>同轴电缆具有寿命长、容量大、传输稳定、外界干扰小、维护方便等优点 </a:t>
            </a:r>
          </a:p>
          <a:p>
            <a:pPr algn="just"/>
            <a:endParaRPr lang="zh-CN" altLang="en-US" dirty="0"/>
          </a:p>
          <a:p>
            <a:pPr marL="0" indent="0" algn="just">
              <a:buNone/>
            </a:pPr>
            <a:r>
              <a:rPr lang="en-US" altLang="zh-CN" dirty="0"/>
              <a:t>	</a:t>
            </a:r>
            <a:endParaRPr lang="zh-CN" altLang="en-US" dirty="0"/>
          </a:p>
          <a:p>
            <a:pPr marL="0" indent="0" algn="just">
              <a:buNone/>
            </a:pPr>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44</a:t>
            </a:fld>
            <a:endParaRPr kumimoji="1" lang="zh-CN" altLang="en-US" dirty="0"/>
          </a:p>
        </p:txBody>
      </p:sp>
      <p:pic>
        <p:nvPicPr>
          <p:cNvPr id="6" name="图片 5"/>
          <p:cNvPicPr>
            <a:picLocks noChangeAspect="1"/>
          </p:cNvPicPr>
          <p:nvPr/>
        </p:nvPicPr>
        <p:blipFill>
          <a:blip r:embed="rId3"/>
          <a:stretch>
            <a:fillRect/>
          </a:stretch>
        </p:blipFill>
        <p:spPr>
          <a:xfrm>
            <a:off x="1128689" y="2978272"/>
            <a:ext cx="6268542" cy="2501031"/>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2359" y="4025850"/>
            <a:ext cx="4371921" cy="1569674"/>
          </a:xfrm>
          <a:prstGeom prst="rect">
            <a:avLst/>
          </a:prstGeom>
        </p:spPr>
      </p:pic>
      <p:sp>
        <p:nvSpPr>
          <p:cNvPr id="10" name="文本框 9"/>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2345" y="5063454"/>
            <a:ext cx="3214733" cy="1595885"/>
          </a:xfrm>
          <a:prstGeom prst="rect">
            <a:avLst/>
          </a:prstGeom>
        </p:spPr>
      </p:pic>
      <p:sp>
        <p:nvSpPr>
          <p:cNvPr id="2" name="标题 1"/>
          <p:cNvSpPr>
            <a:spLocks noGrp="1"/>
          </p:cNvSpPr>
          <p:nvPr>
            <p:ph type="title"/>
          </p:nvPr>
        </p:nvSpPr>
        <p:spPr/>
        <p:txBody>
          <a:bodyPr/>
          <a:lstStyle/>
          <a:p>
            <a:r>
              <a:rPr lang="zh-CN" altLang="en-US" sz="4000" dirty="0"/>
              <a:t>导引型传输介质</a:t>
            </a:r>
            <a:endParaRPr lang="zh-CN" altLang="en-US" dirty="0"/>
          </a:p>
        </p:txBody>
      </p:sp>
      <p:sp>
        <p:nvSpPr>
          <p:cNvPr id="3" name="内容占位符 2"/>
          <p:cNvSpPr>
            <a:spLocks noGrp="1"/>
          </p:cNvSpPr>
          <p:nvPr>
            <p:ph idx="1"/>
          </p:nvPr>
        </p:nvSpPr>
        <p:spPr>
          <a:xfrm>
            <a:off x="838200" y="1244212"/>
            <a:ext cx="10802420" cy="4586694"/>
          </a:xfrm>
        </p:spPr>
        <p:txBody>
          <a:bodyPr>
            <a:normAutofit/>
          </a:bodyPr>
          <a:lstStyle/>
          <a:p>
            <a:pPr marL="360045" indent="-360045" algn="just">
              <a:lnSpc>
                <a:spcPct val="110000"/>
              </a:lnSpc>
            </a:pPr>
            <a:r>
              <a:rPr lang="zh-CN" altLang="en-US" i="0" dirty="0">
                <a:latin typeface="Times New Roman" panose="02020603050405020304" pitchFamily="18" charset="0"/>
                <a:ea typeface="微软雅黑" panose="020B0503020204020204" pitchFamily="34" charset="-122"/>
              </a:rPr>
              <a:t>同轴电缆有两分类</a:t>
            </a:r>
            <a:endParaRPr lang="en-US" altLang="zh-CN" i="0" dirty="0">
              <a:latin typeface="Times New Roman" panose="02020603050405020304" pitchFamily="18" charset="0"/>
              <a:ea typeface="微软雅黑" panose="020B0503020204020204" pitchFamily="34" charset="-122"/>
            </a:endParaRPr>
          </a:p>
          <a:p>
            <a:pPr marL="817245" lvl="1" indent="-360045" algn="just">
              <a:lnSpc>
                <a:spcPct val="110000"/>
              </a:lnSpc>
            </a:pPr>
            <a:r>
              <a:rPr lang="zh-CN" altLang="en-US" i="0" dirty="0">
                <a:latin typeface="Times New Roman" panose="02020603050405020304" pitchFamily="18" charset="0"/>
                <a:ea typeface="微软雅黑" panose="020B0503020204020204" pitchFamily="34" charset="-122"/>
              </a:rPr>
              <a:t>按内、外导体尺寸不同，分为中、小和微三种规格</a:t>
            </a:r>
            <a:endParaRPr lang="en-US" altLang="zh-CN" i="0" dirty="0">
              <a:latin typeface="Times New Roman" panose="02020603050405020304" pitchFamily="18" charset="0"/>
              <a:ea typeface="微软雅黑" panose="020B0503020204020204" pitchFamily="34" charset="-122"/>
            </a:endParaRPr>
          </a:p>
          <a:p>
            <a:pPr marL="817245" lvl="1" indent="-360045" algn="just">
              <a:lnSpc>
                <a:spcPct val="110000"/>
              </a:lnSpc>
            </a:pPr>
            <a:r>
              <a:rPr lang="zh-CN" altLang="en-US" dirty="0">
                <a:latin typeface="Times New Roman" panose="02020603050405020304" pitchFamily="18" charset="0"/>
                <a:ea typeface="微软雅黑" panose="020B0503020204020204" pitchFamily="34" charset="-122"/>
              </a:rPr>
              <a:t>按特性阻抗的不同，分为</a:t>
            </a:r>
            <a:r>
              <a:rPr lang="zh-CN" altLang="en-US" dirty="0">
                <a:solidFill>
                  <a:srgbClr val="C00000"/>
                </a:solidFill>
                <a:latin typeface="Times New Roman" panose="02020603050405020304" pitchFamily="18" charset="0"/>
                <a:ea typeface="微软雅黑" panose="020B0503020204020204" pitchFamily="34" charset="-122"/>
              </a:rPr>
              <a:t>基带同轴电缆（</a:t>
            </a:r>
            <a:r>
              <a:rPr lang="en-US" altLang="zh-CN" dirty="0">
                <a:solidFill>
                  <a:srgbClr val="C00000"/>
                </a:solidFill>
                <a:latin typeface="Times New Roman" panose="02020603050405020304" pitchFamily="18" charset="0"/>
                <a:ea typeface="微软雅黑" panose="020B0503020204020204" pitchFamily="34" charset="-122"/>
              </a:rPr>
              <a:t>50</a:t>
            </a:r>
            <a:r>
              <a:rPr lang="el-GR" altLang="zh-CN" dirty="0">
                <a:solidFill>
                  <a:srgbClr val="C00000"/>
                </a:solidFill>
                <a:latin typeface="Times New Roman" panose="02020603050405020304" pitchFamily="18" charset="0"/>
                <a:ea typeface="微软雅黑" panose="020B0503020204020204" pitchFamily="34" charset="-122"/>
              </a:rPr>
              <a:t>Ω</a:t>
            </a:r>
            <a:r>
              <a:rPr lang="zh-CN" altLang="en-US" dirty="0">
                <a:solidFill>
                  <a:srgbClr val="C00000"/>
                </a:solidFill>
                <a:latin typeface="Times New Roman" panose="02020603050405020304" pitchFamily="18" charset="0"/>
                <a:ea typeface="微软雅黑" panose="020B0503020204020204" pitchFamily="34" charset="-122"/>
              </a:rPr>
              <a:t>）</a:t>
            </a:r>
            <a:r>
              <a:rPr lang="zh-CN" altLang="en-US" dirty="0">
                <a:latin typeface="Times New Roman" panose="02020603050405020304" pitchFamily="18" charset="0"/>
                <a:ea typeface="微软雅黑" panose="020B0503020204020204" pitchFamily="34" charset="-122"/>
              </a:rPr>
              <a:t>和</a:t>
            </a:r>
            <a:r>
              <a:rPr lang="zh-CN" altLang="en-US" dirty="0">
                <a:solidFill>
                  <a:srgbClr val="C00000"/>
                </a:solidFill>
                <a:latin typeface="Times New Roman" panose="02020603050405020304" pitchFamily="18" charset="0"/>
                <a:ea typeface="微软雅黑" panose="020B0503020204020204" pitchFamily="34" charset="-122"/>
              </a:rPr>
              <a:t>宽带同轴电缆（</a:t>
            </a:r>
            <a:r>
              <a:rPr lang="en-US" altLang="zh-CN" dirty="0">
                <a:solidFill>
                  <a:srgbClr val="C00000"/>
                </a:solidFill>
                <a:latin typeface="Times New Roman" panose="02020603050405020304" pitchFamily="18" charset="0"/>
                <a:ea typeface="微软雅黑" panose="020B0503020204020204" pitchFamily="34" charset="-122"/>
              </a:rPr>
              <a:t>75</a:t>
            </a:r>
            <a:r>
              <a:rPr lang="el-GR" altLang="zh-CN" dirty="0">
                <a:solidFill>
                  <a:srgbClr val="C00000"/>
                </a:solidFill>
                <a:latin typeface="Times New Roman" panose="02020603050405020304" pitchFamily="18" charset="0"/>
                <a:ea typeface="微软雅黑" panose="020B0503020204020204" pitchFamily="34" charset="-122"/>
              </a:rPr>
              <a:t>Ω</a:t>
            </a:r>
            <a:r>
              <a:rPr lang="zh-CN" altLang="en-US" dirty="0">
                <a:solidFill>
                  <a:srgbClr val="C00000"/>
                </a:solidFill>
                <a:latin typeface="Times New Roman" panose="02020603050405020304" pitchFamily="18" charset="0"/>
                <a:ea typeface="微软雅黑" panose="020B0503020204020204" pitchFamily="34" charset="-122"/>
              </a:rPr>
              <a:t>）</a:t>
            </a:r>
            <a:endParaRPr lang="en-US" altLang="zh-CN" dirty="0">
              <a:solidFill>
                <a:srgbClr val="C00000"/>
              </a:solidFill>
              <a:latin typeface="Times New Roman" panose="02020603050405020304" pitchFamily="18" charset="0"/>
              <a:ea typeface="微软雅黑" panose="020B0503020204020204" pitchFamily="34" charset="-122"/>
            </a:endParaRPr>
          </a:p>
          <a:p>
            <a:pPr marL="1274445" lvl="2" indent="-360045" algn="just">
              <a:lnSpc>
                <a:spcPct val="110000"/>
              </a:lnSpc>
            </a:pPr>
            <a:r>
              <a:rPr lang="zh-CN" altLang="en-US" dirty="0">
                <a:latin typeface="Times New Roman" panose="02020603050405020304" pitchFamily="18" charset="0"/>
                <a:ea typeface="微软雅黑" panose="020B0503020204020204" pitchFamily="34" charset="-122"/>
              </a:rPr>
              <a:t>基带同轴用来传送基带信号，其距离可达</a:t>
            </a:r>
            <a:r>
              <a:rPr lang="en-US" altLang="zh-CN" dirty="0">
                <a:latin typeface="Times New Roman" panose="02020603050405020304" pitchFamily="18" charset="0"/>
                <a:ea typeface="微软雅黑" panose="020B0503020204020204" pitchFamily="34" charset="-122"/>
              </a:rPr>
              <a:t>1km</a:t>
            </a:r>
            <a:r>
              <a:rPr lang="zh-CN" altLang="en-US" dirty="0">
                <a:latin typeface="Times New Roman" panose="02020603050405020304" pitchFamily="18" charset="0"/>
                <a:ea typeface="微软雅黑" panose="020B0503020204020204" pitchFamily="34" charset="-122"/>
              </a:rPr>
              <a:t>，传输速率为</a:t>
            </a:r>
            <a:r>
              <a:rPr lang="en-US" altLang="zh-CN" dirty="0">
                <a:latin typeface="Times New Roman" panose="02020603050405020304" pitchFamily="18" charset="0"/>
                <a:ea typeface="微软雅黑" panose="020B0503020204020204" pitchFamily="34" charset="-122"/>
              </a:rPr>
              <a:t>10Mb/s</a:t>
            </a:r>
          </a:p>
          <a:p>
            <a:pPr marL="1274445" lvl="2" indent="-360045" algn="just">
              <a:lnSpc>
                <a:spcPct val="110000"/>
              </a:lnSpc>
            </a:pPr>
            <a:r>
              <a:rPr lang="zh-CN" altLang="en-US" dirty="0">
                <a:latin typeface="Times New Roman" panose="02020603050405020304" pitchFamily="18" charset="0"/>
                <a:ea typeface="微软雅黑" panose="020B0503020204020204" pitchFamily="34" charset="-122"/>
              </a:rPr>
              <a:t>宽带同轴是有线电视的标准传输电缆，传送频分复用的宽带信号，信号频率可高达</a:t>
            </a:r>
            <a:r>
              <a:rPr lang="en-US" altLang="zh-CN" dirty="0">
                <a:latin typeface="Times New Roman" panose="02020603050405020304" pitchFamily="18" charset="0"/>
                <a:ea typeface="微软雅黑" panose="020B0503020204020204" pitchFamily="34" charset="-122"/>
              </a:rPr>
              <a:t>300-400MHz</a:t>
            </a:r>
            <a:r>
              <a:rPr lang="zh-CN" altLang="en-US" dirty="0">
                <a:latin typeface="Times New Roman" panose="02020603050405020304" pitchFamily="18" charset="0"/>
                <a:ea typeface="微软雅黑" panose="020B0503020204020204" pitchFamily="34" charset="-122"/>
              </a:rPr>
              <a:t>，距离可达</a:t>
            </a:r>
            <a:r>
              <a:rPr lang="en-US" altLang="zh-CN" dirty="0">
                <a:latin typeface="Times New Roman" panose="02020603050405020304" pitchFamily="18" charset="0"/>
                <a:ea typeface="微软雅黑" panose="020B0503020204020204" pitchFamily="34" charset="-122"/>
              </a:rPr>
              <a:t>100km</a:t>
            </a:r>
            <a:r>
              <a:rPr lang="zh-CN" altLang="en-US" dirty="0">
                <a:latin typeface="Times New Roman" panose="02020603050405020304" pitchFamily="18" charset="0"/>
                <a:ea typeface="微软雅黑" panose="020B0503020204020204" pitchFamily="34" charset="-122"/>
              </a:rPr>
              <a:t> </a:t>
            </a:r>
          </a:p>
          <a:p>
            <a:pPr marL="360045" indent="-360045" algn="just">
              <a:lnSpc>
                <a:spcPct val="110000"/>
              </a:lnSpc>
            </a:pPr>
            <a:r>
              <a:rPr lang="zh-CN" altLang="en-US" sz="2400" i="0" dirty="0">
                <a:latin typeface="Times New Roman" panose="02020603050405020304" pitchFamily="18" charset="0"/>
                <a:ea typeface="微软雅黑" panose="020B0503020204020204" pitchFamily="34" charset="-122"/>
              </a:rPr>
              <a:t>局域网发展初期广泛地使用同轴电缆</a:t>
            </a:r>
            <a:r>
              <a:rPr lang="zh-CN" altLang="en-US" sz="2400" dirty="0">
                <a:latin typeface="Times New Roman" panose="02020603050405020304" pitchFamily="18" charset="0"/>
                <a:ea typeface="微软雅黑" panose="020B0503020204020204" pitchFamily="34" charset="-122"/>
              </a:rPr>
              <a:t>（</a:t>
            </a:r>
            <a:r>
              <a:rPr lang="en-US" altLang="zh-CN" sz="2400" dirty="0">
                <a:latin typeface="Times New Roman" panose="02020603050405020304" pitchFamily="18" charset="0"/>
                <a:ea typeface="微软雅黑" panose="020B0503020204020204" pitchFamily="34" charset="-122"/>
              </a:rPr>
              <a:t>50</a:t>
            </a:r>
            <a:r>
              <a:rPr lang="el-GR" altLang="zh-CN" sz="2400" dirty="0">
                <a:latin typeface="Times New Roman" panose="02020603050405020304" pitchFamily="18" charset="0"/>
                <a:ea typeface="微软雅黑" panose="020B0503020204020204" pitchFamily="34" charset="-122"/>
              </a:rPr>
              <a:t>Ω</a:t>
            </a:r>
            <a:r>
              <a:rPr lang="zh-CN" altLang="en-US" sz="2400" dirty="0">
                <a:latin typeface="Times New Roman" panose="02020603050405020304" pitchFamily="18" charset="0"/>
                <a:ea typeface="微软雅黑" panose="020B0503020204020204" pitchFamily="34" charset="-122"/>
              </a:rPr>
              <a:t>） </a:t>
            </a:r>
            <a:endParaRPr lang="en-US" altLang="zh-CN" sz="2400" dirty="0">
              <a:latin typeface="Times New Roman" panose="02020603050405020304" pitchFamily="18" charset="0"/>
              <a:ea typeface="微软雅黑" panose="020B0503020204020204" pitchFamily="34" charset="-122"/>
            </a:endParaRPr>
          </a:p>
          <a:p>
            <a:pPr marL="360045" indent="-360045" algn="just">
              <a:lnSpc>
                <a:spcPct val="110000"/>
              </a:lnSpc>
            </a:pPr>
            <a:r>
              <a:rPr lang="zh-CN" altLang="en-US" sz="2400" i="0" dirty="0">
                <a:latin typeface="Times New Roman" panose="02020603050405020304" pitchFamily="18" charset="0"/>
                <a:ea typeface="微软雅黑" panose="020B0503020204020204" pitchFamily="34" charset="-122"/>
              </a:rPr>
              <a:t>现在同轴电缆</a:t>
            </a:r>
            <a:r>
              <a:rPr lang="zh-CN" altLang="en-US" sz="2400" dirty="0">
                <a:latin typeface="Times New Roman" panose="02020603050405020304" pitchFamily="18" charset="0"/>
                <a:ea typeface="微软雅黑" panose="020B0503020204020204" pitchFamily="34" charset="-122"/>
              </a:rPr>
              <a:t>（</a:t>
            </a:r>
            <a:r>
              <a:rPr lang="en-US" altLang="zh-CN" sz="2400" dirty="0">
                <a:latin typeface="Times New Roman" panose="02020603050405020304" pitchFamily="18" charset="0"/>
                <a:ea typeface="微软雅黑" panose="020B0503020204020204" pitchFamily="34" charset="-122"/>
              </a:rPr>
              <a:t>75</a:t>
            </a:r>
            <a:r>
              <a:rPr lang="el-GR" altLang="zh-CN" sz="2400" dirty="0">
                <a:latin typeface="Times New Roman" panose="02020603050405020304" pitchFamily="18" charset="0"/>
                <a:ea typeface="微软雅黑" panose="020B0503020204020204" pitchFamily="34" charset="-122"/>
              </a:rPr>
              <a:t>Ω</a:t>
            </a:r>
            <a:r>
              <a:rPr lang="zh-CN" altLang="en-US" sz="2400" dirty="0">
                <a:latin typeface="Times New Roman" panose="02020603050405020304" pitchFamily="18" charset="0"/>
                <a:ea typeface="微软雅黑" panose="020B0503020204020204" pitchFamily="34" charset="-122"/>
              </a:rPr>
              <a:t>）</a:t>
            </a:r>
            <a:r>
              <a:rPr lang="zh-CN" altLang="en-US" sz="2400" i="0" dirty="0">
                <a:latin typeface="Times New Roman" panose="02020603050405020304" pitchFamily="18" charset="0"/>
                <a:ea typeface="微软雅黑" panose="020B0503020204020204" pitchFamily="34" charset="-122"/>
              </a:rPr>
              <a:t>主要用在有线电视网</a:t>
            </a:r>
            <a:endParaRPr lang="zh-CN" altLang="en-US" sz="2400" dirty="0">
              <a:latin typeface="Times New Roman" panose="02020603050405020304" pitchFamily="18" charset="0"/>
              <a:ea typeface="微软雅黑" panose="020B0503020204020204" pitchFamily="34" charset="-122"/>
            </a:endParaRPr>
          </a:p>
          <a:p>
            <a:pPr algn="just"/>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45</a:t>
            </a:fld>
            <a:endParaRPr kumimoji="1" lang="zh-CN" altLang="en-US" dirty="0"/>
          </a:p>
        </p:txBody>
      </p:sp>
      <p:pic>
        <p:nvPicPr>
          <p:cNvPr id="5" name="图片 4"/>
          <p:cNvPicPr>
            <a:picLocks noChangeAspect="1"/>
          </p:cNvPicPr>
          <p:nvPr/>
        </p:nvPicPr>
        <p:blipFill>
          <a:blip r:embed="rId3"/>
          <a:stretch>
            <a:fillRect/>
          </a:stretch>
        </p:blipFill>
        <p:spPr>
          <a:xfrm>
            <a:off x="8692344" y="3954447"/>
            <a:ext cx="3214734" cy="2218013"/>
          </a:xfrm>
          <a:prstGeom prst="rect">
            <a:avLst/>
          </a:prstGeom>
        </p:spPr>
      </p:pic>
      <p:pic>
        <p:nvPicPr>
          <p:cNvPr id="6" name="图片 5"/>
          <p:cNvPicPr>
            <a:picLocks noChangeAspect="1"/>
          </p:cNvPicPr>
          <p:nvPr/>
        </p:nvPicPr>
        <p:blipFill>
          <a:blip r:embed="rId4"/>
          <a:stretch>
            <a:fillRect/>
          </a:stretch>
        </p:blipFill>
        <p:spPr>
          <a:xfrm>
            <a:off x="6900899" y="5063454"/>
            <a:ext cx="1798889" cy="1105499"/>
          </a:xfrm>
          <a:prstGeom prst="rect">
            <a:avLst/>
          </a:prstGeom>
        </p:spPr>
      </p:pic>
      <p:graphicFrame>
        <p:nvGraphicFramePr>
          <p:cNvPr id="9" name="表格 10"/>
          <p:cNvGraphicFramePr>
            <a:graphicFrameLocks noGrp="1"/>
          </p:cNvGraphicFramePr>
          <p:nvPr/>
        </p:nvGraphicFramePr>
        <p:xfrm>
          <a:off x="971428" y="5111114"/>
          <a:ext cx="5796243" cy="1112520"/>
        </p:xfrm>
        <a:graphic>
          <a:graphicData uri="http://schemas.openxmlformats.org/drawingml/2006/table">
            <a:tbl>
              <a:tblPr firstRow="1" bandRow="1">
                <a:tableStyleId>{5C22544A-7EE6-4342-B048-85BDC9FD1C3A}</a:tableStyleId>
              </a:tblPr>
              <a:tblGrid>
                <a:gridCol w="1661161">
                  <a:extLst>
                    <a:ext uri="{9D8B030D-6E8A-4147-A177-3AD203B41FA5}">
                      <a16:colId xmlns:a16="http://schemas.microsoft.com/office/drawing/2014/main" val="20000"/>
                    </a:ext>
                  </a:extLst>
                </a:gridCol>
                <a:gridCol w="2001520">
                  <a:extLst>
                    <a:ext uri="{9D8B030D-6E8A-4147-A177-3AD203B41FA5}">
                      <a16:colId xmlns:a16="http://schemas.microsoft.com/office/drawing/2014/main" val="20001"/>
                    </a:ext>
                  </a:extLst>
                </a:gridCol>
                <a:gridCol w="2133562">
                  <a:extLst>
                    <a:ext uri="{9D8B030D-6E8A-4147-A177-3AD203B41FA5}">
                      <a16:colId xmlns:a16="http://schemas.microsoft.com/office/drawing/2014/main" val="20002"/>
                    </a:ext>
                  </a:extLst>
                </a:gridCol>
              </a:tblGrid>
              <a:tr h="370840">
                <a:tc>
                  <a:txBody>
                    <a:bodyPr/>
                    <a:lstStyle/>
                    <a:p>
                      <a:pPr algn="ctr"/>
                      <a:r>
                        <a:rPr lang="zh-CN" altLang="en-US" dirty="0">
                          <a:latin typeface="微软雅黑" panose="020B0503020204020204" pitchFamily="34" charset="-122"/>
                          <a:ea typeface="微软雅黑" panose="020B0503020204020204" pitchFamily="34" charset="-122"/>
                        </a:rPr>
                        <a:t>以太网标准</a:t>
                      </a:r>
                    </a:p>
                  </a:txBody>
                  <a:tcPr/>
                </a:tc>
                <a:tc>
                  <a:txBody>
                    <a:bodyPr/>
                    <a:lstStyle/>
                    <a:p>
                      <a:pPr algn="ctr"/>
                      <a:r>
                        <a:rPr lang="zh-CN" altLang="en-US" dirty="0">
                          <a:latin typeface="微软雅黑" panose="020B0503020204020204" pitchFamily="34" charset="-122"/>
                          <a:ea typeface="微软雅黑" panose="020B0503020204020204" pitchFamily="34" charset="-122"/>
                        </a:rPr>
                        <a:t>电缆类别</a:t>
                      </a:r>
                    </a:p>
                  </a:txBody>
                  <a:tcPr/>
                </a:tc>
                <a:tc>
                  <a:txBody>
                    <a:bodyPr/>
                    <a:lstStyle/>
                    <a:p>
                      <a:pPr algn="ctr"/>
                      <a:r>
                        <a:rPr lang="zh-CN" altLang="en-US" dirty="0">
                          <a:latin typeface="微软雅黑" panose="020B0503020204020204" pitchFamily="34" charset="-122"/>
                          <a:ea typeface="微软雅黑" panose="020B0503020204020204" pitchFamily="34" charset="-122"/>
                        </a:rPr>
                        <a:t>最长有效传输距离</a:t>
                      </a:r>
                    </a:p>
                  </a:txBody>
                  <a:tcPr/>
                </a:tc>
                <a:extLst>
                  <a:ext uri="{0D108BD9-81ED-4DB2-BD59-A6C34878D82A}">
                    <a16:rowId xmlns:a16="http://schemas.microsoft.com/office/drawing/2014/main" val="10000"/>
                  </a:ext>
                </a:extLst>
              </a:tr>
              <a:tr h="370840">
                <a:tc>
                  <a:txBody>
                    <a:bodyPr/>
                    <a:lstStyle/>
                    <a:p>
                      <a:pPr algn="ctr"/>
                      <a:r>
                        <a:rPr lang="en-US" altLang="zh-CN" dirty="0">
                          <a:latin typeface="微软雅黑" panose="020B0503020204020204" pitchFamily="34" charset="-122"/>
                          <a:ea typeface="微软雅黑" panose="020B0503020204020204" pitchFamily="34" charset="-122"/>
                        </a:rPr>
                        <a:t>10BASE5</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a:latin typeface="微软雅黑" panose="020B0503020204020204" pitchFamily="34" charset="-122"/>
                          <a:ea typeface="微软雅黑" panose="020B0503020204020204" pitchFamily="34" charset="-122"/>
                        </a:rPr>
                        <a:t>粗同轴电缆</a:t>
                      </a:r>
                    </a:p>
                  </a:txBody>
                  <a:tcPr/>
                </a:tc>
                <a:tc>
                  <a:txBody>
                    <a:bodyPr/>
                    <a:lstStyle/>
                    <a:p>
                      <a:pPr algn="ctr"/>
                      <a:r>
                        <a:rPr lang="en-US" altLang="zh-CN" dirty="0">
                          <a:latin typeface="微软雅黑" panose="020B0503020204020204" pitchFamily="34" charset="-122"/>
                          <a:ea typeface="微软雅黑" panose="020B0503020204020204" pitchFamily="34" charset="-122"/>
                        </a:rPr>
                        <a:t>500</a:t>
                      </a:r>
                      <a:r>
                        <a:rPr lang="zh-CN" altLang="en-US" dirty="0">
                          <a:latin typeface="微软雅黑" panose="020B0503020204020204" pitchFamily="34" charset="-122"/>
                          <a:ea typeface="微软雅黑" panose="020B0503020204020204" pitchFamily="34" charset="-122"/>
                        </a:rPr>
                        <a:t>米</a:t>
                      </a:r>
                    </a:p>
                  </a:txBody>
                  <a:tcPr/>
                </a:tc>
                <a:extLst>
                  <a:ext uri="{0D108BD9-81ED-4DB2-BD59-A6C34878D82A}">
                    <a16:rowId xmlns:a16="http://schemas.microsoft.com/office/drawing/2014/main" val="10001"/>
                  </a:ext>
                </a:extLst>
              </a:tr>
              <a:tr h="370840">
                <a:tc>
                  <a:txBody>
                    <a:bodyPr/>
                    <a:lstStyle/>
                    <a:p>
                      <a:pPr algn="ctr"/>
                      <a:r>
                        <a:rPr lang="en-US" altLang="zh-CN" dirty="0">
                          <a:latin typeface="微软雅黑" panose="020B0503020204020204" pitchFamily="34" charset="-122"/>
                          <a:ea typeface="微软雅黑" panose="020B0503020204020204" pitchFamily="34" charset="-122"/>
                        </a:rPr>
                        <a:t>10BASE2</a:t>
                      </a:r>
                      <a:endParaRPr lang="zh-CN" altLang="en-US" dirty="0">
                        <a:latin typeface="微软雅黑" panose="020B0503020204020204" pitchFamily="34" charset="-122"/>
                        <a:ea typeface="微软雅黑" panose="020B0503020204020204" pitchFamily="34"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latin typeface="微软雅黑" panose="020B0503020204020204" pitchFamily="34" charset="-122"/>
                          <a:ea typeface="微软雅黑" panose="020B0503020204020204" pitchFamily="34" charset="-122"/>
                        </a:rPr>
                        <a:t>细同轴电缆</a:t>
                      </a:r>
                    </a:p>
                  </a:txBody>
                  <a:tcPr/>
                </a:tc>
                <a:tc>
                  <a:txBody>
                    <a:bodyPr/>
                    <a:lstStyle/>
                    <a:p>
                      <a:pPr algn="ctr"/>
                      <a:r>
                        <a:rPr lang="en-US" altLang="zh-CN" dirty="0">
                          <a:latin typeface="微软雅黑" panose="020B0503020204020204" pitchFamily="34" charset="-122"/>
                          <a:ea typeface="微软雅黑" panose="020B0503020204020204" pitchFamily="34" charset="-122"/>
                        </a:rPr>
                        <a:t>185</a:t>
                      </a:r>
                      <a:r>
                        <a:rPr lang="zh-CN" altLang="en-US" dirty="0">
                          <a:latin typeface="微软雅黑" panose="020B0503020204020204" pitchFamily="34" charset="-122"/>
                          <a:ea typeface="微软雅黑" panose="020B0503020204020204" pitchFamily="34" charset="-122"/>
                        </a:rPr>
                        <a:t>米</a:t>
                      </a:r>
                    </a:p>
                  </a:txBody>
                  <a:tcPr/>
                </a:tc>
                <a:extLst>
                  <a:ext uri="{0D108BD9-81ED-4DB2-BD59-A6C34878D82A}">
                    <a16:rowId xmlns:a16="http://schemas.microsoft.com/office/drawing/2014/main" val="10002"/>
                  </a:ext>
                </a:extLst>
              </a:tr>
            </a:tbl>
          </a:graphicData>
        </a:graphic>
      </p:graphicFrame>
      <p:sp>
        <p:nvSpPr>
          <p:cNvPr id="11" name="文本框 10"/>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stretch>
            <a:fillRect/>
          </a:stretch>
        </p:blipFill>
        <p:spPr>
          <a:xfrm>
            <a:off x="8999448" y="5184753"/>
            <a:ext cx="2647240" cy="1566148"/>
          </a:xfrm>
          <a:prstGeom prst="rect">
            <a:avLst/>
          </a:prstGeom>
          <a:ln>
            <a:solidFill>
              <a:schemeClr val="tx2"/>
            </a:solidFill>
          </a:ln>
        </p:spPr>
      </p:pic>
      <p:sp>
        <p:nvSpPr>
          <p:cNvPr id="2" name="标题 1"/>
          <p:cNvSpPr>
            <a:spLocks noGrp="1"/>
          </p:cNvSpPr>
          <p:nvPr>
            <p:ph type="title"/>
          </p:nvPr>
        </p:nvSpPr>
        <p:spPr/>
        <p:txBody>
          <a:bodyPr/>
          <a:lstStyle/>
          <a:p>
            <a:r>
              <a:rPr lang="zh-CN" altLang="en-US" sz="4000" dirty="0"/>
              <a:t>导引型传输介质</a:t>
            </a:r>
            <a:endParaRPr lang="zh-CN" altLang="en-US" dirty="0"/>
          </a:p>
        </p:txBody>
      </p:sp>
      <p:sp>
        <p:nvSpPr>
          <p:cNvPr id="3" name="内容占位符 2"/>
          <p:cNvSpPr>
            <a:spLocks noGrp="1"/>
          </p:cNvSpPr>
          <p:nvPr>
            <p:ph idx="1"/>
          </p:nvPr>
        </p:nvSpPr>
        <p:spPr>
          <a:xfrm>
            <a:off x="838200" y="1319686"/>
            <a:ext cx="5388863" cy="4586694"/>
          </a:xfrm>
        </p:spPr>
        <p:txBody>
          <a:bodyPr>
            <a:normAutofit/>
          </a:bodyPr>
          <a:lstStyle/>
          <a:p>
            <a:pPr marL="0" indent="0" algn="just">
              <a:buNone/>
            </a:pPr>
            <a:r>
              <a:rPr lang="zh-CN" altLang="en-US" b="1" dirty="0">
                <a:solidFill>
                  <a:srgbClr val="C00000"/>
                </a:solidFill>
              </a:rPr>
              <a:t>光纤</a:t>
            </a:r>
            <a:endParaRPr lang="en-US" altLang="zh-CN" b="1" dirty="0">
              <a:solidFill>
                <a:srgbClr val="C00000"/>
              </a:solidFill>
            </a:endParaRPr>
          </a:p>
          <a:p>
            <a:pPr marL="360045" indent="-360045" algn="just"/>
            <a:r>
              <a:rPr lang="zh-CN" altLang="en-US" sz="2400" i="0" dirty="0">
                <a:latin typeface="Times New Roman" panose="02020603050405020304" pitchFamily="18" charset="0"/>
              </a:rPr>
              <a:t>光纤通信已成为现代通信技术中的一个十分重要的领域</a:t>
            </a:r>
            <a:endParaRPr lang="en-US" altLang="zh-CN" sz="2400" dirty="0">
              <a:latin typeface="Times New Roman" panose="02020603050405020304" pitchFamily="18" charset="0"/>
            </a:endParaRPr>
          </a:p>
          <a:p>
            <a:pPr marL="360045" indent="-360045" algn="just"/>
            <a:r>
              <a:rPr lang="zh-CN" altLang="en-US" sz="2400" i="0" dirty="0">
                <a:latin typeface="Times New Roman" panose="02020603050405020304" pitchFamily="18" charset="0"/>
              </a:rPr>
              <a:t>光纤是一种新型的光波导，结构一般是双层或多层同心园柱体</a:t>
            </a:r>
            <a:endParaRPr lang="en-US" altLang="zh-CN" sz="2400" i="0" dirty="0">
              <a:latin typeface="Times New Roman" panose="02020603050405020304" pitchFamily="18" charset="0"/>
            </a:endParaRPr>
          </a:p>
          <a:p>
            <a:pPr marL="817245" lvl="1" indent="-360045" algn="just"/>
            <a:r>
              <a:rPr lang="zh-CN" altLang="en-US" sz="2000" i="0" dirty="0">
                <a:latin typeface="Times New Roman" panose="02020603050405020304" pitchFamily="18" charset="0"/>
              </a:rPr>
              <a:t>由纤芯、包层和护套组成 </a:t>
            </a:r>
            <a:endParaRPr lang="en-US" altLang="zh-CN" sz="2000" dirty="0">
              <a:latin typeface="Times New Roman" panose="02020603050405020304" pitchFamily="18" charset="0"/>
            </a:endParaRPr>
          </a:p>
          <a:p>
            <a:pPr marL="0" indent="0" algn="just">
              <a:buNone/>
            </a:pPr>
            <a:endParaRPr lang="en-US" altLang="zh-CN" dirty="0"/>
          </a:p>
          <a:p>
            <a:pPr marL="0" indent="0" algn="just">
              <a:buNone/>
            </a:pPr>
            <a:endParaRPr lang="zh-CN" altLang="en-US" dirty="0"/>
          </a:p>
          <a:p>
            <a:pPr algn="just"/>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46</a:t>
            </a:fld>
            <a:endParaRPr kumimoji="1" lang="zh-CN" altLang="en-US" dirty="0"/>
          </a:p>
        </p:txBody>
      </p:sp>
      <p:pic>
        <p:nvPicPr>
          <p:cNvPr id="6" name="图片 5"/>
          <p:cNvPicPr>
            <a:picLocks noChangeAspect="1"/>
          </p:cNvPicPr>
          <p:nvPr/>
        </p:nvPicPr>
        <p:blipFill>
          <a:blip r:embed="rId3"/>
          <a:stretch>
            <a:fillRect/>
          </a:stretch>
        </p:blipFill>
        <p:spPr>
          <a:xfrm>
            <a:off x="6309391" y="1327230"/>
            <a:ext cx="5049066" cy="2053665"/>
          </a:xfrm>
          <a:prstGeom prst="rect">
            <a:avLst/>
          </a:prstGeom>
        </p:spPr>
      </p:pic>
      <p:pic>
        <p:nvPicPr>
          <p:cNvPr id="5" name="图片 4"/>
          <p:cNvPicPr>
            <a:picLocks noChangeAspect="1"/>
          </p:cNvPicPr>
          <p:nvPr/>
        </p:nvPicPr>
        <p:blipFill>
          <a:blip r:embed="rId4"/>
          <a:stretch>
            <a:fillRect/>
          </a:stretch>
        </p:blipFill>
        <p:spPr>
          <a:xfrm>
            <a:off x="6227063" y="3598540"/>
            <a:ext cx="2724913" cy="1551122"/>
          </a:xfrm>
          <a:prstGeom prst="rect">
            <a:avLst/>
          </a:prstGeom>
        </p:spPr>
      </p:pic>
      <p:pic>
        <p:nvPicPr>
          <p:cNvPr id="8" name="图片 7"/>
          <p:cNvPicPr>
            <a:picLocks noChangeAspect="1"/>
          </p:cNvPicPr>
          <p:nvPr/>
        </p:nvPicPr>
        <p:blipFill>
          <a:blip r:embed="rId5"/>
          <a:stretch>
            <a:fillRect/>
          </a:stretch>
        </p:blipFill>
        <p:spPr>
          <a:xfrm>
            <a:off x="6304736" y="5184753"/>
            <a:ext cx="2647240" cy="1566148"/>
          </a:xfrm>
          <a:prstGeom prst="rect">
            <a:avLst/>
          </a:prstGeom>
        </p:spPr>
      </p:pic>
      <p:pic>
        <p:nvPicPr>
          <p:cNvPr id="10" name="图片 9"/>
          <p:cNvPicPr>
            <a:picLocks noChangeAspect="1"/>
          </p:cNvPicPr>
          <p:nvPr/>
        </p:nvPicPr>
        <p:blipFill>
          <a:blip r:embed="rId6"/>
          <a:stretch>
            <a:fillRect/>
          </a:stretch>
        </p:blipFill>
        <p:spPr>
          <a:xfrm>
            <a:off x="8999448" y="3597274"/>
            <a:ext cx="2640864" cy="1539434"/>
          </a:xfrm>
          <a:prstGeom prst="rect">
            <a:avLst/>
          </a:prstGeom>
        </p:spPr>
      </p:pic>
      <p:pic>
        <p:nvPicPr>
          <p:cNvPr id="7" name="图片 6"/>
          <p:cNvPicPr>
            <a:picLocks noChangeAspect="1"/>
          </p:cNvPicPr>
          <p:nvPr/>
        </p:nvPicPr>
        <p:blipFill>
          <a:blip r:embed="rId7"/>
          <a:stretch>
            <a:fillRect/>
          </a:stretch>
        </p:blipFill>
        <p:spPr>
          <a:xfrm>
            <a:off x="924670" y="4029902"/>
            <a:ext cx="3033350" cy="2338318"/>
          </a:xfrm>
          <a:prstGeom prst="rect">
            <a:avLst/>
          </a:prstGeom>
        </p:spPr>
      </p:pic>
      <p:sp>
        <p:nvSpPr>
          <p:cNvPr id="11" name="Text Box 7"/>
          <p:cNvSpPr txBox="1">
            <a:spLocks noChangeArrowheads="1"/>
          </p:cNvSpPr>
          <p:nvPr/>
        </p:nvSpPr>
        <p:spPr bwMode="auto">
          <a:xfrm>
            <a:off x="3982262" y="4923696"/>
            <a:ext cx="2871303" cy="1200329"/>
          </a:xfrm>
          <a:prstGeom prst="rect">
            <a:avLst/>
          </a:prstGeom>
          <a:noFill/>
          <a:ln>
            <a:noFill/>
          </a:ln>
        </p:spPr>
        <p:txBody>
          <a:bodyPr wrap="squar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ClrTx/>
              <a:buFontTx/>
              <a:buNone/>
            </a:pPr>
            <a:r>
              <a:rPr lang="zh-CN" altLang="en-US" sz="2400" dirty="0">
                <a:solidFill>
                  <a:srgbClr val="C00000"/>
                </a:solidFill>
                <a:latin typeface="Arial" panose="020B0604020202020204" pitchFamily="34" charset="0"/>
                <a:ea typeface="黑体" panose="02010609060101010101" pitchFamily="49" charset="-122"/>
              </a:rPr>
              <a:t>光交换机</a:t>
            </a:r>
            <a:endParaRPr lang="en-US" altLang="zh-CN" sz="2400" dirty="0">
              <a:solidFill>
                <a:srgbClr val="C00000"/>
              </a:solidFill>
              <a:latin typeface="Arial" panose="020B0604020202020204" pitchFamily="34" charset="0"/>
              <a:ea typeface="黑体" panose="02010609060101010101" pitchFamily="49" charset="-122"/>
            </a:endParaRPr>
          </a:p>
          <a:p>
            <a:pPr eaLnBrk="1" hangingPunct="1">
              <a:lnSpc>
                <a:spcPct val="150000"/>
              </a:lnSpc>
              <a:spcBef>
                <a:spcPct val="0"/>
              </a:spcBef>
              <a:buClrTx/>
              <a:buFontTx/>
              <a:buNone/>
            </a:pPr>
            <a:r>
              <a:rPr lang="en-US" altLang="zh-CN" sz="2400" dirty="0">
                <a:solidFill>
                  <a:srgbClr val="C00000"/>
                </a:solidFill>
                <a:latin typeface="Arial" panose="020B0604020202020204" pitchFamily="34" charset="0"/>
                <a:ea typeface="黑体" panose="02010609060101010101" pitchFamily="49" charset="-122"/>
              </a:rPr>
              <a:t>——</a:t>
            </a:r>
            <a:r>
              <a:rPr lang="zh-CN" altLang="en-US" sz="2400" dirty="0">
                <a:solidFill>
                  <a:srgbClr val="C00000"/>
                </a:solidFill>
                <a:latin typeface="Arial" panose="020B0604020202020204" pitchFamily="34" charset="0"/>
                <a:ea typeface="黑体" panose="02010609060101010101" pitchFamily="49" charset="-122"/>
              </a:rPr>
              <a:t>（家用光猫）</a:t>
            </a:r>
          </a:p>
        </p:txBody>
      </p:sp>
      <p:sp>
        <p:nvSpPr>
          <p:cNvPr id="13" name="文本框 12"/>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导引型传输介质</a:t>
            </a:r>
            <a:endParaRPr lang="zh-CN" altLang="en-US" dirty="0"/>
          </a:p>
        </p:txBody>
      </p:sp>
      <p:sp>
        <p:nvSpPr>
          <p:cNvPr id="3" name="内容占位符 2"/>
          <p:cNvSpPr>
            <a:spLocks noGrp="1"/>
          </p:cNvSpPr>
          <p:nvPr>
            <p:ph idx="1"/>
          </p:nvPr>
        </p:nvSpPr>
        <p:spPr>
          <a:xfrm>
            <a:off x="838200" y="1510758"/>
            <a:ext cx="10515600" cy="564622"/>
          </a:xfrm>
        </p:spPr>
        <p:txBody>
          <a:bodyPr>
            <a:noAutofit/>
          </a:bodyPr>
          <a:lstStyle/>
          <a:p>
            <a:pPr marL="0" indent="0" algn="just">
              <a:buNone/>
            </a:pPr>
            <a:r>
              <a:rPr lang="zh-CN" altLang="en-US" b="1" dirty="0">
                <a:solidFill>
                  <a:srgbClr val="5B307E"/>
                </a:solidFill>
              </a:rPr>
              <a:t>光线在光纤中的折射</a:t>
            </a:r>
            <a:endParaRPr lang="en-US" altLang="zh-CN" b="1" dirty="0">
              <a:solidFill>
                <a:srgbClr val="5B307E"/>
              </a:solidFill>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47</a:t>
            </a:fld>
            <a:endParaRPr kumimoji="1" lang="zh-CN" altLang="en-US" dirty="0"/>
          </a:p>
        </p:txBody>
      </p:sp>
      <p:pic>
        <p:nvPicPr>
          <p:cNvPr id="6" name="图片 5"/>
          <p:cNvPicPr>
            <a:picLocks noChangeAspect="1"/>
          </p:cNvPicPr>
          <p:nvPr/>
        </p:nvPicPr>
        <p:blipFill>
          <a:blip r:embed="rId2"/>
          <a:stretch>
            <a:fillRect/>
          </a:stretch>
        </p:blipFill>
        <p:spPr>
          <a:xfrm>
            <a:off x="987496" y="2064015"/>
            <a:ext cx="8010525" cy="3352800"/>
          </a:xfrm>
          <a:prstGeom prst="rect">
            <a:avLst/>
          </a:prstGeom>
        </p:spPr>
      </p:pic>
      <p:sp>
        <p:nvSpPr>
          <p:cNvPr id="5" name="矩形 4"/>
          <p:cNvSpPr/>
          <p:nvPr/>
        </p:nvSpPr>
        <p:spPr>
          <a:xfrm>
            <a:off x="838200" y="5544868"/>
            <a:ext cx="11009243" cy="883703"/>
          </a:xfrm>
          <a:prstGeom prst="rect">
            <a:avLst/>
          </a:prstGeom>
        </p:spPr>
        <p:txBody>
          <a:bodyPr wrap="square">
            <a:spAutoFit/>
          </a:bodyPr>
          <a:lstStyle/>
          <a:p>
            <a:pPr marL="342900" indent="-342900" algn="just">
              <a:lnSpc>
                <a:spcPts val="32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由于纤芯折射率大于包层的折射率，使得折射角大于入射角</a:t>
            </a:r>
            <a:endParaRPr lang="en-US" altLang="zh-CN" sz="2400" dirty="0">
              <a:latin typeface="微软雅黑" panose="020B0503020204020204" pitchFamily="34" charset="-122"/>
              <a:ea typeface="微软雅黑" panose="020B0503020204020204" pitchFamily="34" charset="-122"/>
            </a:endParaRPr>
          </a:p>
          <a:p>
            <a:pPr marL="342900" indent="-342900" algn="just">
              <a:lnSpc>
                <a:spcPts val="32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当入射角足够大时，就会引起全反射，光线重新折回纤芯，从而不断向前传播</a:t>
            </a:r>
          </a:p>
        </p:txBody>
      </p:sp>
      <p:pic>
        <p:nvPicPr>
          <p:cNvPr id="7" name="图片 6"/>
          <p:cNvPicPr>
            <a:picLocks noChangeAspect="1"/>
          </p:cNvPicPr>
          <p:nvPr/>
        </p:nvPicPr>
        <p:blipFill>
          <a:blip r:embed="rId3"/>
          <a:stretch>
            <a:fillRect/>
          </a:stretch>
        </p:blipFill>
        <p:spPr>
          <a:xfrm>
            <a:off x="9309030" y="1264090"/>
            <a:ext cx="2538413" cy="1823846"/>
          </a:xfrm>
          <a:prstGeom prst="rect">
            <a:avLst/>
          </a:prstGeom>
        </p:spPr>
      </p:pic>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6807" b="23109"/>
          <a:stretch>
            <a:fillRect/>
          </a:stretch>
        </p:blipFill>
        <p:spPr bwMode="auto">
          <a:xfrm>
            <a:off x="8937556" y="3505199"/>
            <a:ext cx="3091158" cy="1643743"/>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导引型传输介质</a:t>
            </a:r>
            <a:endParaRPr lang="zh-CN" altLang="en-US" dirty="0"/>
          </a:p>
        </p:txBody>
      </p:sp>
      <p:sp>
        <p:nvSpPr>
          <p:cNvPr id="3" name="内容占位符 2"/>
          <p:cNvSpPr>
            <a:spLocks noGrp="1"/>
          </p:cNvSpPr>
          <p:nvPr>
            <p:ph idx="1"/>
          </p:nvPr>
        </p:nvSpPr>
        <p:spPr>
          <a:xfrm>
            <a:off x="838200" y="1371611"/>
            <a:ext cx="10515600" cy="4462659"/>
          </a:xfrm>
        </p:spPr>
        <p:txBody>
          <a:bodyPr>
            <a:normAutofit/>
          </a:bodyPr>
          <a:lstStyle/>
          <a:p>
            <a:pPr marL="0" indent="0" algn="just">
              <a:buNone/>
            </a:pPr>
            <a:r>
              <a:rPr lang="zh-CN" altLang="en-US" i="0" dirty="0">
                <a:solidFill>
                  <a:srgbClr val="C00000"/>
                </a:solidFill>
                <a:latin typeface="Times New Roman" panose="02020603050405020304" pitchFamily="18" charset="0"/>
              </a:rPr>
              <a:t>三种实用光纤</a:t>
            </a:r>
            <a:endParaRPr lang="en-US" altLang="zh-CN" dirty="0">
              <a:solidFill>
                <a:srgbClr val="C00000"/>
              </a:solidFill>
              <a:latin typeface="Times New Roman" panose="02020603050405020304" pitchFamily="18" charset="0"/>
            </a:endParaRPr>
          </a:p>
          <a:p>
            <a:pPr marL="360045" indent="-360045" algn="just">
              <a:lnSpc>
                <a:spcPct val="110000"/>
              </a:lnSpc>
              <a:buClr>
                <a:schemeClr val="tx1"/>
              </a:buClr>
            </a:pPr>
            <a:r>
              <a:rPr lang="zh-CN" altLang="en-US" sz="2400" i="0" dirty="0">
                <a:solidFill>
                  <a:srgbClr val="C00000"/>
                </a:solidFill>
                <a:latin typeface="Times New Roman" panose="02020603050405020304" pitchFamily="18" charset="0"/>
              </a:rPr>
              <a:t>多模突变光纤</a:t>
            </a:r>
            <a:r>
              <a:rPr lang="zh-CN" altLang="en-US" sz="2400" dirty="0">
                <a:solidFill>
                  <a:srgbClr val="C00000"/>
                </a:solidFill>
                <a:latin typeface="Times New Roman" panose="02020603050405020304" pitchFamily="18" charset="0"/>
              </a:rPr>
              <a:t>（</a:t>
            </a:r>
            <a:r>
              <a:rPr lang="zh-CN" altLang="en-US" sz="2400" i="0" dirty="0">
                <a:solidFill>
                  <a:srgbClr val="C00000"/>
                </a:solidFill>
                <a:latin typeface="Times New Roman" panose="02020603050405020304" pitchFamily="18" charset="0"/>
              </a:rPr>
              <a:t>又称阶跃光纤）：</a:t>
            </a:r>
            <a:r>
              <a:rPr lang="en-US" altLang="zh-CN" sz="2400" i="0" dirty="0">
                <a:solidFill>
                  <a:srgbClr val="C00000"/>
                </a:solidFill>
                <a:latin typeface="Times New Roman" panose="02020603050405020304" pitchFamily="18" charset="0"/>
              </a:rPr>
              <a:t> </a:t>
            </a:r>
            <a:r>
              <a:rPr lang="zh-CN" altLang="en-US" sz="2400" i="0" dirty="0">
                <a:latin typeface="Times New Roman" panose="02020603050405020304" pitchFamily="18" charset="0"/>
              </a:rPr>
              <a:t>指光纤的纤芯和包层的折射率沿光纤的径向分布是均匀的，而在两者的交界面上发生</a:t>
            </a:r>
            <a:r>
              <a:rPr lang="zh-CN" altLang="en-US" sz="2400" dirty="0">
                <a:latin typeface="Times New Roman" panose="02020603050405020304" pitchFamily="18" charset="0"/>
              </a:rPr>
              <a:t>突变</a:t>
            </a:r>
            <a:endParaRPr lang="en-US" altLang="zh-CN" sz="2400" dirty="0">
              <a:latin typeface="Times New Roman" panose="02020603050405020304" pitchFamily="18" charset="0"/>
            </a:endParaRPr>
          </a:p>
          <a:p>
            <a:pPr marL="817245" lvl="1" indent="-360045" algn="just">
              <a:lnSpc>
                <a:spcPct val="110000"/>
              </a:lnSpc>
              <a:buClr>
                <a:schemeClr val="tx1"/>
              </a:buClr>
            </a:pPr>
            <a:r>
              <a:rPr lang="zh-CN" altLang="en-US" sz="2000" i="0" dirty="0">
                <a:latin typeface="Times New Roman" panose="02020603050405020304" pitchFamily="18" charset="0"/>
              </a:rPr>
              <a:t>多模突变光纤的带宽较窄，适用于小容量短距离通信</a:t>
            </a:r>
            <a:endParaRPr lang="zh-CN" altLang="en-US" sz="2000" dirty="0">
              <a:latin typeface="Times New Roman" panose="02020603050405020304" pitchFamily="18" charset="0"/>
            </a:endParaRPr>
          </a:p>
          <a:p>
            <a:pPr marL="360045" indent="-360045" algn="just">
              <a:lnSpc>
                <a:spcPct val="110000"/>
              </a:lnSpc>
              <a:buClr>
                <a:schemeClr val="tx1"/>
              </a:buClr>
            </a:pPr>
            <a:r>
              <a:rPr lang="zh-CN" altLang="en-US" sz="2400" i="0" dirty="0">
                <a:solidFill>
                  <a:srgbClr val="C00000"/>
                </a:solidFill>
                <a:latin typeface="Times New Roman" panose="02020603050405020304" pitchFamily="18" charset="0"/>
              </a:rPr>
              <a:t>多模渐变光纤：</a:t>
            </a:r>
            <a:r>
              <a:rPr lang="zh-CN" altLang="en-US" sz="2400" i="0" dirty="0">
                <a:latin typeface="Times New Roman" panose="02020603050405020304" pitchFamily="18" charset="0"/>
              </a:rPr>
              <a:t>指纤芯的折射率是半径 </a:t>
            </a:r>
            <a:r>
              <a:rPr lang="en-US" altLang="zh-CN" sz="2400" i="0" dirty="0">
                <a:latin typeface="Times New Roman" panose="02020603050405020304" pitchFamily="18" charset="0"/>
              </a:rPr>
              <a:t>r </a:t>
            </a:r>
            <a:r>
              <a:rPr lang="zh-CN" altLang="en-US" sz="2400" i="0" dirty="0">
                <a:latin typeface="Times New Roman" panose="02020603050405020304" pitchFamily="18" charset="0"/>
              </a:rPr>
              <a:t>的函数</a:t>
            </a:r>
            <a:r>
              <a:rPr lang="en-US" altLang="zh-CN" sz="2400" i="0" dirty="0">
                <a:latin typeface="Times New Roman" panose="02020603050405020304" pitchFamily="18" charset="0"/>
              </a:rPr>
              <a:t>n(r)</a:t>
            </a:r>
            <a:r>
              <a:rPr lang="zh-CN" altLang="en-US" sz="2400" i="0" dirty="0">
                <a:latin typeface="Times New Roman" panose="02020603050405020304" pitchFamily="18" charset="0"/>
              </a:rPr>
              <a:t>，沿着径向随 </a:t>
            </a:r>
            <a:r>
              <a:rPr lang="en-US" altLang="zh-CN" sz="2400" i="0" dirty="0">
                <a:latin typeface="Times New Roman" panose="02020603050405020304" pitchFamily="18" charset="0"/>
              </a:rPr>
              <a:t>r </a:t>
            </a:r>
            <a:r>
              <a:rPr lang="zh-CN" altLang="en-US" sz="2400" i="0" dirty="0">
                <a:latin typeface="Times New Roman" panose="02020603050405020304" pitchFamily="18" charset="0"/>
              </a:rPr>
              <a:t>的增加逐渐减小，直到达到包层的折射率值为止，而包层内的折射率又是均匀的</a:t>
            </a:r>
            <a:endParaRPr lang="en-US" altLang="zh-CN" sz="2400" i="0" dirty="0">
              <a:latin typeface="Times New Roman" panose="02020603050405020304" pitchFamily="18" charset="0"/>
            </a:endParaRPr>
          </a:p>
          <a:p>
            <a:pPr marL="817245" lvl="1" indent="-360045" algn="just">
              <a:lnSpc>
                <a:spcPct val="110000"/>
              </a:lnSpc>
              <a:buClr>
                <a:schemeClr val="tx1"/>
              </a:buClr>
            </a:pPr>
            <a:r>
              <a:rPr lang="zh-CN" altLang="en-US" sz="2000" dirty="0">
                <a:latin typeface="Times New Roman" panose="02020603050405020304" pitchFamily="18" charset="0"/>
              </a:rPr>
              <a:t>多模渐变</a:t>
            </a:r>
            <a:r>
              <a:rPr lang="zh-CN" altLang="en-US" sz="2000" i="0" dirty="0">
                <a:latin typeface="Times New Roman" panose="02020603050405020304" pitchFamily="18" charset="0"/>
              </a:rPr>
              <a:t>光纤带宽较宽，适用于中容量中距离通信</a:t>
            </a:r>
            <a:endParaRPr lang="zh-CN" altLang="en-US" sz="2000" dirty="0">
              <a:latin typeface="Times New Roman" panose="02020603050405020304" pitchFamily="18" charset="0"/>
            </a:endParaRPr>
          </a:p>
          <a:p>
            <a:pPr marL="360045" indent="-360045" algn="just">
              <a:lnSpc>
                <a:spcPct val="110000"/>
              </a:lnSpc>
              <a:buClr>
                <a:schemeClr val="tx1"/>
              </a:buClr>
            </a:pPr>
            <a:r>
              <a:rPr lang="zh-CN" altLang="en-US" sz="2400" i="0" dirty="0">
                <a:solidFill>
                  <a:srgbClr val="C00000"/>
                </a:solidFill>
                <a:latin typeface="Times New Roman" panose="02020603050405020304" pitchFamily="18" charset="0"/>
              </a:rPr>
              <a:t>单模光纤</a:t>
            </a:r>
            <a:r>
              <a:rPr lang="zh-CN" altLang="en-US" sz="2400" i="0" dirty="0">
                <a:latin typeface="Times New Roman" panose="02020603050405020304" pitchFamily="18" charset="0"/>
              </a:rPr>
              <a:t>：指纤芯中仅传输一种最低模式的光波，由于纤芯直径很小（通常为</a:t>
            </a:r>
            <a:r>
              <a:rPr lang="en-US" altLang="zh-CN" sz="2400" i="0" dirty="0">
                <a:latin typeface="Times New Roman" panose="02020603050405020304" pitchFamily="18" charset="0"/>
              </a:rPr>
              <a:t>8</a:t>
            </a:r>
            <a:r>
              <a:rPr lang="zh-CN" altLang="en-US" sz="2400" i="0" dirty="0">
                <a:latin typeface="Times New Roman" panose="02020603050405020304" pitchFamily="18" charset="0"/>
              </a:rPr>
              <a:t>～</a:t>
            </a:r>
            <a:r>
              <a:rPr lang="en-US" altLang="zh-CN" sz="2400" i="0" dirty="0">
                <a:latin typeface="Times New Roman" panose="02020603050405020304" pitchFamily="18" charset="0"/>
              </a:rPr>
              <a:t>12μm</a:t>
            </a:r>
            <a:r>
              <a:rPr lang="zh-CN" altLang="en-US" sz="2400" i="0" dirty="0">
                <a:latin typeface="Times New Roman" panose="02020603050405020304" pitchFamily="18" charset="0"/>
              </a:rPr>
              <a:t>），制作工艺难度大，其折射率分布属于突变型</a:t>
            </a:r>
            <a:endParaRPr lang="en-US" altLang="zh-CN" sz="2400" i="0" dirty="0">
              <a:latin typeface="Times New Roman" panose="02020603050405020304" pitchFamily="18" charset="0"/>
            </a:endParaRPr>
          </a:p>
          <a:p>
            <a:pPr marL="817245" lvl="1" indent="-360045" algn="just">
              <a:lnSpc>
                <a:spcPct val="110000"/>
              </a:lnSpc>
              <a:buClr>
                <a:schemeClr val="tx1"/>
              </a:buClr>
            </a:pPr>
            <a:r>
              <a:rPr lang="zh-CN" altLang="en-US" sz="2000" i="0" dirty="0">
                <a:solidFill>
                  <a:srgbClr val="C00000"/>
                </a:solidFill>
                <a:latin typeface="Times New Roman" panose="02020603050405020304" pitchFamily="18" charset="0"/>
              </a:rPr>
              <a:t>单模光纤的带宽极宽，适用于大容量远距离通信</a:t>
            </a:r>
            <a:r>
              <a:rPr lang="zh-CN" altLang="en-US" sz="2000" i="0" dirty="0">
                <a:latin typeface="Times New Roman" panose="02020603050405020304" pitchFamily="18" charset="0"/>
              </a:rPr>
              <a:t> </a:t>
            </a:r>
            <a:endParaRPr lang="zh-CN" altLang="en-US" sz="2000" dirty="0">
              <a:latin typeface="Times New Roman" panose="02020603050405020304" pitchFamily="18" charset="0"/>
            </a:endParaRPr>
          </a:p>
          <a:p>
            <a:pPr algn="just"/>
            <a:endParaRPr lang="zh-CN" altLang="en-US" dirty="0"/>
          </a:p>
        </p:txBody>
      </p:sp>
      <p:sp>
        <p:nvSpPr>
          <p:cNvPr id="4" name="灯片编号占位符 3"/>
          <p:cNvSpPr>
            <a:spLocks noGrp="1"/>
          </p:cNvSpPr>
          <p:nvPr>
            <p:ph type="sldNum" sz="quarter" idx="12"/>
          </p:nvPr>
        </p:nvSpPr>
        <p:spPr>
          <a:xfrm>
            <a:off x="8252796" y="6356350"/>
            <a:ext cx="2743200" cy="365125"/>
          </a:xfrm>
        </p:spPr>
        <p:txBody>
          <a:bodyPr/>
          <a:lstStyle/>
          <a:p>
            <a:fld id="{8D4D1E41-7A09-AB4A-A4E1-09765ADA2698}" type="slidenum">
              <a:rPr kumimoji="1" lang="zh-CN" altLang="en-US" smtClean="0"/>
              <a:t>48</a:t>
            </a:fld>
            <a:endParaRPr kumimoji="1" lang="zh-CN" altLang="en-US" dirty="0"/>
          </a:p>
        </p:txBody>
      </p:sp>
      <p:grpSp>
        <p:nvGrpSpPr>
          <p:cNvPr id="11" name="组合 10"/>
          <p:cNvGrpSpPr/>
          <p:nvPr/>
        </p:nvGrpSpPr>
        <p:grpSpPr>
          <a:xfrm>
            <a:off x="119688" y="5719697"/>
            <a:ext cx="6267450" cy="1001778"/>
            <a:chOff x="119688" y="5719697"/>
            <a:chExt cx="6267450" cy="1001778"/>
          </a:xfrm>
        </p:grpSpPr>
        <p:pic>
          <p:nvPicPr>
            <p:cNvPr id="7" name="图片 6"/>
            <p:cNvPicPr>
              <a:picLocks noChangeAspect="1"/>
            </p:cNvPicPr>
            <p:nvPr/>
          </p:nvPicPr>
          <p:blipFill>
            <a:blip r:embed="rId2"/>
            <a:stretch>
              <a:fillRect/>
            </a:stretch>
          </p:blipFill>
          <p:spPr>
            <a:xfrm>
              <a:off x="119688" y="5759450"/>
              <a:ext cx="6267450" cy="962025"/>
            </a:xfrm>
            <a:prstGeom prst="rect">
              <a:avLst/>
            </a:prstGeom>
          </p:spPr>
        </p:pic>
        <p:sp>
          <p:nvSpPr>
            <p:cNvPr id="9" name="矩形 8"/>
            <p:cNvSpPr/>
            <p:nvPr/>
          </p:nvSpPr>
          <p:spPr>
            <a:xfrm>
              <a:off x="119688" y="5719697"/>
              <a:ext cx="697627" cy="400110"/>
            </a:xfrm>
            <a:prstGeom prst="rect">
              <a:avLst/>
            </a:prstGeom>
          </p:spPr>
          <p:txBody>
            <a:bodyPr wrap="none">
              <a:spAutoFit/>
            </a:bodyPr>
            <a:lstStyle/>
            <a:p>
              <a:r>
                <a:rPr lang="zh-CN" altLang="en-US" sz="2000" dirty="0">
                  <a:solidFill>
                    <a:srgbClr val="C00000"/>
                  </a:solidFill>
                  <a:latin typeface="Times New Roman" panose="02020603050405020304" pitchFamily="18" charset="0"/>
                </a:rPr>
                <a:t>单模</a:t>
              </a:r>
              <a:endParaRPr lang="zh-CN" altLang="en-US" sz="2000" dirty="0"/>
            </a:p>
          </p:txBody>
        </p:sp>
      </p:grpSp>
      <p:grpSp>
        <p:nvGrpSpPr>
          <p:cNvPr id="12" name="组合 11"/>
          <p:cNvGrpSpPr/>
          <p:nvPr/>
        </p:nvGrpSpPr>
        <p:grpSpPr>
          <a:xfrm>
            <a:off x="6425876" y="5755480"/>
            <a:ext cx="5658657" cy="965995"/>
            <a:chOff x="6425876" y="5755480"/>
            <a:chExt cx="5658657" cy="965995"/>
          </a:xfrm>
        </p:grpSpPr>
        <p:pic>
          <p:nvPicPr>
            <p:cNvPr id="8" name="图片 7"/>
            <p:cNvPicPr>
              <a:picLocks noChangeAspect="1"/>
            </p:cNvPicPr>
            <p:nvPr/>
          </p:nvPicPr>
          <p:blipFill>
            <a:blip r:embed="rId3"/>
            <a:stretch>
              <a:fillRect/>
            </a:stretch>
          </p:blipFill>
          <p:spPr>
            <a:xfrm>
              <a:off x="6466994" y="5759450"/>
              <a:ext cx="5617539" cy="962025"/>
            </a:xfrm>
            <a:prstGeom prst="rect">
              <a:avLst/>
            </a:prstGeom>
          </p:spPr>
        </p:pic>
        <p:sp>
          <p:nvSpPr>
            <p:cNvPr id="10" name="矩形 9"/>
            <p:cNvSpPr/>
            <p:nvPr/>
          </p:nvSpPr>
          <p:spPr>
            <a:xfrm>
              <a:off x="6425876" y="5755480"/>
              <a:ext cx="697627" cy="400110"/>
            </a:xfrm>
            <a:prstGeom prst="rect">
              <a:avLst/>
            </a:prstGeom>
          </p:spPr>
          <p:txBody>
            <a:bodyPr wrap="none">
              <a:spAutoFit/>
            </a:bodyPr>
            <a:lstStyle/>
            <a:p>
              <a:r>
                <a:rPr lang="zh-CN" altLang="en-US" sz="2000" dirty="0">
                  <a:solidFill>
                    <a:srgbClr val="C00000"/>
                  </a:solidFill>
                  <a:latin typeface="Times New Roman" panose="02020603050405020304" pitchFamily="18" charset="0"/>
                </a:rPr>
                <a:t>多模</a:t>
              </a:r>
              <a:endParaRPr lang="zh-CN" altLang="en-US" sz="2000" dirty="0"/>
            </a:p>
          </p:txBody>
        </p:sp>
      </p:grpSp>
      <p:sp>
        <p:nvSpPr>
          <p:cNvPr id="14" name="文本框 13"/>
          <p:cNvSpPr txBox="1"/>
          <p:nvPr/>
        </p:nvSpPr>
        <p:spPr>
          <a:xfrm>
            <a:off x="2794907" y="3244334"/>
            <a:ext cx="6264728" cy="369332"/>
          </a:xfrm>
          <a:prstGeom prst="rect">
            <a:avLst/>
          </a:prstGeom>
          <a:noFill/>
        </p:spPr>
        <p:txBody>
          <a:bodyPr wrap="square">
            <a:spAutoFit/>
          </a:bodyPr>
          <a:lstStyle/>
          <a:p>
            <a:endParaRPr lang="zh-CN" altLang="en-US" dirty="0"/>
          </a:p>
        </p:txBody>
      </p:sp>
      <p:sp>
        <p:nvSpPr>
          <p:cNvPr id="15" name="文本框 14"/>
          <p:cNvSpPr txBox="1"/>
          <p:nvPr/>
        </p:nvSpPr>
        <p:spPr>
          <a:xfrm>
            <a:off x="2794907" y="3244334"/>
            <a:ext cx="6264728" cy="369332"/>
          </a:xfrm>
          <a:prstGeom prst="rect">
            <a:avLst/>
          </a:prstGeom>
          <a:noFill/>
        </p:spPr>
        <p:txBody>
          <a:bodyPr wrap="square">
            <a:spAutoFit/>
          </a:bodyPr>
          <a:lstStyle/>
          <a:p>
            <a:endParaRPr lang="zh-CN" altLang="en-US" dirty="0"/>
          </a:p>
        </p:txBody>
      </p:sp>
      <p:sp>
        <p:nvSpPr>
          <p:cNvPr id="17" name="文本框 16"/>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9184763" y="4636775"/>
            <a:ext cx="2169037" cy="1825396"/>
          </a:xfrm>
          <a:prstGeom prst="rect">
            <a:avLst/>
          </a:prstGeom>
        </p:spPr>
      </p:pic>
      <p:sp>
        <p:nvSpPr>
          <p:cNvPr id="2" name="标题 1"/>
          <p:cNvSpPr>
            <a:spLocks noGrp="1"/>
          </p:cNvSpPr>
          <p:nvPr>
            <p:ph type="title"/>
          </p:nvPr>
        </p:nvSpPr>
        <p:spPr/>
        <p:txBody>
          <a:bodyPr/>
          <a:lstStyle/>
          <a:p>
            <a:r>
              <a:rPr lang="zh-CN" altLang="en-US" sz="4000" dirty="0"/>
              <a:t>导引型传输介质</a:t>
            </a:r>
            <a:endParaRPr lang="zh-CN" altLang="en-US" dirty="0"/>
          </a:p>
        </p:txBody>
      </p:sp>
      <p:sp>
        <p:nvSpPr>
          <p:cNvPr id="3" name="内容占位符 2"/>
          <p:cNvSpPr>
            <a:spLocks noGrp="1"/>
          </p:cNvSpPr>
          <p:nvPr>
            <p:ph idx="1"/>
          </p:nvPr>
        </p:nvSpPr>
        <p:spPr>
          <a:xfrm>
            <a:off x="669754" y="1410174"/>
            <a:ext cx="10515600" cy="4586694"/>
          </a:xfrm>
        </p:spPr>
        <p:txBody>
          <a:bodyPr>
            <a:normAutofit/>
          </a:bodyPr>
          <a:lstStyle/>
          <a:p>
            <a:pPr marL="0" indent="0" algn="just">
              <a:buNone/>
            </a:pPr>
            <a:r>
              <a:rPr lang="zh-CN" altLang="en-US" b="1" dirty="0">
                <a:solidFill>
                  <a:srgbClr val="5B307E"/>
                </a:solidFill>
              </a:rPr>
              <a:t>光纤通信系统的收发端器件</a:t>
            </a:r>
          </a:p>
          <a:p>
            <a:pPr marL="360045" indent="-360045" algn="just"/>
            <a:r>
              <a:rPr lang="zh-CN" altLang="en-US" sz="2400" dirty="0">
                <a:solidFill>
                  <a:srgbClr val="C00000"/>
                </a:solidFill>
                <a:latin typeface="Times New Roman" panose="02020603050405020304" pitchFamily="18" charset="0"/>
                <a:ea typeface="微软雅黑" panose="020B0503020204020204" pitchFamily="34" charset="-122"/>
              </a:rPr>
              <a:t>发送端的光源</a:t>
            </a:r>
            <a:endParaRPr lang="en-US" altLang="zh-CN" sz="2400" i="0" dirty="0">
              <a:solidFill>
                <a:srgbClr val="C00000"/>
              </a:solidFill>
              <a:latin typeface="Times New Roman" panose="02020603050405020304" pitchFamily="18" charset="0"/>
              <a:ea typeface="微软雅黑" panose="020B0503020204020204" pitchFamily="34" charset="-122"/>
            </a:endParaRPr>
          </a:p>
          <a:p>
            <a:pPr marL="817245" lvl="1" indent="-360045" algn="just"/>
            <a:r>
              <a:rPr lang="zh-CN" altLang="en-US" sz="2000" i="0" dirty="0">
                <a:solidFill>
                  <a:srgbClr val="C00000"/>
                </a:solidFill>
                <a:latin typeface="Times New Roman" panose="02020603050405020304" pitchFamily="18" charset="0"/>
                <a:ea typeface="微软雅黑" panose="020B0503020204020204" pitchFamily="34" charset="-122"/>
              </a:rPr>
              <a:t>发光二极管</a:t>
            </a:r>
            <a:r>
              <a:rPr lang="zh-CN" altLang="en-US" sz="2000" i="0" dirty="0">
                <a:latin typeface="Times New Roman" panose="02020603050405020304" pitchFamily="18" charset="0"/>
                <a:ea typeface="微软雅黑" panose="020B0503020204020204" pitchFamily="34" charset="-122"/>
              </a:rPr>
              <a:t>：价格较低，工作温度也较宽，使用寿命长</a:t>
            </a:r>
            <a:endParaRPr lang="zh-CN" altLang="en-US" sz="2000" dirty="0">
              <a:latin typeface="Times New Roman" panose="02020603050405020304" pitchFamily="18" charset="0"/>
              <a:ea typeface="微软雅黑" panose="020B0503020204020204" pitchFamily="34" charset="-122"/>
            </a:endParaRPr>
          </a:p>
          <a:p>
            <a:pPr marL="817245" lvl="1" indent="-360045" algn="just"/>
            <a:r>
              <a:rPr lang="zh-CN" altLang="en-US" sz="2000" i="0" dirty="0">
                <a:solidFill>
                  <a:srgbClr val="C00000"/>
                </a:solidFill>
                <a:latin typeface="Times New Roman" panose="02020603050405020304" pitchFamily="18" charset="0"/>
                <a:ea typeface="微软雅黑" panose="020B0503020204020204" pitchFamily="34" charset="-122"/>
              </a:rPr>
              <a:t>注入激光二极管</a:t>
            </a:r>
            <a:r>
              <a:rPr lang="zh-CN" altLang="en-US" sz="2000" i="0" dirty="0">
                <a:latin typeface="Times New Roman" panose="02020603050405020304" pitchFamily="18" charset="0"/>
                <a:ea typeface="微软雅黑" panose="020B0503020204020204" pitchFamily="34" charset="-122"/>
              </a:rPr>
              <a:t>：发光效率高，可支持较高的传输速率</a:t>
            </a:r>
            <a:endParaRPr lang="zh-CN" altLang="en-US" sz="2000" dirty="0">
              <a:latin typeface="Times New Roman" panose="02020603050405020304" pitchFamily="18" charset="0"/>
              <a:ea typeface="微软雅黑" panose="020B0503020204020204" pitchFamily="34" charset="-122"/>
            </a:endParaRPr>
          </a:p>
          <a:p>
            <a:pPr marL="360045" indent="-360045" algn="just"/>
            <a:r>
              <a:rPr lang="zh-CN" altLang="en-US" sz="2400" i="0" dirty="0">
                <a:latin typeface="Times New Roman" panose="02020603050405020304" pitchFamily="18" charset="0"/>
                <a:ea typeface="微软雅黑" panose="020B0503020204020204" pitchFamily="34" charset="-122"/>
              </a:rPr>
              <a:t>接收端</a:t>
            </a:r>
            <a:endParaRPr lang="en-US" altLang="zh-CN" sz="2400" i="0" dirty="0">
              <a:latin typeface="Times New Roman" panose="02020603050405020304" pitchFamily="18" charset="0"/>
              <a:ea typeface="微软雅黑" panose="020B0503020204020204" pitchFamily="34" charset="-122"/>
            </a:endParaRPr>
          </a:p>
          <a:p>
            <a:pPr marL="817245" lvl="1" indent="-360045" algn="just"/>
            <a:r>
              <a:rPr lang="zh-CN" altLang="en-US" sz="2000" i="0" dirty="0">
                <a:solidFill>
                  <a:srgbClr val="C00000"/>
                </a:solidFill>
                <a:latin typeface="Times New Roman" panose="02020603050405020304" pitchFamily="18" charset="0"/>
                <a:ea typeface="微软雅黑" panose="020B0503020204020204" pitchFamily="34" charset="-122"/>
              </a:rPr>
              <a:t>光敏二极管</a:t>
            </a:r>
            <a:r>
              <a:rPr lang="zh-CN" altLang="en-US" sz="2000" i="0" dirty="0">
                <a:latin typeface="Times New Roman" panose="02020603050405020304" pitchFamily="18" charset="0"/>
                <a:ea typeface="微软雅黑" panose="020B0503020204020204" pitchFamily="34" charset="-122"/>
              </a:rPr>
              <a:t>：遇到光照射时，光敏二极管会产生一个电脉冲</a:t>
            </a:r>
            <a:endParaRPr lang="en-US" altLang="zh-CN" sz="2000" i="0" dirty="0">
              <a:latin typeface="Times New Roman" panose="02020603050405020304" pitchFamily="18" charset="0"/>
              <a:ea typeface="微软雅黑" panose="020B0503020204020204" pitchFamily="34" charset="-122"/>
            </a:endParaRPr>
          </a:p>
          <a:p>
            <a:pPr marL="817245" lvl="1" indent="-360045" algn="just"/>
            <a:r>
              <a:rPr lang="zh-CN" altLang="en-US" sz="2000" i="0" dirty="0">
                <a:latin typeface="Times New Roman" panose="02020603050405020304" pitchFamily="18" charset="0"/>
                <a:ea typeface="微软雅黑" panose="020B0503020204020204" pitchFamily="34" charset="-122"/>
              </a:rPr>
              <a:t>光敏二极管的典型响应时间为</a:t>
            </a:r>
            <a:r>
              <a:rPr lang="en-US" altLang="zh-CN" sz="2000" i="0" dirty="0">
                <a:latin typeface="Times New Roman" panose="02020603050405020304" pitchFamily="18" charset="0"/>
                <a:ea typeface="微软雅黑" panose="020B0503020204020204" pitchFamily="34" charset="-122"/>
              </a:rPr>
              <a:t>1ns</a:t>
            </a:r>
            <a:r>
              <a:rPr lang="zh-CN" altLang="en-US" sz="2000" i="0" dirty="0">
                <a:latin typeface="Times New Roman" panose="02020603050405020304" pitchFamily="18" charset="0"/>
                <a:ea typeface="微软雅黑" panose="020B0503020204020204" pitchFamily="34" charset="-122"/>
              </a:rPr>
              <a:t>，因而限制传输速率在</a:t>
            </a:r>
            <a:r>
              <a:rPr lang="en-US" altLang="zh-CN" sz="2000" i="0" dirty="0">
                <a:latin typeface="Times New Roman" panose="02020603050405020304" pitchFamily="18" charset="0"/>
                <a:ea typeface="微软雅黑" panose="020B0503020204020204" pitchFamily="34" charset="-122"/>
              </a:rPr>
              <a:t>1Gb/s</a:t>
            </a:r>
            <a:r>
              <a:rPr lang="zh-CN" altLang="en-US" sz="2000" i="0" dirty="0">
                <a:latin typeface="Times New Roman" panose="02020603050405020304" pitchFamily="18" charset="0"/>
                <a:ea typeface="微软雅黑" panose="020B0503020204020204" pitchFamily="34" charset="-122"/>
              </a:rPr>
              <a:t>左右</a:t>
            </a:r>
            <a:endParaRPr lang="zh-CN" altLang="en-US" sz="2000" dirty="0">
              <a:latin typeface="Times New Roman" panose="02020603050405020304" pitchFamily="18" charset="0"/>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49</a:t>
            </a:fld>
            <a:endParaRPr kumimoji="1" lang="zh-CN" altLang="en-US" dirty="0"/>
          </a:p>
        </p:txBody>
      </p:sp>
      <p:pic>
        <p:nvPicPr>
          <p:cNvPr id="1026" name="Picture 2" descr="https://cshihong.github.io/2020/08/16/%E5%85%89%E6%A8%A1%E5%9D%97%E5%AD%A6%E4%B9%A0%E6%80%BB%E7%BB%93/%E5%85%89%E6%A8%A1%E5%9D%97%E5%8E%9F%E7%90%8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2936" y="4500225"/>
            <a:ext cx="6109236" cy="2262277"/>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a:stretch>
            <a:fillRect/>
          </a:stretch>
        </p:blipFill>
        <p:spPr>
          <a:xfrm>
            <a:off x="636312" y="4592536"/>
            <a:ext cx="1749080" cy="1866863"/>
          </a:xfrm>
          <a:prstGeom prst="rect">
            <a:avLst/>
          </a:prstGeom>
        </p:spPr>
      </p:pic>
      <p:pic>
        <p:nvPicPr>
          <p:cNvPr id="8" name="图片 7"/>
          <p:cNvPicPr>
            <a:picLocks noChangeAspect="1"/>
          </p:cNvPicPr>
          <p:nvPr/>
        </p:nvPicPr>
        <p:blipFill>
          <a:blip r:embed="rId5"/>
          <a:stretch>
            <a:fillRect/>
          </a:stretch>
        </p:blipFill>
        <p:spPr>
          <a:xfrm>
            <a:off x="8367581" y="1410174"/>
            <a:ext cx="3615299" cy="2084939"/>
          </a:xfrm>
          <a:prstGeom prst="rect">
            <a:avLst/>
          </a:prstGeom>
        </p:spPr>
      </p:pic>
      <p:sp>
        <p:nvSpPr>
          <p:cNvPr id="11" name="文本框 10"/>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物理层接口特性</a:t>
            </a:r>
            <a:endParaRPr lang="zh-CN" altLang="en-US" dirty="0"/>
          </a:p>
        </p:txBody>
      </p:sp>
      <p:sp>
        <p:nvSpPr>
          <p:cNvPr id="3" name="内容占位符 2"/>
          <p:cNvSpPr>
            <a:spLocks noGrp="1"/>
          </p:cNvSpPr>
          <p:nvPr>
            <p:ph idx="1"/>
          </p:nvPr>
        </p:nvSpPr>
        <p:spPr>
          <a:xfrm>
            <a:off x="625825" y="1341783"/>
            <a:ext cx="10515600" cy="5151091"/>
          </a:xfrm>
        </p:spPr>
        <p:txBody>
          <a:bodyPr>
            <a:normAutofit/>
          </a:bodyPr>
          <a:lstStyle/>
          <a:p>
            <a:pPr>
              <a:lnSpc>
                <a:spcPts val="3000"/>
              </a:lnSpc>
            </a:pPr>
            <a:r>
              <a:rPr lang="zh-CN" altLang="en-US" b="1" dirty="0">
                <a:solidFill>
                  <a:srgbClr val="5B307E"/>
                </a:solidFill>
              </a:rPr>
              <a:t>数据终端设备</a:t>
            </a:r>
            <a:r>
              <a:rPr lang="en-US" altLang="zh-CN" b="1" dirty="0">
                <a:solidFill>
                  <a:srgbClr val="5B307E"/>
                </a:solidFill>
              </a:rPr>
              <a:t>(DTE)</a:t>
            </a:r>
          </a:p>
          <a:p>
            <a:pPr lvl="1">
              <a:lnSpc>
                <a:spcPts val="3000"/>
              </a:lnSpc>
            </a:pPr>
            <a:r>
              <a:rPr lang="zh-CN" altLang="en-US" dirty="0"/>
              <a:t>一种具有一定的数据处理和转发能力的设备</a:t>
            </a:r>
            <a:endParaRPr lang="en-US" altLang="zh-CN" dirty="0"/>
          </a:p>
          <a:p>
            <a:pPr lvl="1">
              <a:lnSpc>
                <a:spcPts val="3000"/>
              </a:lnSpc>
            </a:pPr>
            <a:r>
              <a:rPr lang="zh-CN" altLang="en-US" dirty="0"/>
              <a:t>可以是数据的源点或终点</a:t>
            </a:r>
            <a:endParaRPr lang="en-US" altLang="zh-CN" dirty="0"/>
          </a:p>
          <a:p>
            <a:pPr>
              <a:lnSpc>
                <a:spcPts val="3000"/>
              </a:lnSpc>
            </a:pPr>
            <a:r>
              <a:rPr lang="zh-CN" altLang="en-US" b="1" dirty="0">
                <a:solidFill>
                  <a:srgbClr val="5B307E"/>
                </a:solidFill>
              </a:rPr>
              <a:t>数据电路终结设备</a:t>
            </a:r>
            <a:r>
              <a:rPr lang="en-US" altLang="zh-CN" b="1" dirty="0">
                <a:solidFill>
                  <a:srgbClr val="5B307E"/>
                </a:solidFill>
              </a:rPr>
              <a:t>(DCE)</a:t>
            </a:r>
          </a:p>
          <a:p>
            <a:pPr lvl="1">
              <a:lnSpc>
                <a:spcPts val="3000"/>
              </a:lnSpc>
            </a:pPr>
            <a:r>
              <a:rPr lang="zh-CN" altLang="en-US" dirty="0"/>
              <a:t>在</a:t>
            </a:r>
            <a:r>
              <a:rPr lang="en-US" altLang="zh-CN" dirty="0"/>
              <a:t>DTE</a:t>
            </a:r>
            <a:r>
              <a:rPr lang="zh-CN" altLang="en-US" dirty="0"/>
              <a:t>和传输线路之间提供信号</a:t>
            </a:r>
            <a:endParaRPr lang="en-US" altLang="zh-CN" dirty="0"/>
          </a:p>
          <a:p>
            <a:pPr lvl="1">
              <a:lnSpc>
                <a:spcPts val="3000"/>
              </a:lnSpc>
              <a:buNone/>
            </a:pPr>
            <a:r>
              <a:rPr lang="en-US" altLang="zh-CN" dirty="0"/>
              <a:t>   </a:t>
            </a:r>
            <a:r>
              <a:rPr lang="zh-CN" altLang="en-US" dirty="0"/>
              <a:t>变换和编码的功能</a:t>
            </a:r>
            <a:endParaRPr lang="en-US" altLang="zh-CN" dirty="0"/>
          </a:p>
          <a:p>
            <a:pPr lvl="1">
              <a:lnSpc>
                <a:spcPts val="3000"/>
              </a:lnSpc>
            </a:pPr>
            <a:r>
              <a:rPr lang="zh-CN" altLang="en-US" dirty="0"/>
              <a:t>负责建立、保持和释放数据链路</a:t>
            </a:r>
            <a:endParaRPr lang="en-US" altLang="zh-CN" dirty="0"/>
          </a:p>
          <a:p>
            <a:pPr>
              <a:lnSpc>
                <a:spcPts val="3000"/>
              </a:lnSpc>
            </a:pPr>
            <a:r>
              <a:rPr lang="zh-CN" altLang="en-US" dirty="0"/>
              <a:t>标准化的</a:t>
            </a:r>
            <a:r>
              <a:rPr lang="en-US" altLang="zh-CN" dirty="0"/>
              <a:t>DTE/DCE</a:t>
            </a:r>
            <a:r>
              <a:rPr lang="zh-CN" altLang="en-US" dirty="0"/>
              <a:t>接口具有</a:t>
            </a:r>
            <a:endParaRPr lang="en-US" altLang="zh-CN" dirty="0"/>
          </a:p>
          <a:p>
            <a:pPr lvl="1">
              <a:lnSpc>
                <a:spcPts val="3000"/>
              </a:lnSpc>
            </a:pPr>
            <a:r>
              <a:rPr lang="zh-CN" altLang="en-US" dirty="0">
                <a:solidFill>
                  <a:srgbClr val="C00000"/>
                </a:solidFill>
              </a:rPr>
              <a:t>机械特性、电气特性</a:t>
            </a:r>
            <a:endParaRPr lang="en-US" altLang="zh-CN" dirty="0">
              <a:solidFill>
                <a:srgbClr val="C00000"/>
              </a:solidFill>
            </a:endParaRPr>
          </a:p>
          <a:p>
            <a:pPr lvl="1">
              <a:lnSpc>
                <a:spcPts val="3000"/>
              </a:lnSpc>
            </a:pPr>
            <a:r>
              <a:rPr lang="zh-CN" altLang="en-US" dirty="0">
                <a:solidFill>
                  <a:srgbClr val="C00000"/>
                </a:solidFill>
              </a:rPr>
              <a:t>功能特性、过程特性</a:t>
            </a:r>
          </a:p>
          <a:p>
            <a:pPr marL="228600" lvl="1">
              <a:lnSpc>
                <a:spcPts val="3000"/>
              </a:lnSpc>
              <a:buFont typeface="Wingdings" panose="05000000000000000000" pitchFamily="2" charset="2"/>
              <a:buChar char="Ø"/>
            </a:pPr>
            <a:r>
              <a:rPr lang="zh-CN" altLang="en-US" sz="2800" dirty="0"/>
              <a:t>物理层协议是</a:t>
            </a:r>
            <a:r>
              <a:rPr lang="en-US" altLang="zh-CN" sz="2800" dirty="0"/>
              <a:t>DTE</a:t>
            </a:r>
            <a:r>
              <a:rPr lang="zh-CN" altLang="en-US" sz="2800" dirty="0"/>
              <a:t>和</a:t>
            </a:r>
            <a:r>
              <a:rPr lang="en-US" altLang="zh-CN" sz="2800" dirty="0"/>
              <a:t>DCE</a:t>
            </a:r>
            <a:r>
              <a:rPr lang="zh-CN" altLang="en-US" sz="2800" dirty="0"/>
              <a:t>间的约定，规定了两者之间的接口特性</a:t>
            </a:r>
            <a:endParaRPr lang="en-US" altLang="zh-CN" sz="2800" dirty="0"/>
          </a:p>
          <a:p>
            <a:pPr marL="457200" lvl="1" indent="0">
              <a:lnSpc>
                <a:spcPts val="2600"/>
              </a:lnSpc>
              <a:buNone/>
            </a:pPr>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5</a:t>
            </a:fld>
            <a:endParaRPr kumimoji="1" lang="zh-CN" altLang="en-US" dirty="0"/>
          </a:p>
        </p:txBody>
      </p:sp>
      <p:sp>
        <p:nvSpPr>
          <p:cNvPr id="11" name="TextBox 10"/>
          <p:cNvSpPr txBox="1"/>
          <p:nvPr/>
        </p:nvSpPr>
        <p:spPr>
          <a:xfrm>
            <a:off x="7193896" y="5537304"/>
            <a:ext cx="3138985"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数据通信系统组成</a:t>
            </a:r>
          </a:p>
        </p:txBody>
      </p:sp>
      <p:sp>
        <p:nvSpPr>
          <p:cNvPr id="21" name="内容占位符 2"/>
          <p:cNvSpPr txBox="1"/>
          <p:nvPr/>
        </p:nvSpPr>
        <p:spPr>
          <a:xfrm>
            <a:off x="257329" y="5934661"/>
            <a:ext cx="10515600" cy="52423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3000"/>
              </a:lnSpc>
            </a:pPr>
            <a:endParaRPr lang="en-US" altLang="zh-CN" dirty="0"/>
          </a:p>
        </p:txBody>
      </p:sp>
      <p:sp>
        <p:nvSpPr>
          <p:cNvPr id="22" name="文本框 21"/>
          <p:cNvSpPr txBox="1"/>
          <p:nvPr/>
        </p:nvSpPr>
        <p:spPr>
          <a:xfrm>
            <a:off x="0" y="6442428"/>
            <a:ext cx="2174542"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物理层基本概念</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5601300" y="2210937"/>
            <a:ext cx="6354142" cy="3370855"/>
            <a:chOff x="5273748" y="2727756"/>
            <a:chExt cx="6988767" cy="3057096"/>
          </a:xfrm>
        </p:grpSpPr>
        <p:grpSp>
          <p:nvGrpSpPr>
            <p:cNvPr id="5" name="组合 4"/>
            <p:cNvGrpSpPr/>
            <p:nvPr/>
          </p:nvGrpSpPr>
          <p:grpSpPr>
            <a:xfrm>
              <a:off x="5337705" y="2727756"/>
              <a:ext cx="6924810" cy="3057096"/>
              <a:chOff x="5401523" y="2825089"/>
              <a:chExt cx="6797035" cy="3057096"/>
            </a:xfrm>
          </p:grpSpPr>
          <p:sp>
            <p:nvSpPr>
              <p:cNvPr id="10" name="矩形: 圆角 78"/>
              <p:cNvSpPr/>
              <p:nvPr/>
            </p:nvSpPr>
            <p:spPr>
              <a:xfrm>
                <a:off x="5436587" y="2825089"/>
                <a:ext cx="6675508" cy="3057096"/>
              </a:xfrm>
              <a:prstGeom prst="roundRect">
                <a:avLst>
                  <a:gd name="adj" fmla="val 8422"/>
                </a:avLst>
              </a:prstGeom>
              <a:solidFill>
                <a:schemeClr val="bg1"/>
              </a:solidFill>
              <a:ln>
                <a:solidFill>
                  <a:schemeClr val="bg1">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pic>
            <p:nvPicPr>
              <p:cNvPr id="1027" name="Picture 3"/>
              <p:cNvPicPr>
                <a:picLocks noChangeAspect="1" noChangeArrowheads="1"/>
              </p:cNvPicPr>
              <p:nvPr/>
            </p:nvPicPr>
            <p:blipFill>
              <a:blip r:embed="rId3"/>
              <a:srcRect/>
              <a:stretch>
                <a:fillRect/>
              </a:stretch>
            </p:blipFill>
            <p:spPr bwMode="auto">
              <a:xfrm>
                <a:off x="5576887" y="3271824"/>
                <a:ext cx="6067425" cy="2305050"/>
              </a:xfrm>
              <a:prstGeom prst="rect">
                <a:avLst/>
              </a:prstGeom>
              <a:noFill/>
              <a:ln w="9525">
                <a:noFill/>
                <a:miter lim="800000"/>
                <a:headEnd/>
                <a:tailEnd/>
              </a:ln>
            </p:spPr>
          </p:pic>
          <p:sp>
            <p:nvSpPr>
              <p:cNvPr id="13" name="TextBox 12"/>
              <p:cNvSpPr txBox="1"/>
              <p:nvPr/>
            </p:nvSpPr>
            <p:spPr>
              <a:xfrm>
                <a:off x="10959977" y="2932856"/>
                <a:ext cx="1238581" cy="338554"/>
              </a:xfrm>
              <a:prstGeom prst="rect">
                <a:avLst/>
              </a:prstGeom>
              <a:noFill/>
            </p:spPr>
            <p:txBody>
              <a:bodyPr wrap="square" rtlCol="0">
                <a:spAutoFit/>
              </a:bodyPr>
              <a:lstStyle/>
              <a:p>
                <a:pPr algn="ctr"/>
                <a:r>
                  <a:rPr lang="zh-CN" altLang="en-US" sz="1600" dirty="0">
                    <a:solidFill>
                      <a:srgbClr val="FF0000"/>
                    </a:solidFill>
                    <a:latin typeface="微软雅黑" panose="020B0503020204020204" pitchFamily="34" charset="-122"/>
                    <a:ea typeface="微软雅黑" panose="020B0503020204020204" pitchFamily="34" charset="-122"/>
                  </a:rPr>
                  <a:t>用户环境</a:t>
                </a:r>
              </a:p>
            </p:txBody>
          </p:sp>
          <p:sp>
            <p:nvSpPr>
              <p:cNvPr id="14" name="TextBox 13"/>
              <p:cNvSpPr txBox="1"/>
              <p:nvPr/>
            </p:nvSpPr>
            <p:spPr>
              <a:xfrm>
                <a:off x="5401523" y="5392208"/>
                <a:ext cx="1238581" cy="338554"/>
              </a:xfrm>
              <a:prstGeom prst="rect">
                <a:avLst/>
              </a:prstGeom>
              <a:noFill/>
            </p:spPr>
            <p:txBody>
              <a:bodyPr wrap="square" rtlCol="0">
                <a:spAutoFit/>
              </a:bodyPr>
              <a:lstStyle/>
              <a:p>
                <a:pPr algn="ctr"/>
                <a:r>
                  <a:rPr lang="zh-CN" altLang="en-US" sz="1600" dirty="0">
                    <a:solidFill>
                      <a:srgbClr val="FF0000"/>
                    </a:solidFill>
                    <a:latin typeface="微软雅黑" panose="020B0503020204020204" pitchFamily="34" charset="-122"/>
                    <a:ea typeface="微软雅黑" panose="020B0503020204020204" pitchFamily="34" charset="-122"/>
                  </a:rPr>
                  <a:t>用户设施</a:t>
                </a:r>
              </a:p>
            </p:txBody>
          </p:sp>
          <p:sp>
            <p:nvSpPr>
              <p:cNvPr id="15" name="TextBox 14"/>
              <p:cNvSpPr txBox="1"/>
              <p:nvPr/>
            </p:nvSpPr>
            <p:spPr>
              <a:xfrm>
                <a:off x="10740112" y="5392208"/>
                <a:ext cx="1238581" cy="338554"/>
              </a:xfrm>
              <a:prstGeom prst="rect">
                <a:avLst/>
              </a:prstGeom>
              <a:noFill/>
            </p:spPr>
            <p:txBody>
              <a:bodyPr wrap="square" rtlCol="0">
                <a:spAutoFit/>
              </a:bodyPr>
              <a:lstStyle/>
              <a:p>
                <a:pPr algn="ctr"/>
                <a:r>
                  <a:rPr lang="zh-CN" altLang="en-US" sz="1600" dirty="0">
                    <a:solidFill>
                      <a:srgbClr val="FF0000"/>
                    </a:solidFill>
                    <a:latin typeface="微软雅黑" panose="020B0503020204020204" pitchFamily="34" charset="-122"/>
                    <a:ea typeface="微软雅黑" panose="020B0503020204020204" pitchFamily="34" charset="-122"/>
                  </a:rPr>
                  <a:t>用户设施</a:t>
                </a:r>
              </a:p>
            </p:txBody>
          </p:sp>
          <p:sp>
            <p:nvSpPr>
              <p:cNvPr id="16" name="TextBox 15"/>
              <p:cNvSpPr txBox="1"/>
              <p:nvPr/>
            </p:nvSpPr>
            <p:spPr>
              <a:xfrm>
                <a:off x="7991309" y="4768366"/>
                <a:ext cx="1238581" cy="338554"/>
              </a:xfrm>
              <a:prstGeom prst="rect">
                <a:avLst/>
              </a:prstGeom>
              <a:noFill/>
            </p:spPr>
            <p:txBody>
              <a:bodyPr wrap="square" rtlCol="0">
                <a:spAutoFit/>
              </a:bodyPr>
              <a:lstStyle/>
              <a:p>
                <a:pPr algn="ctr"/>
                <a:r>
                  <a:rPr lang="zh-CN" altLang="en-US" sz="1600" dirty="0">
                    <a:solidFill>
                      <a:srgbClr val="FF0000"/>
                    </a:solidFill>
                    <a:latin typeface="微软雅黑" panose="020B0503020204020204" pitchFamily="34" charset="-122"/>
                    <a:ea typeface="微软雅黑" panose="020B0503020204020204" pitchFamily="34" charset="-122"/>
                  </a:rPr>
                  <a:t>通信设施</a:t>
                </a:r>
              </a:p>
            </p:txBody>
          </p:sp>
          <p:sp>
            <p:nvSpPr>
              <p:cNvPr id="17" name="TextBox 16"/>
              <p:cNvSpPr txBox="1"/>
              <p:nvPr/>
            </p:nvSpPr>
            <p:spPr>
              <a:xfrm>
                <a:off x="8078991" y="5150224"/>
                <a:ext cx="1238581" cy="338554"/>
              </a:xfrm>
              <a:prstGeom prst="rect">
                <a:avLst/>
              </a:prstGeom>
              <a:noFill/>
            </p:spPr>
            <p:txBody>
              <a:bodyPr wrap="square" rtlCol="0">
                <a:spAutoFit/>
              </a:bodyPr>
              <a:lstStyle/>
              <a:p>
                <a:pPr algn="ctr"/>
                <a:r>
                  <a:rPr lang="zh-CN" altLang="en-US" sz="1600" dirty="0">
                    <a:solidFill>
                      <a:srgbClr val="FF0000"/>
                    </a:solidFill>
                    <a:latin typeface="微软雅黑" panose="020B0503020204020204" pitchFamily="34" charset="-122"/>
                    <a:ea typeface="微软雅黑" panose="020B0503020204020204" pitchFamily="34" charset="-122"/>
                  </a:rPr>
                  <a:t>通信环境</a:t>
                </a:r>
              </a:p>
            </p:txBody>
          </p:sp>
          <p:sp>
            <p:nvSpPr>
              <p:cNvPr id="18" name="TextBox 17"/>
              <p:cNvSpPr txBox="1"/>
              <p:nvPr/>
            </p:nvSpPr>
            <p:spPr>
              <a:xfrm>
                <a:off x="6308801" y="2932856"/>
                <a:ext cx="1770190" cy="338554"/>
              </a:xfrm>
              <a:prstGeom prst="rect">
                <a:avLst/>
              </a:prstGeom>
              <a:noFill/>
            </p:spPr>
            <p:txBody>
              <a:bodyPr wrap="square" rtlCol="0">
                <a:spAutoFit/>
              </a:bodyPr>
              <a:lstStyle/>
              <a:p>
                <a:pPr algn="ctr"/>
                <a:r>
                  <a:rPr lang="zh-CN" altLang="en-US" sz="1600" dirty="0">
                    <a:solidFill>
                      <a:srgbClr val="FF0000"/>
                    </a:solidFill>
                    <a:latin typeface="微软雅黑" panose="020B0503020204020204" pitchFamily="34" charset="-122"/>
                    <a:ea typeface="微软雅黑" panose="020B0503020204020204" pitchFamily="34" charset="-122"/>
                  </a:rPr>
                  <a:t>信号线和控制线</a:t>
                </a:r>
              </a:p>
            </p:txBody>
          </p:sp>
          <p:sp>
            <p:nvSpPr>
              <p:cNvPr id="19" name="TextBox 18"/>
              <p:cNvSpPr txBox="1"/>
              <p:nvPr/>
            </p:nvSpPr>
            <p:spPr>
              <a:xfrm>
                <a:off x="9330098" y="2932856"/>
                <a:ext cx="1770190" cy="338554"/>
              </a:xfrm>
              <a:prstGeom prst="rect">
                <a:avLst/>
              </a:prstGeom>
              <a:noFill/>
            </p:spPr>
            <p:txBody>
              <a:bodyPr wrap="square" rtlCol="0">
                <a:spAutoFit/>
              </a:bodyPr>
              <a:lstStyle/>
              <a:p>
                <a:pPr algn="ctr"/>
                <a:r>
                  <a:rPr lang="zh-CN" altLang="en-US" sz="1600" dirty="0">
                    <a:solidFill>
                      <a:srgbClr val="FF0000"/>
                    </a:solidFill>
                    <a:latin typeface="微软雅黑" panose="020B0503020204020204" pitchFamily="34" charset="-122"/>
                    <a:ea typeface="微软雅黑" panose="020B0503020204020204" pitchFamily="34" charset="-122"/>
                  </a:rPr>
                  <a:t>信号线和控制线</a:t>
                </a:r>
              </a:p>
            </p:txBody>
          </p:sp>
          <p:sp>
            <p:nvSpPr>
              <p:cNvPr id="20" name="TextBox 19"/>
              <p:cNvSpPr txBox="1"/>
              <p:nvPr/>
            </p:nvSpPr>
            <p:spPr>
              <a:xfrm>
                <a:off x="7758130" y="3870191"/>
                <a:ext cx="1770190" cy="338554"/>
              </a:xfrm>
              <a:prstGeom prst="rect">
                <a:avLst/>
              </a:prstGeom>
              <a:noFill/>
            </p:spPr>
            <p:txBody>
              <a:bodyPr wrap="square" rtlCol="0">
                <a:spAutoFit/>
              </a:bodyPr>
              <a:lstStyle/>
              <a:p>
                <a:pPr algn="ctr"/>
                <a:r>
                  <a:rPr lang="zh-CN" altLang="en-US" sz="1600" dirty="0">
                    <a:solidFill>
                      <a:srgbClr val="FF0000"/>
                    </a:solidFill>
                    <a:latin typeface="微软雅黑" panose="020B0503020204020204" pitchFamily="34" charset="-122"/>
                    <a:ea typeface="微软雅黑" panose="020B0503020204020204" pitchFamily="34" charset="-122"/>
                  </a:rPr>
                  <a:t>串行比特传输</a:t>
                </a:r>
              </a:p>
            </p:txBody>
          </p:sp>
        </p:grpSp>
        <p:sp>
          <p:nvSpPr>
            <p:cNvPr id="12" name="TextBox 11"/>
            <p:cNvSpPr txBox="1"/>
            <p:nvPr/>
          </p:nvSpPr>
          <p:spPr>
            <a:xfrm>
              <a:off x="5273748" y="2891912"/>
              <a:ext cx="1238581" cy="338554"/>
            </a:xfrm>
            <a:prstGeom prst="rect">
              <a:avLst/>
            </a:prstGeom>
            <a:noFill/>
          </p:spPr>
          <p:txBody>
            <a:bodyPr wrap="square" rtlCol="0">
              <a:spAutoFit/>
            </a:bodyPr>
            <a:lstStyle/>
            <a:p>
              <a:pPr algn="ctr"/>
              <a:r>
                <a:rPr lang="zh-CN" altLang="en-US" sz="1600" dirty="0">
                  <a:solidFill>
                    <a:srgbClr val="FF0000"/>
                  </a:solidFill>
                  <a:latin typeface="微软雅黑" panose="020B0503020204020204" pitchFamily="34" charset="-122"/>
                  <a:ea typeface="微软雅黑" panose="020B0503020204020204" pitchFamily="34" charset="-122"/>
                </a:rPr>
                <a:t>用户环境</a:t>
              </a: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导引型传输介质</a:t>
            </a:r>
            <a:endParaRPr lang="zh-CN" altLang="en-US" dirty="0"/>
          </a:p>
        </p:txBody>
      </p:sp>
      <p:sp>
        <p:nvSpPr>
          <p:cNvPr id="3" name="内容占位符 2"/>
          <p:cNvSpPr>
            <a:spLocks noGrp="1"/>
          </p:cNvSpPr>
          <p:nvPr>
            <p:ph idx="1"/>
          </p:nvPr>
        </p:nvSpPr>
        <p:spPr>
          <a:xfrm>
            <a:off x="838200" y="1510758"/>
            <a:ext cx="4616431" cy="4939562"/>
          </a:xfrm>
        </p:spPr>
        <p:txBody>
          <a:bodyPr>
            <a:normAutofit/>
          </a:bodyPr>
          <a:lstStyle/>
          <a:p>
            <a:pPr marL="360045" indent="-360045" algn="just">
              <a:lnSpc>
                <a:spcPct val="110000"/>
              </a:lnSpc>
              <a:buNone/>
            </a:pPr>
            <a:r>
              <a:rPr lang="zh-CN" altLang="en-US" sz="3000" dirty="0"/>
              <a:t>影响光纤传输质量的因素</a:t>
            </a:r>
          </a:p>
          <a:p>
            <a:pPr marL="360045" indent="-360045" algn="just">
              <a:lnSpc>
                <a:spcPct val="110000"/>
              </a:lnSpc>
              <a:buClr>
                <a:schemeClr val="tx1"/>
              </a:buClr>
            </a:pPr>
            <a:r>
              <a:rPr lang="zh-CN" altLang="en-US" sz="2600" dirty="0">
                <a:solidFill>
                  <a:srgbClr val="C00000"/>
                </a:solidFill>
              </a:rPr>
              <a:t>损耗特性</a:t>
            </a:r>
            <a:r>
              <a:rPr lang="zh-CN" altLang="en-US" sz="2600" dirty="0"/>
              <a:t>表示光能在光纤中传输所受到衰减程度</a:t>
            </a:r>
            <a:endParaRPr lang="en-US" altLang="zh-CN" sz="2600" dirty="0"/>
          </a:p>
          <a:p>
            <a:pPr marL="360045" indent="-360045" algn="just">
              <a:lnSpc>
                <a:spcPct val="110000"/>
              </a:lnSpc>
            </a:pPr>
            <a:r>
              <a:rPr lang="zh-CN" altLang="en-US" sz="2600" dirty="0"/>
              <a:t>光纤损耗分为</a:t>
            </a:r>
            <a:endParaRPr lang="en-US" altLang="zh-CN" sz="2600" dirty="0"/>
          </a:p>
          <a:p>
            <a:pPr marL="817245" lvl="2" indent="-360045" algn="just">
              <a:lnSpc>
                <a:spcPct val="110000"/>
              </a:lnSpc>
              <a:buClr>
                <a:schemeClr val="tx1"/>
              </a:buClr>
            </a:pPr>
            <a:r>
              <a:rPr lang="zh-CN" altLang="en-US" sz="2200" dirty="0">
                <a:solidFill>
                  <a:srgbClr val="C00000"/>
                </a:solidFill>
              </a:rPr>
              <a:t>固有损耗</a:t>
            </a:r>
            <a:r>
              <a:rPr lang="zh-CN" altLang="en-US" sz="2200" dirty="0"/>
              <a:t>指光纤材料的性质和微观结构引起的吸收损耗和瑞利散射损耗</a:t>
            </a:r>
          </a:p>
          <a:p>
            <a:pPr marL="817245" lvl="2" indent="-360045" algn="just">
              <a:lnSpc>
                <a:spcPct val="110000"/>
              </a:lnSpc>
              <a:buClr>
                <a:schemeClr val="tx1"/>
              </a:buClr>
            </a:pPr>
            <a:r>
              <a:rPr lang="zh-CN" altLang="en-US" sz="2200" dirty="0">
                <a:solidFill>
                  <a:srgbClr val="C00000"/>
                </a:solidFill>
              </a:rPr>
              <a:t>非固有损耗</a:t>
            </a:r>
            <a:r>
              <a:rPr lang="zh-CN" altLang="en-US" sz="2200" dirty="0"/>
              <a:t>指杂质吸收、结构不规则引起的散射和弯曲幅射损耗等</a:t>
            </a:r>
          </a:p>
          <a:p>
            <a:pPr marL="0" indent="0" algn="just">
              <a:lnSpc>
                <a:spcPct val="110000"/>
              </a:lnSpc>
              <a:buNone/>
            </a:pPr>
            <a:endParaRPr lang="zh-CN" altLang="en-US" sz="2400"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50</a:t>
            </a:fld>
            <a:endParaRPr kumimoji="1" lang="zh-CN" altLang="en-US" dirty="0"/>
          </a:p>
        </p:txBody>
      </p:sp>
      <p:pic>
        <p:nvPicPr>
          <p:cNvPr id="5" name="图片 4"/>
          <p:cNvPicPr>
            <a:picLocks noChangeAspect="1"/>
          </p:cNvPicPr>
          <p:nvPr/>
        </p:nvPicPr>
        <p:blipFill>
          <a:blip r:embed="rId2"/>
          <a:stretch>
            <a:fillRect/>
          </a:stretch>
        </p:blipFill>
        <p:spPr>
          <a:xfrm>
            <a:off x="6062870" y="2063894"/>
            <a:ext cx="5793508" cy="3454417"/>
          </a:xfrm>
          <a:prstGeom prst="rect">
            <a:avLst/>
          </a:prstGeom>
        </p:spPr>
      </p:pic>
      <p:sp>
        <p:nvSpPr>
          <p:cNvPr id="6" name="内容占位符 2"/>
          <p:cNvSpPr txBox="1"/>
          <p:nvPr/>
        </p:nvSpPr>
        <p:spPr>
          <a:xfrm>
            <a:off x="6062870" y="1510758"/>
            <a:ext cx="4042025" cy="52352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zh-CN" altLang="en-US" dirty="0"/>
              <a:t>光纤损耗与波长的关系                             </a:t>
            </a:r>
          </a:p>
          <a:p>
            <a:pPr marL="0" indent="0">
              <a:buFont typeface="Wingdings" panose="05000000000000000000" pitchFamily="2" charset="2"/>
              <a:buNone/>
            </a:pPr>
            <a:endParaRPr lang="zh-CN" altLang="en-US" dirty="0"/>
          </a:p>
        </p:txBody>
      </p:sp>
      <p:sp>
        <p:nvSpPr>
          <p:cNvPr id="7" name="文本框 6"/>
          <p:cNvSpPr txBox="1"/>
          <p:nvPr/>
        </p:nvSpPr>
        <p:spPr>
          <a:xfrm>
            <a:off x="5685182" y="5628868"/>
            <a:ext cx="6291469" cy="1092607"/>
          </a:xfrm>
          <a:prstGeom prst="rect">
            <a:avLst/>
          </a:prstGeom>
          <a:noFill/>
          <a:ln w="28575">
            <a:solidFill>
              <a:srgbClr val="B348FF"/>
            </a:solidFill>
          </a:ln>
        </p:spPr>
        <p:txBody>
          <a:bodyPr wrap="square" rtlCol="0">
            <a:spAutoFit/>
          </a:bodyPr>
          <a:lstStyle/>
          <a:p>
            <a:pPr indent="-360045">
              <a:spcBef>
                <a:spcPts val="600"/>
              </a:spcBef>
            </a:pPr>
            <a:r>
              <a:rPr kumimoji="1" lang="zh-CN" altLang="zh-CN" sz="2000" i="0" kern="1200" dirty="0">
                <a:solidFill>
                  <a:srgbClr val="000000"/>
                </a:solidFill>
                <a:effectLst/>
                <a:latin typeface="Times New Roman" panose="02020603050405020304" pitchFamily="18" charset="0"/>
                <a:ea typeface="微软雅黑" panose="020B0503020204020204" pitchFamily="34" charset="-122"/>
              </a:rPr>
              <a:t>在光纤通信中常用的三个波段的中心分别位于</a:t>
            </a:r>
            <a:r>
              <a:rPr kumimoji="1" lang="zh-CN" altLang="zh-CN" sz="2000" i="0" kern="1200" dirty="0">
                <a:solidFill>
                  <a:srgbClr val="C00000"/>
                </a:solidFill>
                <a:effectLst/>
                <a:latin typeface="Times New Roman" panose="02020603050405020304" pitchFamily="18" charset="0"/>
                <a:ea typeface="微软雅黑" panose="020B0503020204020204" pitchFamily="34" charset="-122"/>
              </a:rPr>
              <a:t>0.85</a:t>
            </a:r>
            <a:r>
              <a:rPr kumimoji="1" lang="en-US" altLang="zh-CN" sz="2000" dirty="0">
                <a:solidFill>
                  <a:srgbClr val="C00000"/>
                </a:solidFill>
                <a:latin typeface="Times New Roman" panose="02020603050405020304" pitchFamily="18" charset="0"/>
                <a:ea typeface="微软雅黑" panose="020B0503020204020204" pitchFamily="34" charset="-122"/>
                <a:sym typeface="Symbol" panose="05050102010706020507" pitchFamily="2" charset="2"/>
              </a:rPr>
              <a:t> </a:t>
            </a:r>
            <a:r>
              <a:rPr kumimoji="1" lang="en-US" altLang="zh-CN" sz="2000" dirty="0">
                <a:solidFill>
                  <a:srgbClr val="C00000"/>
                </a:solidFill>
                <a:latin typeface="Times New Roman" panose="02020603050405020304" pitchFamily="18" charset="0"/>
                <a:ea typeface="微软雅黑" panose="020B0503020204020204" pitchFamily="34" charset="-122"/>
              </a:rPr>
              <a:t>m </a:t>
            </a:r>
            <a:r>
              <a:rPr kumimoji="1" lang="zh-CN" altLang="en-US" sz="2000" i="0" kern="1200" dirty="0">
                <a:solidFill>
                  <a:srgbClr val="000000"/>
                </a:solidFill>
                <a:effectLst/>
                <a:latin typeface="Times New Roman" panose="02020603050405020304" pitchFamily="18" charset="0"/>
                <a:ea typeface="微软雅黑" panose="020B0503020204020204" pitchFamily="34" charset="-122"/>
              </a:rPr>
              <a:t>、</a:t>
            </a:r>
            <a:r>
              <a:rPr kumimoji="1" lang="zh-CN" altLang="zh-CN" sz="2000" i="0" kern="1200" dirty="0">
                <a:solidFill>
                  <a:srgbClr val="C00000"/>
                </a:solidFill>
                <a:effectLst/>
                <a:latin typeface="Times New Roman" panose="02020603050405020304" pitchFamily="18" charset="0"/>
                <a:ea typeface="微软雅黑" panose="020B0503020204020204" pitchFamily="34" charset="-122"/>
              </a:rPr>
              <a:t>1.30</a:t>
            </a:r>
            <a:r>
              <a:rPr kumimoji="1" lang="en-US" altLang="zh-CN" sz="2000" dirty="0">
                <a:solidFill>
                  <a:srgbClr val="C00000"/>
                </a:solidFill>
                <a:latin typeface="Times New Roman" panose="02020603050405020304" pitchFamily="18" charset="0"/>
                <a:ea typeface="微软雅黑" panose="020B0503020204020204" pitchFamily="34" charset="-122"/>
                <a:sym typeface="Symbol" panose="05050102010706020507" pitchFamily="2" charset="2"/>
              </a:rPr>
              <a:t> </a:t>
            </a:r>
            <a:r>
              <a:rPr kumimoji="1" lang="en-US" altLang="zh-CN" sz="2000" dirty="0">
                <a:solidFill>
                  <a:srgbClr val="C00000"/>
                </a:solidFill>
                <a:latin typeface="Times New Roman" panose="02020603050405020304" pitchFamily="18" charset="0"/>
                <a:ea typeface="微软雅黑" panose="020B0503020204020204" pitchFamily="34" charset="-122"/>
              </a:rPr>
              <a:t>m</a:t>
            </a:r>
            <a:r>
              <a:rPr kumimoji="1" lang="zh-CN" altLang="zh-CN" sz="2000" i="0" kern="1200" dirty="0">
                <a:solidFill>
                  <a:srgbClr val="000000"/>
                </a:solidFill>
                <a:effectLst/>
                <a:latin typeface="Times New Roman" panose="02020603050405020304" pitchFamily="18" charset="0"/>
                <a:ea typeface="微软雅黑" panose="020B0503020204020204" pitchFamily="34" charset="-122"/>
              </a:rPr>
              <a:t>和</a:t>
            </a:r>
            <a:r>
              <a:rPr kumimoji="1" lang="zh-CN" altLang="zh-CN" sz="2000" i="0" kern="1200" dirty="0">
                <a:solidFill>
                  <a:srgbClr val="C00000"/>
                </a:solidFill>
                <a:effectLst/>
                <a:latin typeface="Times New Roman" panose="02020603050405020304" pitchFamily="18" charset="0"/>
                <a:ea typeface="微软雅黑" panose="020B0503020204020204" pitchFamily="34" charset="-122"/>
              </a:rPr>
              <a:t>1.55 </a:t>
            </a:r>
            <a:r>
              <a:rPr kumimoji="1" lang="en-US" altLang="zh-CN" sz="2000" i="0" kern="1200" dirty="0">
                <a:solidFill>
                  <a:srgbClr val="C00000"/>
                </a:solidFill>
                <a:effectLst/>
                <a:latin typeface="Times New Roman" panose="02020603050405020304" pitchFamily="18" charset="0"/>
                <a:ea typeface="微软雅黑" panose="020B0503020204020204" pitchFamily="34" charset="-122"/>
                <a:sym typeface="Symbol" panose="05050102010706020507" pitchFamily="2" charset="2"/>
              </a:rPr>
              <a:t></a:t>
            </a:r>
            <a:r>
              <a:rPr kumimoji="1" lang="en-US" altLang="zh-CN" sz="2000" i="0" kern="1200" dirty="0">
                <a:solidFill>
                  <a:srgbClr val="C00000"/>
                </a:solidFill>
                <a:effectLst/>
                <a:latin typeface="Times New Roman" panose="02020603050405020304" pitchFamily="18" charset="0"/>
                <a:ea typeface="微软雅黑" panose="020B0503020204020204" pitchFamily="34" charset="-122"/>
              </a:rPr>
              <a:t>m</a:t>
            </a:r>
          </a:p>
          <a:p>
            <a:pPr indent="-360045">
              <a:spcBef>
                <a:spcPts val="600"/>
              </a:spcBef>
            </a:pPr>
            <a:r>
              <a:rPr kumimoji="1" lang="zh-CN" altLang="zh-CN" sz="2000" i="0" kern="1200" dirty="0">
                <a:solidFill>
                  <a:srgbClr val="000000"/>
                </a:solidFill>
                <a:effectLst/>
                <a:latin typeface="Times New Roman" panose="02020603050405020304" pitchFamily="18" charset="0"/>
                <a:ea typeface="微软雅黑" panose="020B0503020204020204" pitchFamily="34" charset="-122"/>
              </a:rPr>
              <a:t>这三个波段具有25000</a:t>
            </a:r>
            <a:r>
              <a:rPr kumimoji="1" lang="en-US" altLang="zh-CN" sz="2000" i="0" kern="1200" dirty="0">
                <a:solidFill>
                  <a:srgbClr val="000000"/>
                </a:solidFill>
                <a:effectLst/>
                <a:latin typeface="Times New Roman" panose="02020603050405020304" pitchFamily="18" charset="0"/>
                <a:ea typeface="微软雅黑" panose="020B0503020204020204" pitchFamily="34" charset="-122"/>
              </a:rPr>
              <a:t>-</a:t>
            </a:r>
            <a:r>
              <a:rPr kumimoji="1" lang="zh-CN" altLang="zh-CN" sz="2000" i="0" kern="1200" dirty="0">
                <a:solidFill>
                  <a:srgbClr val="000000"/>
                </a:solidFill>
                <a:effectLst/>
                <a:latin typeface="Times New Roman" panose="02020603050405020304" pitchFamily="18" charset="0"/>
                <a:ea typeface="微软雅黑" panose="020B0503020204020204" pitchFamily="34" charset="-122"/>
              </a:rPr>
              <a:t>30000</a:t>
            </a:r>
            <a:r>
              <a:rPr kumimoji="1" lang="en-US" altLang="zh-CN" sz="2000" i="0" kern="1200" dirty="0">
                <a:solidFill>
                  <a:srgbClr val="000000"/>
                </a:solidFill>
                <a:effectLst/>
                <a:latin typeface="Times New Roman" panose="02020603050405020304" pitchFamily="18" charset="0"/>
                <a:ea typeface="微软雅黑" panose="020B0503020204020204" pitchFamily="34" charset="-122"/>
              </a:rPr>
              <a:t>GHz</a:t>
            </a:r>
            <a:r>
              <a:rPr kumimoji="1" lang="zh-CN" altLang="zh-CN" sz="2000" i="0" kern="1200" dirty="0">
                <a:solidFill>
                  <a:srgbClr val="000000"/>
                </a:solidFill>
                <a:effectLst/>
                <a:latin typeface="Times New Roman" panose="02020603050405020304" pitchFamily="18" charset="0"/>
                <a:ea typeface="微软雅黑" panose="020B0503020204020204" pitchFamily="34" charset="-122"/>
              </a:rPr>
              <a:t>的带宽</a:t>
            </a:r>
            <a:endParaRPr lang="zh-CN" altLang="en-US" sz="2000" dirty="0">
              <a:latin typeface="Times New Roman" panose="02020603050405020304" pitchFamily="18" charset="0"/>
              <a:ea typeface="微软雅黑" panose="020B0503020204020204" pitchFamily="34" charset="-122"/>
            </a:endParaRPr>
          </a:p>
        </p:txBody>
      </p:sp>
      <p:sp>
        <p:nvSpPr>
          <p:cNvPr id="8" name="矩形 7"/>
          <p:cNvSpPr/>
          <p:nvPr/>
        </p:nvSpPr>
        <p:spPr>
          <a:xfrm>
            <a:off x="7290743" y="2587747"/>
            <a:ext cx="996593" cy="328773"/>
          </a:xfrm>
          <a:prstGeom prst="rect">
            <a:avLst/>
          </a:prstGeom>
          <a:noFill/>
          <a:ln w="28575">
            <a:solidFill>
              <a:srgbClr val="B34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348FF"/>
              </a:solidFill>
            </a:endParaRPr>
          </a:p>
        </p:txBody>
      </p:sp>
      <p:sp>
        <p:nvSpPr>
          <p:cNvPr id="9" name="矩形 8"/>
          <p:cNvSpPr/>
          <p:nvPr/>
        </p:nvSpPr>
        <p:spPr>
          <a:xfrm>
            <a:off x="8376790" y="3774856"/>
            <a:ext cx="996593" cy="328773"/>
          </a:xfrm>
          <a:prstGeom prst="rect">
            <a:avLst/>
          </a:prstGeom>
          <a:noFill/>
          <a:ln w="28575">
            <a:solidFill>
              <a:srgbClr val="B34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348FF"/>
              </a:solidFill>
            </a:endParaRPr>
          </a:p>
        </p:txBody>
      </p:sp>
      <p:sp>
        <p:nvSpPr>
          <p:cNvPr id="10" name="矩形 9"/>
          <p:cNvSpPr/>
          <p:nvPr/>
        </p:nvSpPr>
        <p:spPr>
          <a:xfrm>
            <a:off x="9942444" y="4092089"/>
            <a:ext cx="996593" cy="328773"/>
          </a:xfrm>
          <a:prstGeom prst="rect">
            <a:avLst/>
          </a:prstGeom>
          <a:noFill/>
          <a:ln w="28575">
            <a:solidFill>
              <a:srgbClr val="B34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348FF"/>
              </a:solidFill>
            </a:endParaRPr>
          </a:p>
        </p:txBody>
      </p:sp>
      <p:sp>
        <p:nvSpPr>
          <p:cNvPr id="13" name="文本框 12"/>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animBg="1"/>
      <p:bldP spid="1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导引型传输介质</a:t>
            </a:r>
            <a:endParaRPr lang="zh-CN" altLang="en-US" dirty="0"/>
          </a:p>
        </p:txBody>
      </p:sp>
      <p:sp>
        <p:nvSpPr>
          <p:cNvPr id="3" name="内容占位符 2"/>
          <p:cNvSpPr>
            <a:spLocks noGrp="1"/>
          </p:cNvSpPr>
          <p:nvPr>
            <p:ph idx="1"/>
          </p:nvPr>
        </p:nvSpPr>
        <p:spPr>
          <a:xfrm>
            <a:off x="838199" y="1356648"/>
            <a:ext cx="10370907" cy="4586694"/>
          </a:xfrm>
        </p:spPr>
        <p:txBody>
          <a:bodyPr>
            <a:normAutofit/>
          </a:bodyPr>
          <a:lstStyle/>
          <a:p>
            <a:pPr marL="0" indent="0" algn="just">
              <a:buNone/>
            </a:pPr>
            <a:r>
              <a:rPr lang="zh-CN" altLang="en-US" b="1" i="0" dirty="0">
                <a:solidFill>
                  <a:srgbClr val="5B307E"/>
                </a:solidFill>
                <a:latin typeface="Times New Roman" panose="02020603050405020304" pitchFamily="18" charset="0"/>
                <a:ea typeface="微软雅黑" panose="020B0503020204020204" pitchFamily="34" charset="-122"/>
              </a:rPr>
              <a:t>电力载波</a:t>
            </a:r>
            <a:endParaRPr lang="en-US" altLang="zh-CN" b="1" dirty="0">
              <a:solidFill>
                <a:srgbClr val="5B307E"/>
              </a:solidFill>
              <a:latin typeface="Times New Roman" panose="02020603050405020304" pitchFamily="18" charset="0"/>
              <a:ea typeface="微软雅黑" panose="020B0503020204020204" pitchFamily="34" charset="-122"/>
            </a:endParaRPr>
          </a:p>
          <a:p>
            <a:pPr marL="360045" indent="-360045" algn="just"/>
            <a:r>
              <a:rPr lang="zh-CN" altLang="en-US" sz="2400" dirty="0">
                <a:solidFill>
                  <a:srgbClr val="C00000"/>
                </a:solidFill>
              </a:rPr>
              <a:t>电力载波</a:t>
            </a:r>
            <a:r>
              <a:rPr lang="zh-CN" altLang="en-US" sz="2400" dirty="0"/>
              <a:t>是电力系统特有的通信方式</a:t>
            </a:r>
            <a:endParaRPr lang="en-US" altLang="zh-CN" sz="2400" dirty="0"/>
          </a:p>
          <a:p>
            <a:pPr marL="817245" lvl="1" indent="-360045" algn="just"/>
            <a:r>
              <a:rPr lang="zh-CN" altLang="en-US" sz="2000" dirty="0"/>
              <a:t>利用现有电力线，通过载波方式将模拟或数字信号进行高速传输</a:t>
            </a:r>
            <a:endParaRPr lang="en-US" altLang="zh-CN" sz="2000" dirty="0"/>
          </a:p>
          <a:p>
            <a:pPr marL="360045" indent="-360045" algn="just"/>
            <a:r>
              <a:rPr kumimoji="1" lang="zh-CN" altLang="zh-CN" sz="2400" i="0" dirty="0">
                <a:solidFill>
                  <a:srgbClr val="C00000"/>
                </a:solidFill>
                <a:effectLst/>
                <a:latin typeface="Times New Roman" panose="02020603050405020304" pitchFamily="18" charset="0"/>
                <a:ea typeface="微软雅黑" panose="020B0503020204020204" pitchFamily="34" charset="-122"/>
              </a:rPr>
              <a:t>电力线</a:t>
            </a:r>
            <a:r>
              <a:rPr kumimoji="1" lang="zh-CN" altLang="zh-CN" sz="2400" i="0" dirty="0">
                <a:solidFill>
                  <a:srgbClr val="000000"/>
                </a:solidFill>
                <a:effectLst/>
                <a:latin typeface="Times New Roman" panose="02020603050405020304" pitchFamily="18" charset="0"/>
                <a:ea typeface="微软雅黑" panose="020B0503020204020204" pitchFamily="34" charset="-122"/>
              </a:rPr>
              <a:t>是指输送电能的电力线路</a:t>
            </a:r>
            <a:endParaRPr lang="zh-CN" altLang="zh-CN" sz="2400" dirty="0">
              <a:effectLst/>
              <a:latin typeface="Times New Roman" panose="02020603050405020304" pitchFamily="18" charset="0"/>
              <a:ea typeface="微软雅黑" panose="020B0503020204020204" pitchFamily="34" charset="-122"/>
            </a:endParaRPr>
          </a:p>
          <a:p>
            <a:pPr marL="817245" lvl="1" indent="-360045" algn="just" eaLnBrk="0" fontAlgn="base" hangingPunct="0"/>
            <a:r>
              <a:rPr kumimoji="1" lang="zh-CN" altLang="zh-CN" sz="2000" i="0" dirty="0">
                <a:solidFill>
                  <a:srgbClr val="000000"/>
                </a:solidFill>
                <a:effectLst/>
                <a:latin typeface="Times New Roman" panose="02020603050405020304" pitchFamily="18" charset="0"/>
                <a:ea typeface="微软雅黑" panose="020B0503020204020204" pitchFamily="34" charset="-122"/>
              </a:rPr>
              <a:t>按结构形式的不同，输电线路分架空输电线路和电缆线路</a:t>
            </a:r>
            <a:endParaRPr kumimoji="1" lang="en-US" altLang="zh-CN" sz="2000" dirty="0">
              <a:solidFill>
                <a:srgbClr val="000000"/>
              </a:solidFill>
              <a:latin typeface="Times New Roman" panose="02020603050405020304" pitchFamily="18" charset="0"/>
              <a:ea typeface="微软雅黑" panose="020B0503020204020204" pitchFamily="34" charset="-122"/>
            </a:endParaRPr>
          </a:p>
          <a:p>
            <a:pPr marL="817245" lvl="1" indent="-360045" algn="just" eaLnBrk="0" fontAlgn="base" hangingPunct="0"/>
            <a:r>
              <a:rPr kumimoji="1" lang="zh-CN" altLang="zh-CN" sz="2000" i="0" dirty="0">
                <a:solidFill>
                  <a:srgbClr val="000000"/>
                </a:solidFill>
                <a:effectLst/>
                <a:latin typeface="Times New Roman" panose="02020603050405020304" pitchFamily="18" charset="0"/>
                <a:ea typeface="微软雅黑" panose="020B0503020204020204" pitchFamily="34" charset="-122"/>
              </a:rPr>
              <a:t>架空输电线由线路杆塔和电力线组成</a:t>
            </a:r>
            <a:endParaRPr lang="zh-CN" altLang="zh-CN" sz="2000" dirty="0">
              <a:effectLst/>
              <a:latin typeface="Times New Roman" panose="02020603050405020304" pitchFamily="18" charset="0"/>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51</a:t>
            </a:fld>
            <a:endParaRPr kumimoji="1" lang="zh-CN" altLang="en-US" dirty="0"/>
          </a:p>
        </p:txBody>
      </p:sp>
      <p:pic>
        <p:nvPicPr>
          <p:cNvPr id="5" name="图片 4"/>
          <p:cNvPicPr>
            <a:picLocks noChangeAspect="1"/>
          </p:cNvPicPr>
          <p:nvPr/>
        </p:nvPicPr>
        <p:blipFill>
          <a:blip r:embed="rId2"/>
          <a:stretch>
            <a:fillRect/>
          </a:stretch>
        </p:blipFill>
        <p:spPr>
          <a:xfrm>
            <a:off x="838199" y="4023032"/>
            <a:ext cx="3419342" cy="2413315"/>
          </a:xfrm>
          <a:prstGeom prst="rect">
            <a:avLst/>
          </a:prstGeom>
        </p:spPr>
      </p:pic>
      <p:pic>
        <p:nvPicPr>
          <p:cNvPr id="6" name="图片 5"/>
          <p:cNvPicPr>
            <a:picLocks noChangeAspect="1"/>
          </p:cNvPicPr>
          <p:nvPr/>
        </p:nvPicPr>
        <p:blipFill>
          <a:blip r:embed="rId3"/>
          <a:stretch>
            <a:fillRect/>
          </a:stretch>
        </p:blipFill>
        <p:spPr>
          <a:xfrm>
            <a:off x="4257541" y="4023032"/>
            <a:ext cx="3575304" cy="2413315"/>
          </a:xfrm>
          <a:prstGeom prst="rect">
            <a:avLst/>
          </a:prstGeom>
        </p:spPr>
      </p:pic>
      <p:pic>
        <p:nvPicPr>
          <p:cNvPr id="8" name="图片 7"/>
          <p:cNvPicPr>
            <a:picLocks noChangeAspect="1"/>
          </p:cNvPicPr>
          <p:nvPr/>
        </p:nvPicPr>
        <p:blipFill>
          <a:blip r:embed="rId4"/>
          <a:stretch>
            <a:fillRect/>
          </a:stretch>
        </p:blipFill>
        <p:spPr>
          <a:xfrm>
            <a:off x="7832845" y="4042910"/>
            <a:ext cx="3679451" cy="2349499"/>
          </a:xfrm>
          <a:prstGeom prst="rect">
            <a:avLst/>
          </a:prstGeom>
          <a:ln w="28575">
            <a:solidFill>
              <a:schemeClr val="bg2">
                <a:lumMod val="75000"/>
              </a:schemeClr>
            </a:solidFill>
          </a:ln>
        </p:spPr>
      </p:pic>
      <p:sp>
        <p:nvSpPr>
          <p:cNvPr id="9" name="文本框 8"/>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导引型传输介质</a:t>
            </a:r>
            <a:endParaRPr lang="zh-CN" altLang="en-US" dirty="0"/>
          </a:p>
        </p:txBody>
      </p:sp>
      <p:sp>
        <p:nvSpPr>
          <p:cNvPr id="3" name="内容占位符 2"/>
          <p:cNvSpPr>
            <a:spLocks noGrp="1"/>
          </p:cNvSpPr>
          <p:nvPr>
            <p:ph idx="1"/>
          </p:nvPr>
        </p:nvSpPr>
        <p:spPr/>
        <p:txBody>
          <a:bodyPr/>
          <a:lstStyle/>
          <a:p>
            <a:pPr marL="360045" indent="-360045" algn="just">
              <a:lnSpc>
                <a:spcPct val="110000"/>
              </a:lnSpc>
            </a:pPr>
            <a:r>
              <a:rPr kumimoji="1" lang="zh-CN" altLang="zh-CN" sz="2400" dirty="0">
                <a:solidFill>
                  <a:srgbClr val="000000"/>
                </a:solidFill>
                <a:latin typeface="Times New Roman" panose="02020603050405020304" pitchFamily="18" charset="0"/>
                <a:ea typeface="微软雅黑" panose="020B0503020204020204" pitchFamily="34" charset="-122"/>
              </a:rPr>
              <a:t>电力线载波通信</a:t>
            </a:r>
            <a:r>
              <a:rPr kumimoji="1" lang="zh-CN" altLang="en-US" sz="2400" dirty="0">
                <a:solidFill>
                  <a:srgbClr val="000000"/>
                </a:solidFill>
                <a:latin typeface="Times New Roman" panose="02020603050405020304" pitchFamily="18" charset="0"/>
                <a:ea typeface="微软雅黑" panose="020B0503020204020204" pitchFamily="34" charset="-122"/>
              </a:rPr>
              <a:t>可</a:t>
            </a:r>
            <a:r>
              <a:rPr kumimoji="1" lang="zh-CN" altLang="zh-CN" sz="2400" dirty="0">
                <a:solidFill>
                  <a:srgbClr val="000000"/>
                </a:solidFill>
                <a:latin typeface="Times New Roman" panose="02020603050405020304" pitchFamily="18" charset="0"/>
                <a:ea typeface="微软雅黑" panose="020B0503020204020204" pitchFamily="34" charset="-122"/>
              </a:rPr>
              <a:t>利用</a:t>
            </a:r>
            <a:endParaRPr kumimoji="1" lang="en-US" altLang="zh-CN" sz="2400" dirty="0">
              <a:solidFill>
                <a:srgbClr val="000000"/>
              </a:solidFill>
              <a:latin typeface="Times New Roman" panose="02020603050405020304" pitchFamily="18" charset="0"/>
              <a:ea typeface="微软雅黑" panose="020B0503020204020204" pitchFamily="34" charset="-122"/>
            </a:endParaRPr>
          </a:p>
          <a:p>
            <a:pPr marL="817245" lvl="1" indent="-360045" algn="just">
              <a:lnSpc>
                <a:spcPct val="110000"/>
              </a:lnSpc>
            </a:pPr>
            <a:r>
              <a:rPr kumimoji="1" lang="zh-CN" altLang="zh-CN" sz="2000" dirty="0">
                <a:solidFill>
                  <a:srgbClr val="C00000"/>
                </a:solidFill>
                <a:latin typeface="Times New Roman" panose="02020603050405020304" pitchFamily="18" charset="0"/>
                <a:ea typeface="微软雅黑" panose="020B0503020204020204" pitchFamily="34" charset="-122"/>
              </a:rPr>
              <a:t>高压电力线</a:t>
            </a:r>
            <a:r>
              <a:rPr kumimoji="1" lang="zh-CN" altLang="en-US" sz="2000" dirty="0">
                <a:solidFill>
                  <a:srgbClr val="C00000"/>
                </a:solidFill>
                <a:latin typeface="Times New Roman" panose="02020603050405020304" pitchFamily="18" charset="0"/>
                <a:ea typeface="微软雅黑" panose="020B0503020204020204" pitchFamily="34" charset="-122"/>
              </a:rPr>
              <a:t>（</a:t>
            </a:r>
            <a:r>
              <a:rPr kumimoji="1" lang="en-US" altLang="zh-CN" sz="2000" dirty="0">
                <a:solidFill>
                  <a:srgbClr val="C00000"/>
                </a:solidFill>
                <a:latin typeface="Times New Roman" panose="02020603050405020304" pitchFamily="18" charset="0"/>
                <a:ea typeface="微软雅黑" panose="020B0503020204020204" pitchFamily="34" charset="-122"/>
              </a:rPr>
              <a:t>35kV</a:t>
            </a:r>
            <a:r>
              <a:rPr kumimoji="1" lang="zh-CN" altLang="zh-CN" sz="2000" dirty="0">
                <a:solidFill>
                  <a:srgbClr val="C00000"/>
                </a:solidFill>
                <a:latin typeface="Times New Roman" panose="02020603050405020304" pitchFamily="18" charset="0"/>
                <a:ea typeface="微软雅黑" panose="020B0503020204020204" pitchFamily="34" charset="-122"/>
              </a:rPr>
              <a:t>及以上</a:t>
            </a:r>
            <a:r>
              <a:rPr kumimoji="1" lang="zh-CN" altLang="en-US" sz="2000" dirty="0">
                <a:solidFill>
                  <a:srgbClr val="C00000"/>
                </a:solidFill>
                <a:latin typeface="Times New Roman" panose="02020603050405020304" pitchFamily="18" charset="0"/>
                <a:ea typeface="微软雅黑" panose="020B0503020204020204" pitchFamily="34" charset="-122"/>
              </a:rPr>
              <a:t>）</a:t>
            </a:r>
            <a:endParaRPr kumimoji="1" lang="en-US" altLang="zh-CN" sz="2000" dirty="0">
              <a:solidFill>
                <a:srgbClr val="000000"/>
              </a:solidFill>
              <a:latin typeface="Times New Roman" panose="02020603050405020304" pitchFamily="18" charset="0"/>
              <a:ea typeface="微软雅黑" panose="020B0503020204020204" pitchFamily="34" charset="-122"/>
            </a:endParaRPr>
          </a:p>
          <a:p>
            <a:pPr marL="817245" lvl="1" indent="-360045" algn="just">
              <a:lnSpc>
                <a:spcPct val="110000"/>
              </a:lnSpc>
            </a:pPr>
            <a:r>
              <a:rPr kumimoji="1" lang="zh-CN" altLang="zh-CN" sz="2000" dirty="0">
                <a:solidFill>
                  <a:srgbClr val="C00000"/>
                </a:solidFill>
                <a:latin typeface="Times New Roman" panose="02020603050405020304" pitchFamily="18" charset="0"/>
                <a:ea typeface="微软雅黑" panose="020B0503020204020204" pitchFamily="34" charset="-122"/>
              </a:rPr>
              <a:t>中压电力线</a:t>
            </a:r>
            <a:r>
              <a:rPr kumimoji="1" lang="zh-CN" altLang="en-US" sz="2000" dirty="0">
                <a:solidFill>
                  <a:srgbClr val="C00000"/>
                </a:solidFill>
                <a:latin typeface="Times New Roman" panose="02020603050405020304" pitchFamily="18" charset="0"/>
                <a:ea typeface="微软雅黑" panose="020B0503020204020204" pitchFamily="34" charset="-122"/>
              </a:rPr>
              <a:t>（</a:t>
            </a:r>
            <a:r>
              <a:rPr kumimoji="1" lang="en-US" altLang="zh-CN" sz="2000" dirty="0">
                <a:solidFill>
                  <a:srgbClr val="C00000"/>
                </a:solidFill>
                <a:latin typeface="Times New Roman" panose="02020603050405020304" pitchFamily="18" charset="0"/>
                <a:ea typeface="微软雅黑" panose="020B0503020204020204" pitchFamily="34" charset="-122"/>
              </a:rPr>
              <a:t>10kV</a:t>
            </a:r>
            <a:r>
              <a:rPr kumimoji="1" lang="zh-CN" altLang="en-US" sz="2000" dirty="0">
                <a:solidFill>
                  <a:srgbClr val="C00000"/>
                </a:solidFill>
                <a:latin typeface="Times New Roman" panose="02020603050405020304" pitchFamily="18" charset="0"/>
                <a:ea typeface="微软雅黑" panose="020B0503020204020204" pitchFamily="34" charset="-122"/>
              </a:rPr>
              <a:t>）</a:t>
            </a:r>
            <a:endParaRPr kumimoji="1" lang="en-US" altLang="zh-CN" sz="2000" dirty="0">
              <a:solidFill>
                <a:srgbClr val="000000"/>
              </a:solidFill>
              <a:latin typeface="Times New Roman" panose="02020603050405020304" pitchFamily="18" charset="0"/>
              <a:ea typeface="微软雅黑" panose="020B0503020204020204" pitchFamily="34" charset="-122"/>
            </a:endParaRPr>
          </a:p>
          <a:p>
            <a:pPr marL="817245" lvl="1" indent="-360045" algn="just">
              <a:lnSpc>
                <a:spcPct val="110000"/>
              </a:lnSpc>
            </a:pPr>
            <a:r>
              <a:rPr kumimoji="1" lang="zh-CN" altLang="zh-CN" sz="2000" dirty="0">
                <a:solidFill>
                  <a:srgbClr val="C00000"/>
                </a:solidFill>
                <a:latin typeface="Times New Roman" panose="02020603050405020304" pitchFamily="18" charset="0"/>
                <a:ea typeface="微软雅黑" panose="020B0503020204020204" pitchFamily="34" charset="-122"/>
              </a:rPr>
              <a:t>低压配电线</a:t>
            </a:r>
            <a:r>
              <a:rPr kumimoji="1" lang="zh-CN" altLang="en-US" sz="2000" dirty="0">
                <a:solidFill>
                  <a:srgbClr val="C00000"/>
                </a:solidFill>
                <a:latin typeface="Times New Roman" panose="02020603050405020304" pitchFamily="18" charset="0"/>
                <a:ea typeface="微软雅黑" panose="020B0503020204020204" pitchFamily="34" charset="-122"/>
              </a:rPr>
              <a:t>（</a:t>
            </a:r>
            <a:r>
              <a:rPr kumimoji="1" lang="en-US" altLang="zh-CN" sz="2000" dirty="0">
                <a:solidFill>
                  <a:srgbClr val="C00000"/>
                </a:solidFill>
                <a:latin typeface="Times New Roman" panose="02020603050405020304" pitchFamily="18" charset="0"/>
                <a:ea typeface="微软雅黑" panose="020B0503020204020204" pitchFamily="34" charset="-122"/>
              </a:rPr>
              <a:t>380/220V</a:t>
            </a:r>
            <a:r>
              <a:rPr kumimoji="1" lang="zh-CN" altLang="en-US" sz="2000" dirty="0">
                <a:solidFill>
                  <a:srgbClr val="C00000"/>
                </a:solidFill>
                <a:latin typeface="Times New Roman" panose="02020603050405020304" pitchFamily="18" charset="0"/>
                <a:ea typeface="微软雅黑" panose="020B0503020204020204" pitchFamily="34" charset="-122"/>
              </a:rPr>
              <a:t>）</a:t>
            </a:r>
            <a:endParaRPr kumimoji="1" lang="en-US" altLang="zh-CN" sz="2000" dirty="0">
              <a:solidFill>
                <a:srgbClr val="C00000"/>
              </a:solidFill>
              <a:latin typeface="Times New Roman" panose="02020603050405020304" pitchFamily="18" charset="0"/>
              <a:ea typeface="微软雅黑" panose="020B0503020204020204" pitchFamily="34" charset="-122"/>
            </a:endParaRPr>
          </a:p>
          <a:p>
            <a:pPr marL="360045" indent="-360045" algn="just">
              <a:lnSpc>
                <a:spcPct val="110000"/>
              </a:lnSpc>
            </a:pPr>
            <a:r>
              <a:rPr kumimoji="1" lang="zh-CN" altLang="zh-CN" sz="2400" dirty="0">
                <a:solidFill>
                  <a:srgbClr val="000000"/>
                </a:solidFill>
                <a:latin typeface="Times New Roman" panose="02020603050405020304" pitchFamily="18" charset="0"/>
                <a:ea typeface="微软雅黑" panose="020B0503020204020204" pitchFamily="34" charset="-122"/>
              </a:rPr>
              <a:t>电力线载波通信</a:t>
            </a:r>
            <a:r>
              <a:rPr kumimoji="1" lang="zh-CN" altLang="en-US" sz="2400" dirty="0">
                <a:solidFill>
                  <a:srgbClr val="000000"/>
                </a:solidFill>
                <a:latin typeface="Times New Roman" panose="02020603050405020304" pitchFamily="18" charset="0"/>
                <a:ea typeface="微软雅黑" panose="020B0503020204020204" pitchFamily="34" charset="-122"/>
              </a:rPr>
              <a:t>系统最基本的一项任务：</a:t>
            </a:r>
            <a:endParaRPr kumimoji="1" lang="en-US" altLang="zh-CN" sz="2400" dirty="0">
              <a:solidFill>
                <a:srgbClr val="000000"/>
              </a:solidFill>
              <a:latin typeface="Times New Roman" panose="02020603050405020304" pitchFamily="18" charset="0"/>
              <a:ea typeface="微软雅黑" panose="020B0503020204020204" pitchFamily="34" charset="-122"/>
            </a:endParaRPr>
          </a:p>
          <a:p>
            <a:pPr marL="817245" lvl="1" indent="-360045" algn="just">
              <a:lnSpc>
                <a:spcPct val="110000"/>
              </a:lnSpc>
            </a:pPr>
            <a:r>
              <a:rPr kumimoji="1" lang="zh-CN" altLang="en-US" sz="2000" dirty="0">
                <a:solidFill>
                  <a:srgbClr val="000000"/>
                </a:solidFill>
                <a:latin typeface="Times New Roman" panose="02020603050405020304" pitchFamily="18" charset="0"/>
                <a:ea typeface="微软雅黑" panose="020B0503020204020204" pitchFamily="34" charset="-122"/>
              </a:rPr>
              <a:t>根据通信信道的不同选择不同的调制方式，形成调制信号以适应信道传输</a:t>
            </a:r>
            <a:endParaRPr lang="en-US" altLang="zh-CN" dirty="0"/>
          </a:p>
          <a:p>
            <a:pPr marL="360045" indent="-360045" algn="just">
              <a:lnSpc>
                <a:spcPct val="110000"/>
              </a:lnSpc>
            </a:pPr>
            <a:r>
              <a:rPr lang="zh-CN" altLang="en-US" sz="2400" dirty="0"/>
              <a:t>优点：投资少、连接方便、传输速率高、安全性好和使用范围广</a:t>
            </a:r>
            <a:endParaRPr lang="en-US" altLang="zh-CN" sz="2400" dirty="0"/>
          </a:p>
          <a:p>
            <a:pPr marL="360045" indent="-360045" algn="just">
              <a:lnSpc>
                <a:spcPct val="110000"/>
              </a:lnSpc>
            </a:pPr>
            <a:r>
              <a:rPr lang="zh-CN" altLang="en-US" sz="2400" dirty="0"/>
              <a:t>缺点：无法提供高质量的数据传输业务，如家庭电器产生的电磁波干扰等</a:t>
            </a:r>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52</a:t>
            </a:fld>
            <a:endParaRPr kumimoji="1" lang="zh-CN" altLang="en-US" dirty="0"/>
          </a:p>
        </p:txBody>
      </p:sp>
      <p:grpSp>
        <p:nvGrpSpPr>
          <p:cNvPr id="13" name="组合 12"/>
          <p:cNvGrpSpPr/>
          <p:nvPr/>
        </p:nvGrpSpPr>
        <p:grpSpPr>
          <a:xfrm>
            <a:off x="6638925" y="1251860"/>
            <a:ext cx="5444748" cy="2483212"/>
            <a:chOff x="6638925" y="1251860"/>
            <a:chExt cx="5444748" cy="2483212"/>
          </a:xfrm>
        </p:grpSpPr>
        <p:grpSp>
          <p:nvGrpSpPr>
            <p:cNvPr id="8" name="组合 7"/>
            <p:cNvGrpSpPr/>
            <p:nvPr/>
          </p:nvGrpSpPr>
          <p:grpSpPr>
            <a:xfrm>
              <a:off x="6638925" y="1251860"/>
              <a:ext cx="5444748" cy="2483212"/>
              <a:chOff x="6638925" y="1251860"/>
              <a:chExt cx="5444748" cy="2483212"/>
            </a:xfrm>
          </p:grpSpPr>
          <p:pic>
            <p:nvPicPr>
              <p:cNvPr id="5" name="图片 4"/>
              <p:cNvPicPr>
                <a:picLocks noChangeAspect="1"/>
              </p:cNvPicPr>
              <p:nvPr/>
            </p:nvPicPr>
            <p:blipFill>
              <a:blip r:embed="rId2"/>
              <a:stretch>
                <a:fillRect/>
              </a:stretch>
            </p:blipFill>
            <p:spPr>
              <a:xfrm>
                <a:off x="6638925" y="1251860"/>
                <a:ext cx="5444748" cy="2483212"/>
              </a:xfrm>
              <a:prstGeom prst="rect">
                <a:avLst/>
              </a:prstGeom>
            </p:spPr>
          </p:pic>
          <p:sp>
            <p:nvSpPr>
              <p:cNvPr id="7" name="文本框 6"/>
              <p:cNvSpPr txBox="1"/>
              <p:nvPr/>
            </p:nvSpPr>
            <p:spPr>
              <a:xfrm>
                <a:off x="8698404" y="3260033"/>
                <a:ext cx="1361661" cy="369332"/>
              </a:xfrm>
              <a:prstGeom prst="rect">
                <a:avLst/>
              </a:prstGeom>
              <a:solidFill>
                <a:schemeClr val="bg1"/>
              </a:solidFill>
              <a:ln w="28575">
                <a:solidFill>
                  <a:srgbClr val="B348FF"/>
                </a:solidFill>
              </a:ln>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低压输电线</a:t>
                </a:r>
              </a:p>
            </p:txBody>
          </p:sp>
        </p:grpSp>
        <p:sp>
          <p:nvSpPr>
            <p:cNvPr id="12" name="文本框 11"/>
            <p:cNvSpPr txBox="1"/>
            <p:nvPr/>
          </p:nvSpPr>
          <p:spPr>
            <a:xfrm>
              <a:off x="6788427" y="3557884"/>
              <a:ext cx="367748" cy="169277"/>
            </a:xfrm>
            <a:prstGeom prst="rect">
              <a:avLst/>
            </a:prstGeom>
            <a:solidFill>
              <a:schemeClr val="bg1"/>
            </a:solidFill>
            <a:ln w="28575">
              <a:noFill/>
            </a:ln>
          </p:spPr>
          <p:txBody>
            <a:bodyPr wrap="square" rtlCol="0">
              <a:spAutoFit/>
            </a:bodyPr>
            <a:lstStyle/>
            <a:p>
              <a:r>
                <a:rPr lang="zh-CN" altLang="en-US" sz="500" dirty="0">
                  <a:latin typeface="微软雅黑" panose="020B0503020204020204" pitchFamily="34" charset="-122"/>
                  <a:ea typeface="微软雅黑" panose="020B0503020204020204" pitchFamily="34" charset="-122"/>
                </a:rPr>
                <a:t> </a:t>
              </a:r>
            </a:p>
          </p:txBody>
        </p:sp>
      </p:gr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0445" y="5071717"/>
            <a:ext cx="3974937" cy="1786283"/>
          </a:xfrm>
          <a:prstGeom prst="rect">
            <a:avLst/>
          </a:prstGeom>
        </p:spPr>
      </p:pic>
      <p:sp>
        <p:nvSpPr>
          <p:cNvPr id="15" name="文本框 14"/>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矩形: 圆角 194"/>
          <p:cNvSpPr/>
          <p:nvPr/>
        </p:nvSpPr>
        <p:spPr>
          <a:xfrm>
            <a:off x="582598" y="1994623"/>
            <a:ext cx="11241156" cy="4321572"/>
          </a:xfrm>
          <a:prstGeom prst="roundRect">
            <a:avLst>
              <a:gd name="adj" fmla="val 8422"/>
            </a:avLst>
          </a:prstGeom>
          <a:solidFill>
            <a:schemeClr val="accent5">
              <a:lumMod val="20000"/>
              <a:lumOff val="80000"/>
            </a:schemeClr>
          </a:solidFill>
          <a:ln>
            <a:solidFill>
              <a:schemeClr val="bg1">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内容占位符 2"/>
          <p:cNvSpPr>
            <a:spLocks noGrp="1"/>
          </p:cNvSpPr>
          <p:nvPr>
            <p:ph idx="1"/>
          </p:nvPr>
        </p:nvSpPr>
        <p:spPr>
          <a:xfrm>
            <a:off x="582598" y="1351532"/>
            <a:ext cx="10515600" cy="606173"/>
          </a:xfrm>
        </p:spPr>
        <p:txBody>
          <a:bodyPr/>
          <a:lstStyle/>
          <a:p>
            <a:pPr marL="0" indent="0">
              <a:buNone/>
            </a:pPr>
            <a:r>
              <a:rPr lang="zh-CN" altLang="en-US" dirty="0">
                <a:solidFill>
                  <a:srgbClr val="C00000"/>
                </a:solidFill>
                <a:latin typeface="微软雅黑" panose="020B0503020204020204" pitchFamily="34" charset="-122"/>
                <a:ea typeface="微软雅黑" panose="020B0503020204020204" pitchFamily="34" charset="-122"/>
              </a:rPr>
              <a:t>导引</a:t>
            </a:r>
            <a:r>
              <a:rPr lang="en-US" altLang="zh-CN" dirty="0">
                <a:solidFill>
                  <a:srgbClr val="C00000"/>
                </a:solidFill>
                <a:latin typeface="微软雅黑" panose="020B0503020204020204" pitchFamily="34" charset="-122"/>
                <a:ea typeface="微软雅黑" panose="020B0503020204020204" pitchFamily="34" charset="-122"/>
              </a:rPr>
              <a:t>/</a:t>
            </a:r>
            <a:r>
              <a:rPr lang="zh-CN" altLang="en-US" dirty="0">
                <a:solidFill>
                  <a:srgbClr val="C00000"/>
                </a:solidFill>
                <a:latin typeface="微软雅黑" panose="020B0503020204020204" pitchFamily="34" charset="-122"/>
                <a:ea typeface="微软雅黑" panose="020B0503020204020204" pitchFamily="34" charset="-122"/>
              </a:rPr>
              <a:t>非导引介质（电磁波）的频谱</a:t>
            </a:r>
          </a:p>
          <a:p>
            <a:endParaRPr lang="zh-CN" altLang="en-US" dirty="0">
              <a:solidFill>
                <a:srgbClr val="C00000"/>
              </a:solidFill>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53</a:t>
            </a:fld>
            <a:endParaRPr kumimoji="1" lang="zh-CN" altLang="en-US" dirty="0"/>
          </a:p>
        </p:txBody>
      </p:sp>
      <p:grpSp>
        <p:nvGrpSpPr>
          <p:cNvPr id="7" name="组合 6"/>
          <p:cNvGrpSpPr/>
          <p:nvPr/>
        </p:nvGrpSpPr>
        <p:grpSpPr>
          <a:xfrm>
            <a:off x="1179576" y="2149252"/>
            <a:ext cx="10341864" cy="4086955"/>
            <a:chOff x="1179576" y="2149252"/>
            <a:chExt cx="10341864" cy="4086955"/>
          </a:xfrm>
        </p:grpSpPr>
        <p:sp>
          <p:nvSpPr>
            <p:cNvPr id="101" name="Line 5"/>
            <p:cNvSpPr>
              <a:spLocks noChangeShapeType="1"/>
            </p:cNvSpPr>
            <p:nvPr/>
          </p:nvSpPr>
          <p:spPr bwMode="auto">
            <a:xfrm>
              <a:off x="8036491" y="2953476"/>
              <a:ext cx="2862194" cy="939448"/>
            </a:xfrm>
            <a:prstGeom prst="line">
              <a:avLst/>
            </a:prstGeom>
            <a:noFill/>
            <a:ln w="9525" cap="rnd">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 name="Line 7"/>
            <p:cNvSpPr>
              <a:spLocks noChangeShapeType="1"/>
            </p:cNvSpPr>
            <p:nvPr/>
          </p:nvSpPr>
          <p:spPr bwMode="auto">
            <a:xfrm flipV="1">
              <a:off x="2325641" y="2953476"/>
              <a:ext cx="1427229" cy="939448"/>
            </a:xfrm>
            <a:prstGeom prst="line">
              <a:avLst/>
            </a:prstGeom>
            <a:noFill/>
            <a:ln w="9525" cap="rnd">
              <a:solidFill>
                <a:schemeClr val="tx1"/>
              </a:solidFill>
              <a:prstDash val="dash"/>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 name="Line 9"/>
            <p:cNvSpPr>
              <a:spLocks noChangeShapeType="1"/>
            </p:cNvSpPr>
            <p:nvPr/>
          </p:nvSpPr>
          <p:spPr bwMode="auto">
            <a:xfrm>
              <a:off x="3750936" y="3871573"/>
              <a:ext cx="0" cy="196430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 name="Line 11"/>
            <p:cNvSpPr>
              <a:spLocks noChangeShapeType="1"/>
            </p:cNvSpPr>
            <p:nvPr/>
          </p:nvSpPr>
          <p:spPr bwMode="auto">
            <a:xfrm>
              <a:off x="3045057" y="3875132"/>
              <a:ext cx="0" cy="196430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0" name="Line 14"/>
            <p:cNvSpPr>
              <a:spLocks noChangeShapeType="1"/>
            </p:cNvSpPr>
            <p:nvPr/>
          </p:nvSpPr>
          <p:spPr bwMode="auto">
            <a:xfrm>
              <a:off x="4468419" y="3878690"/>
              <a:ext cx="0" cy="196430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 name="Line 16"/>
            <p:cNvSpPr>
              <a:spLocks noChangeShapeType="1"/>
            </p:cNvSpPr>
            <p:nvPr/>
          </p:nvSpPr>
          <p:spPr bwMode="auto">
            <a:xfrm>
              <a:off x="5180099" y="3885807"/>
              <a:ext cx="0" cy="196430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4" name="Line 18"/>
            <p:cNvSpPr>
              <a:spLocks noChangeShapeType="1"/>
            </p:cNvSpPr>
            <p:nvPr/>
          </p:nvSpPr>
          <p:spPr bwMode="auto">
            <a:xfrm>
              <a:off x="6609262" y="3878690"/>
              <a:ext cx="0" cy="196430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 name="Line 20"/>
            <p:cNvSpPr>
              <a:spLocks noChangeShapeType="1"/>
            </p:cNvSpPr>
            <p:nvPr/>
          </p:nvSpPr>
          <p:spPr bwMode="auto">
            <a:xfrm>
              <a:off x="2315971" y="2526455"/>
              <a:ext cx="9189962"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 name="Line 21"/>
            <p:cNvSpPr>
              <a:spLocks noChangeShapeType="1"/>
            </p:cNvSpPr>
            <p:nvPr/>
          </p:nvSpPr>
          <p:spPr bwMode="auto">
            <a:xfrm>
              <a:off x="2296603" y="2985500"/>
              <a:ext cx="9189962"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 name="Line 23"/>
            <p:cNvSpPr>
              <a:spLocks noChangeShapeType="1"/>
            </p:cNvSpPr>
            <p:nvPr/>
          </p:nvSpPr>
          <p:spPr bwMode="auto">
            <a:xfrm>
              <a:off x="5004112" y="2531793"/>
              <a:ext cx="0" cy="42168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 name="Line 24"/>
            <p:cNvSpPr>
              <a:spLocks noChangeShapeType="1"/>
            </p:cNvSpPr>
            <p:nvPr/>
          </p:nvSpPr>
          <p:spPr bwMode="auto">
            <a:xfrm>
              <a:off x="3762539" y="2544247"/>
              <a:ext cx="0" cy="43058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 name="Line 25"/>
            <p:cNvSpPr>
              <a:spLocks noChangeShapeType="1"/>
            </p:cNvSpPr>
            <p:nvPr/>
          </p:nvSpPr>
          <p:spPr bwMode="auto">
            <a:xfrm>
              <a:off x="7591690" y="2526455"/>
              <a:ext cx="0" cy="4270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1" name="Line 26"/>
            <p:cNvSpPr>
              <a:spLocks noChangeShapeType="1"/>
            </p:cNvSpPr>
            <p:nvPr/>
          </p:nvSpPr>
          <p:spPr bwMode="auto">
            <a:xfrm>
              <a:off x="10283699" y="2537130"/>
              <a:ext cx="0" cy="41100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 name="Line 27"/>
            <p:cNvSpPr>
              <a:spLocks noChangeShapeType="1"/>
            </p:cNvSpPr>
            <p:nvPr/>
          </p:nvSpPr>
          <p:spPr bwMode="auto">
            <a:xfrm flipV="1">
              <a:off x="2319839" y="3878690"/>
              <a:ext cx="8588515" cy="5338"/>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 name="Text Box 28"/>
            <p:cNvSpPr txBox="1">
              <a:spLocks noChangeArrowheads="1"/>
            </p:cNvSpPr>
            <p:nvPr/>
          </p:nvSpPr>
          <p:spPr bwMode="auto">
            <a:xfrm>
              <a:off x="3979138" y="2547806"/>
              <a:ext cx="966957"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600">
                  <a:ea typeface="黑体" panose="02010609060101010101" pitchFamily="49" charset="-122"/>
                </a:rPr>
                <a:t>无线电</a:t>
              </a:r>
            </a:p>
          </p:txBody>
        </p:sp>
        <p:sp>
          <p:nvSpPr>
            <p:cNvPr id="124" name="Text Box 29"/>
            <p:cNvSpPr txBox="1">
              <a:spLocks noChangeArrowheads="1"/>
            </p:cNvSpPr>
            <p:nvPr/>
          </p:nvSpPr>
          <p:spPr bwMode="auto">
            <a:xfrm>
              <a:off x="5174297" y="2547806"/>
              <a:ext cx="719416"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600">
                  <a:ea typeface="黑体" panose="02010609060101010101" pitchFamily="49" charset="-122"/>
                </a:rPr>
                <a:t>微波</a:t>
              </a:r>
            </a:p>
          </p:txBody>
        </p:sp>
        <p:sp>
          <p:nvSpPr>
            <p:cNvPr id="125" name="Line 30"/>
            <p:cNvSpPr>
              <a:spLocks noChangeShapeType="1"/>
            </p:cNvSpPr>
            <p:nvPr/>
          </p:nvSpPr>
          <p:spPr bwMode="auto">
            <a:xfrm>
              <a:off x="6288232" y="2526455"/>
              <a:ext cx="0" cy="4270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 name="Line 31"/>
            <p:cNvSpPr>
              <a:spLocks noChangeShapeType="1"/>
            </p:cNvSpPr>
            <p:nvPr/>
          </p:nvSpPr>
          <p:spPr bwMode="auto">
            <a:xfrm>
              <a:off x="7471787" y="2526455"/>
              <a:ext cx="0" cy="4270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 name="Text Box 32"/>
            <p:cNvSpPr txBox="1">
              <a:spLocks noChangeArrowheads="1"/>
            </p:cNvSpPr>
            <p:nvPr/>
          </p:nvSpPr>
          <p:spPr bwMode="auto">
            <a:xfrm>
              <a:off x="6442945" y="2547806"/>
              <a:ext cx="966957"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600">
                  <a:ea typeface="黑体" panose="02010609060101010101" pitchFamily="49" charset="-122"/>
                </a:rPr>
                <a:t>红外线</a:t>
              </a:r>
            </a:p>
          </p:txBody>
        </p:sp>
        <p:sp>
          <p:nvSpPr>
            <p:cNvPr id="128" name="Text Box 33"/>
            <p:cNvSpPr txBox="1">
              <a:spLocks noChangeArrowheads="1"/>
            </p:cNvSpPr>
            <p:nvPr/>
          </p:nvSpPr>
          <p:spPr bwMode="auto">
            <a:xfrm>
              <a:off x="6767843" y="3124285"/>
              <a:ext cx="966957"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600">
                  <a:ea typeface="黑体" panose="02010609060101010101" pitchFamily="49" charset="-122"/>
                </a:rPr>
                <a:t>可见光</a:t>
              </a:r>
            </a:p>
          </p:txBody>
        </p:sp>
        <p:sp>
          <p:nvSpPr>
            <p:cNvPr id="129" name="Text Box 34"/>
            <p:cNvSpPr txBox="1">
              <a:spLocks noChangeArrowheads="1"/>
            </p:cNvSpPr>
            <p:nvPr/>
          </p:nvSpPr>
          <p:spPr bwMode="auto">
            <a:xfrm>
              <a:off x="7742535" y="3124285"/>
              <a:ext cx="966957"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600">
                  <a:ea typeface="黑体" panose="02010609060101010101" pitchFamily="49" charset="-122"/>
                </a:rPr>
                <a:t>紫外线</a:t>
              </a:r>
            </a:p>
          </p:txBody>
        </p:sp>
        <p:sp>
          <p:nvSpPr>
            <p:cNvPr id="130" name="Line 35"/>
            <p:cNvSpPr>
              <a:spLocks noChangeShapeType="1"/>
            </p:cNvSpPr>
            <p:nvPr/>
          </p:nvSpPr>
          <p:spPr bwMode="auto">
            <a:xfrm>
              <a:off x="8051962" y="2526455"/>
              <a:ext cx="0" cy="4323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1" name="Text Box 36"/>
            <p:cNvSpPr txBox="1">
              <a:spLocks noChangeArrowheads="1"/>
            </p:cNvSpPr>
            <p:nvPr/>
          </p:nvSpPr>
          <p:spPr bwMode="auto">
            <a:xfrm>
              <a:off x="8608929" y="2547806"/>
              <a:ext cx="897336"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en-US" altLang="zh-CN" sz="1600" dirty="0">
                  <a:ea typeface="黑体" panose="02010609060101010101" pitchFamily="49" charset="-122"/>
                </a:rPr>
                <a:t>X</a:t>
              </a:r>
              <a:r>
                <a:rPr lang="zh-CN" altLang="en-US" sz="1600" dirty="0">
                  <a:ea typeface="黑体" panose="02010609060101010101" pitchFamily="49" charset="-122"/>
                </a:rPr>
                <a:t>射线</a:t>
              </a:r>
            </a:p>
          </p:txBody>
        </p:sp>
        <p:sp>
          <p:nvSpPr>
            <p:cNvPr id="132" name="Text Box 37"/>
            <p:cNvSpPr txBox="1">
              <a:spLocks noChangeArrowheads="1"/>
            </p:cNvSpPr>
            <p:nvPr/>
          </p:nvSpPr>
          <p:spPr bwMode="auto">
            <a:xfrm>
              <a:off x="10465487" y="2512221"/>
              <a:ext cx="326832"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600">
                  <a:ea typeface="黑体" panose="02010609060101010101" pitchFamily="49" charset="-122"/>
                  <a:sym typeface="Symbol" panose="05050102010706020507" pitchFamily="2" charset="2"/>
                </a:rPr>
                <a:t></a:t>
              </a:r>
            </a:p>
          </p:txBody>
        </p:sp>
        <p:sp>
          <p:nvSpPr>
            <p:cNvPr id="133" name="Text Box 38"/>
            <p:cNvSpPr txBox="1">
              <a:spLocks noChangeArrowheads="1"/>
            </p:cNvSpPr>
            <p:nvPr/>
          </p:nvSpPr>
          <p:spPr bwMode="auto">
            <a:xfrm>
              <a:off x="10647275" y="2547806"/>
              <a:ext cx="719416"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600">
                  <a:ea typeface="黑体" panose="02010609060101010101" pitchFamily="49" charset="-122"/>
                </a:rPr>
                <a:t>射线</a:t>
              </a:r>
            </a:p>
          </p:txBody>
        </p:sp>
        <p:sp>
          <p:nvSpPr>
            <p:cNvPr id="134" name="Text Box 39"/>
            <p:cNvSpPr txBox="1">
              <a:spLocks noChangeArrowheads="1"/>
            </p:cNvSpPr>
            <p:nvPr/>
          </p:nvSpPr>
          <p:spPr bwMode="auto">
            <a:xfrm>
              <a:off x="2588654" y="3878690"/>
              <a:ext cx="966957"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600">
                  <a:ea typeface="黑体" panose="02010609060101010101" pitchFamily="49" charset="-122"/>
                </a:rPr>
                <a:t>双绞线</a:t>
              </a:r>
            </a:p>
          </p:txBody>
        </p:sp>
        <p:sp>
          <p:nvSpPr>
            <p:cNvPr id="135" name="Line 40"/>
            <p:cNvSpPr>
              <a:spLocks noChangeShapeType="1"/>
            </p:cNvSpPr>
            <p:nvPr/>
          </p:nvSpPr>
          <p:spPr bwMode="auto">
            <a:xfrm>
              <a:off x="2319839" y="4234542"/>
              <a:ext cx="1647695" cy="0"/>
            </a:xfrm>
            <a:prstGeom prst="line">
              <a:avLst/>
            </a:prstGeom>
            <a:noFill/>
            <a:ln w="9525">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 name="Text Box 41"/>
            <p:cNvSpPr txBox="1">
              <a:spLocks noChangeArrowheads="1"/>
            </p:cNvSpPr>
            <p:nvPr/>
          </p:nvSpPr>
          <p:spPr bwMode="auto">
            <a:xfrm>
              <a:off x="3855367" y="4261231"/>
              <a:ext cx="1214498"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600" dirty="0">
                  <a:ea typeface="黑体" panose="02010609060101010101" pitchFamily="49" charset="-122"/>
                </a:rPr>
                <a:t>同轴电缆</a:t>
              </a:r>
            </a:p>
          </p:txBody>
        </p:sp>
        <p:sp>
          <p:nvSpPr>
            <p:cNvPr id="137" name="Line 42"/>
            <p:cNvSpPr>
              <a:spLocks noChangeShapeType="1"/>
            </p:cNvSpPr>
            <p:nvPr/>
          </p:nvSpPr>
          <p:spPr bwMode="auto">
            <a:xfrm>
              <a:off x="3039255" y="4652668"/>
              <a:ext cx="2784837" cy="0"/>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8" name="Text Box 43"/>
            <p:cNvSpPr txBox="1">
              <a:spLocks noChangeArrowheads="1"/>
            </p:cNvSpPr>
            <p:nvPr/>
          </p:nvSpPr>
          <p:spPr bwMode="auto">
            <a:xfrm>
              <a:off x="5916920" y="3884029"/>
              <a:ext cx="719416"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600">
                  <a:ea typeface="黑体" panose="02010609060101010101" pitchFamily="49" charset="-122"/>
                </a:rPr>
                <a:t>卫星</a:t>
              </a:r>
            </a:p>
          </p:txBody>
        </p:sp>
        <p:sp>
          <p:nvSpPr>
            <p:cNvPr id="139" name="Line 44"/>
            <p:cNvSpPr>
              <a:spLocks noChangeShapeType="1"/>
            </p:cNvSpPr>
            <p:nvPr/>
          </p:nvSpPr>
          <p:spPr bwMode="auto">
            <a:xfrm>
              <a:off x="5638436" y="4268348"/>
              <a:ext cx="1392419" cy="0"/>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0" name="Text Box 45"/>
            <p:cNvSpPr txBox="1">
              <a:spLocks noChangeArrowheads="1"/>
            </p:cNvSpPr>
            <p:nvPr/>
          </p:nvSpPr>
          <p:spPr bwMode="auto">
            <a:xfrm>
              <a:off x="6098708" y="4353753"/>
              <a:ext cx="1214498"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600">
                  <a:ea typeface="黑体" panose="02010609060101010101" pitchFamily="49" charset="-122"/>
                </a:rPr>
                <a:t>地面微波</a:t>
              </a:r>
            </a:p>
          </p:txBody>
        </p:sp>
        <p:sp>
          <p:nvSpPr>
            <p:cNvPr id="141" name="Line 46"/>
            <p:cNvSpPr>
              <a:spLocks noChangeShapeType="1"/>
            </p:cNvSpPr>
            <p:nvPr/>
          </p:nvSpPr>
          <p:spPr bwMode="auto">
            <a:xfrm>
              <a:off x="6087105" y="4746968"/>
              <a:ext cx="1144877" cy="0"/>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2" name="Text Box 47"/>
            <p:cNvSpPr txBox="1">
              <a:spLocks noChangeArrowheads="1"/>
            </p:cNvSpPr>
            <p:nvPr/>
          </p:nvSpPr>
          <p:spPr bwMode="auto">
            <a:xfrm>
              <a:off x="3317739" y="4782553"/>
              <a:ext cx="966957" cy="59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0000"/>
                </a:lnSpc>
                <a:spcBef>
                  <a:spcPct val="0"/>
                </a:spcBef>
                <a:buClrTx/>
                <a:buFontTx/>
                <a:buNone/>
              </a:pPr>
              <a:r>
                <a:rPr lang="zh-CN" altLang="en-US" sz="1600">
                  <a:ea typeface="黑体" panose="02010609060101010101" pitchFamily="49" charset="-122"/>
                </a:rPr>
                <a:t>  调幅</a:t>
              </a:r>
            </a:p>
            <a:p>
              <a:pPr algn="ctr" eaLnBrk="1" hangingPunct="1">
                <a:lnSpc>
                  <a:spcPct val="90000"/>
                </a:lnSpc>
                <a:spcBef>
                  <a:spcPct val="0"/>
                </a:spcBef>
                <a:buClrTx/>
                <a:buFontTx/>
                <a:buNone/>
              </a:pPr>
              <a:r>
                <a:rPr lang="zh-CN" altLang="en-US" sz="1600">
                  <a:ea typeface="黑体" panose="02010609060101010101" pitchFamily="49" charset="-122"/>
                </a:rPr>
                <a:t>无线电</a:t>
              </a:r>
            </a:p>
          </p:txBody>
        </p:sp>
        <p:sp>
          <p:nvSpPr>
            <p:cNvPr id="143" name="Text Box 48"/>
            <p:cNvSpPr txBox="1">
              <a:spLocks noChangeArrowheads="1"/>
            </p:cNvSpPr>
            <p:nvPr/>
          </p:nvSpPr>
          <p:spPr bwMode="auto">
            <a:xfrm>
              <a:off x="4617329" y="4790675"/>
              <a:ext cx="966957" cy="59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0000"/>
                </a:lnSpc>
                <a:spcBef>
                  <a:spcPct val="0"/>
                </a:spcBef>
                <a:buClrTx/>
                <a:buFontTx/>
                <a:buNone/>
              </a:pPr>
              <a:r>
                <a:rPr lang="zh-CN" altLang="en-US" sz="1600" dirty="0">
                  <a:ea typeface="黑体" panose="02010609060101010101" pitchFamily="49" charset="-122"/>
                </a:rPr>
                <a:t>  调频</a:t>
              </a:r>
            </a:p>
            <a:p>
              <a:pPr algn="ctr" eaLnBrk="1" hangingPunct="1">
                <a:lnSpc>
                  <a:spcPct val="90000"/>
                </a:lnSpc>
                <a:spcBef>
                  <a:spcPct val="0"/>
                </a:spcBef>
                <a:buClrTx/>
                <a:buFontTx/>
                <a:buNone/>
              </a:pPr>
              <a:r>
                <a:rPr lang="zh-CN" altLang="en-US" sz="1600" dirty="0">
                  <a:ea typeface="黑体" panose="02010609060101010101" pitchFamily="49" charset="-122"/>
                </a:rPr>
                <a:t>无线电</a:t>
              </a:r>
            </a:p>
          </p:txBody>
        </p:sp>
        <p:sp>
          <p:nvSpPr>
            <p:cNvPr id="144" name="Text Box 49"/>
            <p:cNvSpPr txBox="1">
              <a:spLocks noChangeArrowheads="1"/>
            </p:cNvSpPr>
            <p:nvPr/>
          </p:nvSpPr>
          <p:spPr bwMode="auto">
            <a:xfrm>
              <a:off x="2432006" y="4786112"/>
              <a:ext cx="966957" cy="59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0000"/>
                </a:lnSpc>
                <a:spcBef>
                  <a:spcPct val="0"/>
                </a:spcBef>
                <a:buClrTx/>
                <a:buFontTx/>
                <a:buNone/>
              </a:pPr>
              <a:r>
                <a:rPr lang="zh-CN" altLang="en-US" sz="1600">
                  <a:ea typeface="黑体" panose="02010609060101010101" pitchFamily="49" charset="-122"/>
                </a:rPr>
                <a:t>  海事</a:t>
              </a:r>
            </a:p>
            <a:p>
              <a:pPr algn="ctr" eaLnBrk="1" hangingPunct="1">
                <a:lnSpc>
                  <a:spcPct val="90000"/>
                </a:lnSpc>
                <a:spcBef>
                  <a:spcPct val="0"/>
                </a:spcBef>
                <a:buClrTx/>
                <a:buFontTx/>
                <a:buNone/>
              </a:pPr>
              <a:r>
                <a:rPr lang="zh-CN" altLang="en-US" sz="1600">
                  <a:ea typeface="黑体" panose="02010609060101010101" pitchFamily="49" charset="-122"/>
                </a:rPr>
                <a:t>无线电</a:t>
              </a:r>
            </a:p>
          </p:txBody>
        </p:sp>
        <p:sp>
          <p:nvSpPr>
            <p:cNvPr id="145" name="Line 50"/>
            <p:cNvSpPr>
              <a:spLocks noChangeShapeType="1"/>
            </p:cNvSpPr>
            <p:nvPr/>
          </p:nvSpPr>
          <p:spPr bwMode="auto">
            <a:xfrm>
              <a:off x="4942227" y="5411636"/>
              <a:ext cx="526025" cy="0"/>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 name="Text Box 51"/>
            <p:cNvSpPr txBox="1">
              <a:spLocks noChangeArrowheads="1"/>
            </p:cNvSpPr>
            <p:nvPr/>
          </p:nvSpPr>
          <p:spPr bwMode="auto">
            <a:xfrm>
              <a:off x="9475323" y="3910717"/>
              <a:ext cx="719416"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600">
                  <a:ea typeface="黑体" panose="02010609060101010101" pitchFamily="49" charset="-122"/>
                </a:rPr>
                <a:t>光纤</a:t>
              </a:r>
            </a:p>
          </p:txBody>
        </p:sp>
        <p:sp>
          <p:nvSpPr>
            <p:cNvPr id="147" name="Line 52"/>
            <p:cNvSpPr>
              <a:spLocks noChangeShapeType="1"/>
            </p:cNvSpPr>
            <p:nvPr/>
          </p:nvSpPr>
          <p:spPr bwMode="auto">
            <a:xfrm>
              <a:off x="9444380" y="4282582"/>
              <a:ext cx="727152" cy="0"/>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8" name="Text Box 53"/>
            <p:cNvSpPr txBox="1">
              <a:spLocks noChangeArrowheads="1"/>
            </p:cNvSpPr>
            <p:nvPr/>
          </p:nvSpPr>
          <p:spPr bwMode="auto">
            <a:xfrm>
              <a:off x="5174297" y="5394618"/>
              <a:ext cx="719416"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600" dirty="0">
                  <a:ea typeface="黑体" panose="02010609060101010101" pitchFamily="49" charset="-122"/>
                </a:rPr>
                <a:t>电视</a:t>
              </a:r>
            </a:p>
          </p:txBody>
        </p:sp>
        <p:sp>
          <p:nvSpPr>
            <p:cNvPr id="149" name="Line 54"/>
            <p:cNvSpPr>
              <a:spLocks noChangeShapeType="1"/>
            </p:cNvSpPr>
            <p:nvPr/>
          </p:nvSpPr>
          <p:spPr bwMode="auto">
            <a:xfrm flipV="1">
              <a:off x="7309339" y="2697263"/>
              <a:ext cx="232070" cy="512426"/>
            </a:xfrm>
            <a:prstGeom prst="line">
              <a:avLst/>
            </a:prstGeom>
            <a:noFill/>
            <a:ln w="9525">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0" name="Line 55"/>
            <p:cNvSpPr>
              <a:spLocks noChangeShapeType="1"/>
            </p:cNvSpPr>
            <p:nvPr/>
          </p:nvSpPr>
          <p:spPr bwMode="auto">
            <a:xfrm flipH="1" flipV="1">
              <a:off x="7835363" y="2697263"/>
              <a:ext cx="100564" cy="508868"/>
            </a:xfrm>
            <a:prstGeom prst="line">
              <a:avLst/>
            </a:prstGeom>
            <a:noFill/>
            <a:ln w="9525">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1" name="Line 56"/>
            <p:cNvSpPr>
              <a:spLocks noChangeShapeType="1"/>
            </p:cNvSpPr>
            <p:nvPr/>
          </p:nvSpPr>
          <p:spPr bwMode="auto">
            <a:xfrm>
              <a:off x="2482288" y="5430203"/>
              <a:ext cx="835451" cy="0"/>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2" name="Line 57"/>
            <p:cNvSpPr>
              <a:spLocks noChangeShapeType="1"/>
            </p:cNvSpPr>
            <p:nvPr/>
          </p:nvSpPr>
          <p:spPr bwMode="auto">
            <a:xfrm>
              <a:off x="3503395" y="5430203"/>
              <a:ext cx="556967" cy="0"/>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 name="Line 58"/>
            <p:cNvSpPr>
              <a:spLocks noChangeShapeType="1"/>
            </p:cNvSpPr>
            <p:nvPr/>
          </p:nvSpPr>
          <p:spPr bwMode="auto">
            <a:xfrm>
              <a:off x="4988641" y="5771820"/>
              <a:ext cx="912808" cy="0"/>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4" name="Line 59"/>
            <p:cNvSpPr>
              <a:spLocks noChangeShapeType="1"/>
            </p:cNvSpPr>
            <p:nvPr/>
          </p:nvSpPr>
          <p:spPr bwMode="auto">
            <a:xfrm>
              <a:off x="2314038" y="5848329"/>
              <a:ext cx="8600119"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5" name="Line 60"/>
            <p:cNvSpPr>
              <a:spLocks noChangeShapeType="1"/>
            </p:cNvSpPr>
            <p:nvPr/>
          </p:nvSpPr>
          <p:spPr bwMode="auto">
            <a:xfrm>
              <a:off x="2327575" y="3884029"/>
              <a:ext cx="0" cy="196430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6" name="Line 61"/>
            <p:cNvSpPr>
              <a:spLocks noChangeShapeType="1"/>
            </p:cNvSpPr>
            <p:nvPr/>
          </p:nvSpPr>
          <p:spPr bwMode="auto">
            <a:xfrm>
              <a:off x="5897581" y="3876912"/>
              <a:ext cx="0" cy="196430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7" name="Line 62"/>
            <p:cNvSpPr>
              <a:spLocks noChangeShapeType="1"/>
            </p:cNvSpPr>
            <p:nvPr/>
          </p:nvSpPr>
          <p:spPr bwMode="auto">
            <a:xfrm>
              <a:off x="7320942" y="3885807"/>
              <a:ext cx="0" cy="196430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8" name="Line 63"/>
            <p:cNvSpPr>
              <a:spLocks noChangeShapeType="1"/>
            </p:cNvSpPr>
            <p:nvPr/>
          </p:nvSpPr>
          <p:spPr bwMode="auto">
            <a:xfrm>
              <a:off x="8032623" y="3882249"/>
              <a:ext cx="0" cy="196430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9" name="Line 64"/>
            <p:cNvSpPr>
              <a:spLocks noChangeShapeType="1"/>
            </p:cNvSpPr>
            <p:nvPr/>
          </p:nvSpPr>
          <p:spPr bwMode="auto">
            <a:xfrm>
              <a:off x="8750106" y="3884029"/>
              <a:ext cx="0" cy="196430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0" name="Line 65"/>
            <p:cNvSpPr>
              <a:spLocks noChangeShapeType="1"/>
            </p:cNvSpPr>
            <p:nvPr/>
          </p:nvSpPr>
          <p:spPr bwMode="auto">
            <a:xfrm>
              <a:off x="9467587" y="3896483"/>
              <a:ext cx="0" cy="196430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1" name="Line 66"/>
            <p:cNvSpPr>
              <a:spLocks noChangeShapeType="1"/>
            </p:cNvSpPr>
            <p:nvPr/>
          </p:nvSpPr>
          <p:spPr bwMode="auto">
            <a:xfrm>
              <a:off x="10179268" y="3887587"/>
              <a:ext cx="0" cy="196430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 name="Line 67"/>
            <p:cNvSpPr>
              <a:spLocks noChangeShapeType="1"/>
            </p:cNvSpPr>
            <p:nvPr/>
          </p:nvSpPr>
          <p:spPr bwMode="auto">
            <a:xfrm>
              <a:off x="10896751" y="3884029"/>
              <a:ext cx="0" cy="196430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 name="Text Box 69"/>
            <p:cNvSpPr txBox="1">
              <a:spLocks noChangeArrowheads="1"/>
            </p:cNvSpPr>
            <p:nvPr/>
          </p:nvSpPr>
          <p:spPr bwMode="auto">
            <a:xfrm>
              <a:off x="1249537" y="2186617"/>
              <a:ext cx="1134971" cy="413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800" b="1" dirty="0">
                  <a:ea typeface="黑体" panose="02010609060101010101" pitchFamily="49" charset="-122"/>
                </a:rPr>
                <a:t>（</a:t>
              </a:r>
              <a:r>
                <a:rPr lang="en-US" altLang="zh-CN" sz="1800" b="1" dirty="0">
                  <a:ea typeface="黑体" panose="02010609060101010101" pitchFamily="49" charset="-122"/>
                </a:rPr>
                <a:t>Hz</a:t>
              </a:r>
              <a:r>
                <a:rPr lang="zh-CN" altLang="en-US" sz="1800" b="1" dirty="0">
                  <a:ea typeface="黑体" panose="02010609060101010101" pitchFamily="49" charset="-122"/>
                </a:rPr>
                <a:t>）</a:t>
              </a:r>
              <a:endParaRPr lang="en-US" altLang="zh-CN" sz="1800" b="1" dirty="0">
                <a:ea typeface="黑体" panose="02010609060101010101" pitchFamily="49" charset="-122"/>
              </a:endParaRPr>
            </a:p>
          </p:txBody>
        </p:sp>
        <p:sp>
          <p:nvSpPr>
            <p:cNvPr id="164" name="Text Box 70"/>
            <p:cNvSpPr txBox="1">
              <a:spLocks noChangeArrowheads="1"/>
            </p:cNvSpPr>
            <p:nvPr/>
          </p:nvSpPr>
          <p:spPr bwMode="auto">
            <a:xfrm>
              <a:off x="1275525" y="2184837"/>
              <a:ext cx="317162" cy="411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en-US" altLang="zh-CN" sz="1800" b="1" i="1">
                  <a:ea typeface="黑体" panose="02010609060101010101" pitchFamily="49" charset="-122"/>
                </a:rPr>
                <a:t>f</a:t>
              </a:r>
            </a:p>
          </p:txBody>
        </p:sp>
        <p:sp>
          <p:nvSpPr>
            <p:cNvPr id="165" name="Text Box 72"/>
            <p:cNvSpPr txBox="1">
              <a:spLocks noChangeArrowheads="1"/>
            </p:cNvSpPr>
            <p:nvPr/>
          </p:nvSpPr>
          <p:spPr bwMode="auto">
            <a:xfrm>
              <a:off x="1179576" y="3551307"/>
              <a:ext cx="1205272" cy="413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800" b="1" dirty="0">
                  <a:ea typeface="黑体" panose="02010609060101010101" pitchFamily="49" charset="-122"/>
                </a:rPr>
                <a:t> （</a:t>
              </a:r>
              <a:r>
                <a:rPr lang="en-US" altLang="zh-CN" sz="1800" b="1" dirty="0">
                  <a:ea typeface="黑体" panose="02010609060101010101" pitchFamily="49" charset="-122"/>
                </a:rPr>
                <a:t>Hz</a:t>
              </a:r>
              <a:r>
                <a:rPr lang="zh-CN" altLang="en-US" sz="1800" b="1" dirty="0">
                  <a:ea typeface="黑体" panose="02010609060101010101" pitchFamily="49" charset="-122"/>
                </a:rPr>
                <a:t>）</a:t>
              </a:r>
              <a:endParaRPr lang="en-US" altLang="zh-CN" sz="1800" b="1" dirty="0">
                <a:ea typeface="黑体" panose="02010609060101010101" pitchFamily="49" charset="-122"/>
              </a:endParaRPr>
            </a:p>
          </p:txBody>
        </p:sp>
        <p:sp>
          <p:nvSpPr>
            <p:cNvPr id="166" name="Text Box 73"/>
            <p:cNvSpPr txBox="1">
              <a:spLocks noChangeArrowheads="1"/>
            </p:cNvSpPr>
            <p:nvPr/>
          </p:nvSpPr>
          <p:spPr bwMode="auto">
            <a:xfrm>
              <a:off x="1283261" y="3556645"/>
              <a:ext cx="317162" cy="411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en-US" altLang="zh-CN" sz="1800" b="1" i="1" dirty="0">
                  <a:ea typeface="黑体" panose="02010609060101010101" pitchFamily="49" charset="-122"/>
                </a:rPr>
                <a:t>f</a:t>
              </a:r>
            </a:p>
          </p:txBody>
        </p:sp>
        <p:sp>
          <p:nvSpPr>
            <p:cNvPr id="167" name="Line 74"/>
            <p:cNvSpPr>
              <a:spLocks noChangeShapeType="1"/>
            </p:cNvSpPr>
            <p:nvPr/>
          </p:nvSpPr>
          <p:spPr bwMode="auto">
            <a:xfrm>
              <a:off x="2575116" y="5848329"/>
              <a:ext cx="0" cy="8540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8" name="Line 75"/>
            <p:cNvSpPr>
              <a:spLocks noChangeShapeType="1"/>
            </p:cNvSpPr>
            <p:nvPr/>
          </p:nvSpPr>
          <p:spPr bwMode="auto">
            <a:xfrm>
              <a:off x="3271325" y="5859004"/>
              <a:ext cx="0" cy="8540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9" name="Line 76"/>
            <p:cNvSpPr>
              <a:spLocks noChangeShapeType="1"/>
            </p:cNvSpPr>
            <p:nvPr/>
          </p:nvSpPr>
          <p:spPr bwMode="auto">
            <a:xfrm>
              <a:off x="3973336" y="5864342"/>
              <a:ext cx="0" cy="8540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0" name="Line 77"/>
            <p:cNvSpPr>
              <a:spLocks noChangeShapeType="1"/>
            </p:cNvSpPr>
            <p:nvPr/>
          </p:nvSpPr>
          <p:spPr bwMode="auto">
            <a:xfrm>
              <a:off x="4698554" y="5859004"/>
              <a:ext cx="0" cy="8540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 name="Line 78"/>
            <p:cNvSpPr>
              <a:spLocks noChangeShapeType="1"/>
            </p:cNvSpPr>
            <p:nvPr/>
          </p:nvSpPr>
          <p:spPr bwMode="auto">
            <a:xfrm>
              <a:off x="5388962" y="5859004"/>
              <a:ext cx="0" cy="8540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2" name="Line 79"/>
            <p:cNvSpPr>
              <a:spLocks noChangeShapeType="1"/>
            </p:cNvSpPr>
            <p:nvPr/>
          </p:nvSpPr>
          <p:spPr bwMode="auto">
            <a:xfrm>
              <a:off x="6114179" y="5859004"/>
              <a:ext cx="0" cy="8540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3" name="Line 80"/>
            <p:cNvSpPr>
              <a:spLocks noChangeShapeType="1"/>
            </p:cNvSpPr>
            <p:nvPr/>
          </p:nvSpPr>
          <p:spPr bwMode="auto">
            <a:xfrm>
              <a:off x="6833596" y="5859004"/>
              <a:ext cx="0" cy="8540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 name="Line 81"/>
            <p:cNvSpPr>
              <a:spLocks noChangeShapeType="1"/>
            </p:cNvSpPr>
            <p:nvPr/>
          </p:nvSpPr>
          <p:spPr bwMode="auto">
            <a:xfrm>
              <a:off x="7535607" y="5859004"/>
              <a:ext cx="0" cy="8540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5" name="Line 82"/>
            <p:cNvSpPr>
              <a:spLocks noChangeShapeType="1"/>
            </p:cNvSpPr>
            <p:nvPr/>
          </p:nvSpPr>
          <p:spPr bwMode="auto">
            <a:xfrm>
              <a:off x="8266627" y="5864342"/>
              <a:ext cx="0" cy="8540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6" name="Line 83"/>
            <p:cNvSpPr>
              <a:spLocks noChangeShapeType="1"/>
            </p:cNvSpPr>
            <p:nvPr/>
          </p:nvSpPr>
          <p:spPr bwMode="auto">
            <a:xfrm>
              <a:off x="8980241" y="5853666"/>
              <a:ext cx="0" cy="8540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7" name="Line 84"/>
            <p:cNvSpPr>
              <a:spLocks noChangeShapeType="1"/>
            </p:cNvSpPr>
            <p:nvPr/>
          </p:nvSpPr>
          <p:spPr bwMode="auto">
            <a:xfrm>
              <a:off x="9705459" y="5864342"/>
              <a:ext cx="0" cy="8540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8" name="Line 85"/>
            <p:cNvSpPr>
              <a:spLocks noChangeShapeType="1"/>
            </p:cNvSpPr>
            <p:nvPr/>
          </p:nvSpPr>
          <p:spPr bwMode="auto">
            <a:xfrm>
              <a:off x="10424876" y="5853666"/>
              <a:ext cx="0" cy="8540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9" name="Text Box 86"/>
            <p:cNvSpPr txBox="1">
              <a:spLocks noChangeArrowheads="1"/>
            </p:cNvSpPr>
            <p:nvPr/>
          </p:nvSpPr>
          <p:spPr bwMode="auto">
            <a:xfrm>
              <a:off x="2654407" y="5859004"/>
              <a:ext cx="539563"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en-US" altLang="zh-CN" sz="1600" b="1">
                  <a:ea typeface="黑体" panose="02010609060101010101" pitchFamily="49" charset="-122"/>
                </a:rPr>
                <a:t>LF</a:t>
              </a:r>
            </a:p>
          </p:txBody>
        </p:sp>
        <p:sp>
          <p:nvSpPr>
            <p:cNvPr id="180" name="Text Box 87"/>
            <p:cNvSpPr txBox="1">
              <a:spLocks noChangeArrowheads="1"/>
            </p:cNvSpPr>
            <p:nvPr/>
          </p:nvSpPr>
          <p:spPr bwMode="auto">
            <a:xfrm>
              <a:off x="3368021" y="5859004"/>
              <a:ext cx="609184"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en-US" altLang="zh-CN" sz="1600" b="1">
                  <a:ea typeface="黑体" panose="02010609060101010101" pitchFamily="49" charset="-122"/>
                </a:rPr>
                <a:t>MF</a:t>
              </a:r>
            </a:p>
          </p:txBody>
        </p:sp>
        <p:sp>
          <p:nvSpPr>
            <p:cNvPr id="181" name="Text Box 88"/>
            <p:cNvSpPr txBox="1">
              <a:spLocks noChangeArrowheads="1"/>
            </p:cNvSpPr>
            <p:nvPr/>
          </p:nvSpPr>
          <p:spPr bwMode="auto">
            <a:xfrm>
              <a:off x="4081636" y="5859004"/>
              <a:ext cx="568571"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en-US" altLang="zh-CN" sz="1600" b="1">
                  <a:ea typeface="黑体" panose="02010609060101010101" pitchFamily="49" charset="-122"/>
                </a:rPr>
                <a:t>HF</a:t>
              </a:r>
            </a:p>
          </p:txBody>
        </p:sp>
        <p:sp>
          <p:nvSpPr>
            <p:cNvPr id="182" name="Text Box 89"/>
            <p:cNvSpPr txBox="1">
              <a:spLocks noChangeArrowheads="1"/>
            </p:cNvSpPr>
            <p:nvPr/>
          </p:nvSpPr>
          <p:spPr bwMode="auto">
            <a:xfrm>
              <a:off x="4714025" y="5859004"/>
              <a:ext cx="746491"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en-US" altLang="zh-CN" sz="1600" b="1">
                  <a:ea typeface="黑体" panose="02010609060101010101" pitchFamily="49" charset="-122"/>
                </a:rPr>
                <a:t>VHF</a:t>
              </a:r>
            </a:p>
          </p:txBody>
        </p:sp>
        <p:sp>
          <p:nvSpPr>
            <p:cNvPr id="183" name="Text Box 90"/>
            <p:cNvSpPr txBox="1">
              <a:spLocks noChangeArrowheads="1"/>
            </p:cNvSpPr>
            <p:nvPr/>
          </p:nvSpPr>
          <p:spPr bwMode="auto">
            <a:xfrm>
              <a:off x="5410234" y="5859004"/>
              <a:ext cx="746491"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en-US" altLang="zh-CN" sz="1600" b="1">
                  <a:ea typeface="黑体" panose="02010609060101010101" pitchFamily="49" charset="-122"/>
                </a:rPr>
                <a:t>UHF</a:t>
              </a:r>
            </a:p>
          </p:txBody>
        </p:sp>
        <p:sp>
          <p:nvSpPr>
            <p:cNvPr id="184" name="Text Box 91"/>
            <p:cNvSpPr txBox="1">
              <a:spLocks noChangeArrowheads="1"/>
            </p:cNvSpPr>
            <p:nvPr/>
          </p:nvSpPr>
          <p:spPr bwMode="auto">
            <a:xfrm>
              <a:off x="6100643" y="5859004"/>
              <a:ext cx="705879"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en-US" altLang="zh-CN" sz="1600" b="1">
                  <a:ea typeface="黑体" panose="02010609060101010101" pitchFamily="49" charset="-122"/>
                </a:rPr>
                <a:t>SHF</a:t>
              </a:r>
            </a:p>
          </p:txBody>
        </p:sp>
        <p:sp>
          <p:nvSpPr>
            <p:cNvPr id="185" name="Text Box 92"/>
            <p:cNvSpPr txBox="1">
              <a:spLocks noChangeArrowheads="1"/>
            </p:cNvSpPr>
            <p:nvPr/>
          </p:nvSpPr>
          <p:spPr bwMode="auto">
            <a:xfrm>
              <a:off x="6831662" y="5859004"/>
              <a:ext cx="732954"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en-US" altLang="zh-CN" sz="1600" b="1">
                  <a:ea typeface="黑体" panose="02010609060101010101" pitchFamily="49" charset="-122"/>
                </a:rPr>
                <a:t>EHF</a:t>
              </a:r>
            </a:p>
          </p:txBody>
        </p:sp>
        <p:sp>
          <p:nvSpPr>
            <p:cNvPr id="186" name="Text Box 93"/>
            <p:cNvSpPr txBox="1">
              <a:spLocks noChangeArrowheads="1"/>
            </p:cNvSpPr>
            <p:nvPr/>
          </p:nvSpPr>
          <p:spPr bwMode="auto">
            <a:xfrm>
              <a:off x="7539475" y="5859004"/>
              <a:ext cx="732954"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en-US" altLang="zh-CN" sz="1600" b="1">
                  <a:ea typeface="黑体" panose="02010609060101010101" pitchFamily="49" charset="-122"/>
                </a:rPr>
                <a:t>THF</a:t>
              </a:r>
            </a:p>
          </p:txBody>
        </p:sp>
        <p:sp>
          <p:nvSpPr>
            <p:cNvPr id="187" name="Text Box 94"/>
            <p:cNvSpPr txBox="1">
              <a:spLocks noChangeArrowheads="1"/>
            </p:cNvSpPr>
            <p:nvPr/>
          </p:nvSpPr>
          <p:spPr bwMode="auto">
            <a:xfrm>
              <a:off x="1461181" y="5771820"/>
              <a:ext cx="719416"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600">
                  <a:ea typeface="黑体" panose="02010609060101010101" pitchFamily="49" charset="-122"/>
                </a:rPr>
                <a:t>波段</a:t>
              </a:r>
            </a:p>
          </p:txBody>
        </p:sp>
        <p:sp>
          <p:nvSpPr>
            <p:cNvPr id="188" name="Text Box 95"/>
            <p:cNvSpPr txBox="1">
              <a:spLocks noChangeArrowheads="1"/>
            </p:cNvSpPr>
            <p:nvPr/>
          </p:nvSpPr>
          <p:spPr bwMode="auto">
            <a:xfrm>
              <a:off x="1898245" y="3479670"/>
              <a:ext cx="9228641"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600" b="1" dirty="0">
                  <a:ea typeface="黑体" panose="02010609060101010101" pitchFamily="49" charset="-122"/>
                </a:rPr>
                <a:t>10</a:t>
              </a:r>
              <a:r>
                <a:rPr lang="zh-CN" altLang="en-US" sz="1600" b="1" baseline="30000" dirty="0">
                  <a:ea typeface="黑体" panose="02010609060101010101" pitchFamily="49" charset="-122"/>
                </a:rPr>
                <a:t>4         </a:t>
              </a:r>
              <a:r>
                <a:rPr lang="zh-CN" altLang="en-US" sz="1600" b="1" dirty="0">
                  <a:ea typeface="黑体" panose="02010609060101010101" pitchFamily="49" charset="-122"/>
                </a:rPr>
                <a:t>10</a:t>
              </a:r>
              <a:r>
                <a:rPr lang="zh-CN" altLang="en-US" sz="1600" b="1" baseline="30000" dirty="0">
                  <a:ea typeface="黑体" panose="02010609060101010101" pitchFamily="49" charset="-122"/>
                </a:rPr>
                <a:t>5         </a:t>
              </a:r>
              <a:r>
                <a:rPr lang="zh-CN" altLang="en-US" sz="1600" b="1" dirty="0">
                  <a:ea typeface="黑体" panose="02010609060101010101" pitchFamily="49" charset="-122"/>
                </a:rPr>
                <a:t>10</a:t>
              </a:r>
              <a:r>
                <a:rPr lang="zh-CN" altLang="en-US" sz="1600" b="1" baseline="30000" dirty="0">
                  <a:ea typeface="黑体" panose="02010609060101010101" pitchFamily="49" charset="-122"/>
                </a:rPr>
                <a:t>6         </a:t>
              </a:r>
              <a:r>
                <a:rPr lang="zh-CN" altLang="en-US" sz="1600" b="1" dirty="0">
                  <a:ea typeface="黑体" panose="02010609060101010101" pitchFamily="49" charset="-122"/>
                </a:rPr>
                <a:t>10</a:t>
              </a:r>
              <a:r>
                <a:rPr lang="zh-CN" altLang="en-US" sz="1600" b="1" baseline="30000" dirty="0">
                  <a:ea typeface="黑体" panose="02010609060101010101" pitchFamily="49" charset="-122"/>
                </a:rPr>
                <a:t>7         </a:t>
              </a:r>
              <a:r>
                <a:rPr lang="zh-CN" altLang="en-US" sz="1600" b="1" dirty="0">
                  <a:ea typeface="黑体" panose="02010609060101010101" pitchFamily="49" charset="-122"/>
                </a:rPr>
                <a:t>10</a:t>
              </a:r>
              <a:r>
                <a:rPr lang="zh-CN" altLang="en-US" sz="1600" b="1" baseline="30000" dirty="0">
                  <a:ea typeface="黑体" panose="02010609060101010101" pitchFamily="49" charset="-122"/>
                </a:rPr>
                <a:t>8         </a:t>
              </a:r>
              <a:r>
                <a:rPr lang="zh-CN" altLang="en-US" sz="1600" b="1" dirty="0">
                  <a:ea typeface="黑体" panose="02010609060101010101" pitchFamily="49" charset="-122"/>
                </a:rPr>
                <a:t>10</a:t>
              </a:r>
              <a:r>
                <a:rPr lang="zh-CN" altLang="en-US" sz="1600" b="1" baseline="30000" dirty="0">
                  <a:ea typeface="黑体" panose="02010609060101010101" pitchFamily="49" charset="-122"/>
                </a:rPr>
                <a:t>9         </a:t>
              </a:r>
              <a:r>
                <a:rPr lang="zh-CN" altLang="en-US" sz="1600" b="1" dirty="0">
                  <a:ea typeface="黑体" panose="02010609060101010101" pitchFamily="49" charset="-122"/>
                </a:rPr>
                <a:t>10</a:t>
              </a:r>
              <a:r>
                <a:rPr lang="zh-CN" altLang="en-US" sz="1600" b="1" baseline="30000" dirty="0">
                  <a:ea typeface="黑体" panose="02010609060101010101" pitchFamily="49" charset="-122"/>
                </a:rPr>
                <a:t>10        </a:t>
              </a:r>
              <a:r>
                <a:rPr lang="zh-CN" altLang="en-US" sz="1600" b="1" dirty="0">
                  <a:ea typeface="黑体" panose="02010609060101010101" pitchFamily="49" charset="-122"/>
                </a:rPr>
                <a:t>10</a:t>
              </a:r>
              <a:r>
                <a:rPr lang="zh-CN" altLang="en-US" sz="1600" b="1" baseline="30000" dirty="0">
                  <a:ea typeface="黑体" panose="02010609060101010101" pitchFamily="49" charset="-122"/>
                </a:rPr>
                <a:t>11      </a:t>
              </a:r>
              <a:r>
                <a:rPr lang="zh-CN" altLang="en-US" sz="1600" b="1" dirty="0">
                  <a:ea typeface="黑体" panose="02010609060101010101" pitchFamily="49" charset="-122"/>
                </a:rPr>
                <a:t>10</a:t>
              </a:r>
              <a:r>
                <a:rPr lang="zh-CN" altLang="en-US" sz="1600" b="1" baseline="30000" dirty="0">
                  <a:ea typeface="黑体" panose="02010609060101010101" pitchFamily="49" charset="-122"/>
                </a:rPr>
                <a:t>12       </a:t>
              </a:r>
              <a:r>
                <a:rPr lang="zh-CN" altLang="en-US" sz="1600" b="1" dirty="0">
                  <a:ea typeface="黑体" panose="02010609060101010101" pitchFamily="49" charset="-122"/>
                </a:rPr>
                <a:t>10</a:t>
              </a:r>
              <a:r>
                <a:rPr lang="zh-CN" altLang="en-US" sz="1600" b="1" baseline="30000" dirty="0">
                  <a:ea typeface="黑体" panose="02010609060101010101" pitchFamily="49" charset="-122"/>
                </a:rPr>
                <a:t>13       </a:t>
              </a:r>
              <a:r>
                <a:rPr lang="zh-CN" altLang="en-US" sz="1600" b="1" dirty="0">
                  <a:ea typeface="黑体" panose="02010609060101010101" pitchFamily="49" charset="-122"/>
                </a:rPr>
                <a:t>10</a:t>
              </a:r>
              <a:r>
                <a:rPr lang="zh-CN" altLang="en-US" sz="1600" b="1" baseline="30000" dirty="0">
                  <a:ea typeface="黑体" panose="02010609060101010101" pitchFamily="49" charset="-122"/>
                </a:rPr>
                <a:t>14       </a:t>
              </a:r>
              <a:r>
                <a:rPr lang="zh-CN" altLang="en-US" sz="1600" b="1" dirty="0">
                  <a:ea typeface="黑体" panose="02010609060101010101" pitchFamily="49" charset="-122"/>
                </a:rPr>
                <a:t>10</a:t>
              </a:r>
              <a:r>
                <a:rPr lang="zh-CN" altLang="en-US" sz="1600" b="1" baseline="30000" dirty="0">
                  <a:ea typeface="黑体" panose="02010609060101010101" pitchFamily="49" charset="-122"/>
                </a:rPr>
                <a:t>15       </a:t>
              </a:r>
              <a:r>
                <a:rPr lang="zh-CN" altLang="en-US" sz="1600" b="1" dirty="0">
                  <a:ea typeface="黑体" panose="02010609060101010101" pitchFamily="49" charset="-122"/>
                </a:rPr>
                <a:t>10</a:t>
              </a:r>
              <a:r>
                <a:rPr lang="zh-CN" altLang="en-US" sz="1600" b="1" baseline="30000" dirty="0">
                  <a:ea typeface="黑体" panose="02010609060101010101" pitchFamily="49" charset="-122"/>
                </a:rPr>
                <a:t>16</a:t>
              </a:r>
              <a:endParaRPr lang="zh-CN" altLang="en-US" sz="1600" b="1" dirty="0">
                <a:ea typeface="黑体" panose="02010609060101010101" pitchFamily="49" charset="-122"/>
              </a:endParaRPr>
            </a:p>
          </p:txBody>
        </p:sp>
        <p:sp>
          <p:nvSpPr>
            <p:cNvPr id="189" name="Text Box 96"/>
            <p:cNvSpPr txBox="1">
              <a:spLocks noChangeArrowheads="1"/>
            </p:cNvSpPr>
            <p:nvPr/>
          </p:nvSpPr>
          <p:spPr bwMode="auto">
            <a:xfrm>
              <a:off x="2110976" y="2149252"/>
              <a:ext cx="9313733" cy="37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600" b="1" dirty="0">
                  <a:ea typeface="黑体" panose="02010609060101010101" pitchFamily="49" charset="-122"/>
                </a:rPr>
                <a:t>10</a:t>
              </a:r>
              <a:r>
                <a:rPr lang="zh-CN" altLang="en-US" sz="1600" b="1" baseline="30000" dirty="0">
                  <a:ea typeface="黑体" panose="02010609060101010101" pitchFamily="49" charset="-122"/>
                </a:rPr>
                <a:t>0         </a:t>
              </a:r>
              <a:r>
                <a:rPr lang="zh-CN" altLang="en-US" sz="1600" b="1" dirty="0">
                  <a:ea typeface="黑体" panose="02010609060101010101" pitchFamily="49" charset="-122"/>
                </a:rPr>
                <a:t>10</a:t>
              </a:r>
              <a:r>
                <a:rPr lang="zh-CN" altLang="en-US" sz="1600" b="1" baseline="30000" dirty="0">
                  <a:ea typeface="黑体" panose="02010609060101010101" pitchFamily="49" charset="-122"/>
                </a:rPr>
                <a:t>2         </a:t>
              </a:r>
              <a:r>
                <a:rPr lang="zh-CN" altLang="en-US" sz="1600" b="1" dirty="0">
                  <a:ea typeface="黑体" panose="02010609060101010101" pitchFamily="49" charset="-122"/>
                </a:rPr>
                <a:t>10</a:t>
              </a:r>
              <a:r>
                <a:rPr lang="zh-CN" altLang="en-US" sz="1600" b="1" baseline="30000" dirty="0">
                  <a:ea typeface="黑体" panose="02010609060101010101" pitchFamily="49" charset="-122"/>
                </a:rPr>
                <a:t>4         </a:t>
              </a:r>
              <a:r>
                <a:rPr lang="zh-CN" altLang="en-US" sz="1600" b="1" dirty="0">
                  <a:ea typeface="黑体" panose="02010609060101010101" pitchFamily="49" charset="-122"/>
                </a:rPr>
                <a:t>10</a:t>
              </a:r>
              <a:r>
                <a:rPr lang="zh-CN" altLang="en-US" sz="1600" b="1" baseline="30000" dirty="0">
                  <a:ea typeface="黑体" panose="02010609060101010101" pitchFamily="49" charset="-122"/>
                </a:rPr>
                <a:t>6         </a:t>
              </a:r>
              <a:r>
                <a:rPr lang="zh-CN" altLang="en-US" sz="1600" b="1" dirty="0">
                  <a:ea typeface="黑体" panose="02010609060101010101" pitchFamily="49" charset="-122"/>
                </a:rPr>
                <a:t>10</a:t>
              </a:r>
              <a:r>
                <a:rPr lang="zh-CN" altLang="en-US" sz="1600" b="1" baseline="30000" dirty="0">
                  <a:ea typeface="黑体" panose="02010609060101010101" pitchFamily="49" charset="-122"/>
                </a:rPr>
                <a:t>8         </a:t>
              </a:r>
              <a:r>
                <a:rPr lang="zh-CN" altLang="en-US" sz="1600" b="1" dirty="0">
                  <a:ea typeface="黑体" panose="02010609060101010101" pitchFamily="49" charset="-122"/>
                </a:rPr>
                <a:t>10</a:t>
              </a:r>
              <a:r>
                <a:rPr lang="zh-CN" altLang="en-US" sz="1600" b="1" baseline="30000" dirty="0">
                  <a:ea typeface="黑体" panose="02010609060101010101" pitchFamily="49" charset="-122"/>
                </a:rPr>
                <a:t>10        </a:t>
              </a:r>
              <a:r>
                <a:rPr lang="zh-CN" altLang="en-US" sz="1600" b="1" dirty="0">
                  <a:ea typeface="黑体" panose="02010609060101010101" pitchFamily="49" charset="-122"/>
                </a:rPr>
                <a:t>10</a:t>
              </a:r>
              <a:r>
                <a:rPr lang="zh-CN" altLang="en-US" sz="1600" b="1" baseline="30000" dirty="0">
                  <a:ea typeface="黑体" panose="02010609060101010101" pitchFamily="49" charset="-122"/>
                </a:rPr>
                <a:t>12        </a:t>
              </a:r>
              <a:r>
                <a:rPr lang="zh-CN" altLang="en-US" sz="1600" b="1" dirty="0">
                  <a:ea typeface="黑体" panose="02010609060101010101" pitchFamily="49" charset="-122"/>
                </a:rPr>
                <a:t>10</a:t>
              </a:r>
              <a:r>
                <a:rPr lang="zh-CN" altLang="en-US" sz="1600" b="1" baseline="30000" dirty="0">
                  <a:ea typeface="黑体" panose="02010609060101010101" pitchFamily="49" charset="-122"/>
                </a:rPr>
                <a:t>14       </a:t>
              </a:r>
              <a:r>
                <a:rPr lang="zh-CN" altLang="en-US" sz="1600" b="1" dirty="0">
                  <a:ea typeface="黑体" panose="02010609060101010101" pitchFamily="49" charset="-122"/>
                </a:rPr>
                <a:t>10</a:t>
              </a:r>
              <a:r>
                <a:rPr lang="zh-CN" altLang="en-US" sz="1600" b="1" baseline="30000" dirty="0">
                  <a:ea typeface="黑体" panose="02010609060101010101" pitchFamily="49" charset="-122"/>
                </a:rPr>
                <a:t>16       </a:t>
              </a:r>
              <a:r>
                <a:rPr lang="zh-CN" altLang="en-US" sz="1600" b="1" dirty="0">
                  <a:ea typeface="黑体" panose="02010609060101010101" pitchFamily="49" charset="-122"/>
                </a:rPr>
                <a:t>10</a:t>
              </a:r>
              <a:r>
                <a:rPr lang="zh-CN" altLang="en-US" sz="1600" b="1" baseline="30000" dirty="0">
                  <a:ea typeface="黑体" panose="02010609060101010101" pitchFamily="49" charset="-122"/>
                </a:rPr>
                <a:t>18       </a:t>
              </a:r>
              <a:r>
                <a:rPr lang="zh-CN" altLang="en-US" sz="1600" b="1" dirty="0">
                  <a:ea typeface="黑体" panose="02010609060101010101" pitchFamily="49" charset="-122"/>
                </a:rPr>
                <a:t>10</a:t>
              </a:r>
              <a:r>
                <a:rPr lang="zh-CN" altLang="en-US" sz="1600" b="1" baseline="30000" dirty="0">
                  <a:ea typeface="黑体" panose="02010609060101010101" pitchFamily="49" charset="-122"/>
                </a:rPr>
                <a:t>20       </a:t>
              </a:r>
              <a:r>
                <a:rPr lang="zh-CN" altLang="en-US" sz="1600" b="1" dirty="0">
                  <a:ea typeface="黑体" panose="02010609060101010101" pitchFamily="49" charset="-122"/>
                </a:rPr>
                <a:t>10</a:t>
              </a:r>
              <a:r>
                <a:rPr lang="zh-CN" altLang="en-US" sz="1600" b="1" baseline="30000" dirty="0">
                  <a:ea typeface="黑体" panose="02010609060101010101" pitchFamily="49" charset="-122"/>
                </a:rPr>
                <a:t>22       </a:t>
              </a:r>
              <a:r>
                <a:rPr lang="zh-CN" altLang="en-US" sz="1600" b="1" dirty="0">
                  <a:ea typeface="黑体" panose="02010609060101010101" pitchFamily="49" charset="-122"/>
                </a:rPr>
                <a:t>10</a:t>
              </a:r>
              <a:r>
                <a:rPr lang="zh-CN" altLang="en-US" sz="1600" b="1" baseline="30000" dirty="0">
                  <a:ea typeface="黑体" panose="02010609060101010101" pitchFamily="49" charset="-122"/>
                </a:rPr>
                <a:t>24</a:t>
              </a:r>
              <a:endParaRPr lang="zh-CN" altLang="en-US" sz="1600" b="1" dirty="0">
                <a:ea typeface="黑体" panose="02010609060101010101" pitchFamily="49" charset="-122"/>
              </a:endParaRPr>
            </a:p>
          </p:txBody>
        </p:sp>
        <p:sp>
          <p:nvSpPr>
            <p:cNvPr id="190" name="Line 97"/>
            <p:cNvSpPr>
              <a:spLocks noChangeShapeType="1"/>
            </p:cNvSpPr>
            <p:nvPr/>
          </p:nvSpPr>
          <p:spPr bwMode="auto">
            <a:xfrm flipV="1">
              <a:off x="5669379" y="5408077"/>
              <a:ext cx="435131" cy="3559"/>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2" name="Text Box 99"/>
            <p:cNvSpPr txBox="1">
              <a:spLocks noChangeArrowheads="1"/>
            </p:cNvSpPr>
            <p:nvPr/>
          </p:nvSpPr>
          <p:spPr bwMode="auto">
            <a:xfrm>
              <a:off x="5446979" y="4830747"/>
              <a:ext cx="1028843" cy="59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q"/>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2"/>
                </a:buClr>
                <a:buChar char="o"/>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0000"/>
                </a:lnSpc>
                <a:spcBef>
                  <a:spcPct val="0"/>
                </a:spcBef>
                <a:buClrTx/>
                <a:buFontTx/>
                <a:buNone/>
              </a:pPr>
              <a:r>
                <a:rPr lang="zh-CN" altLang="en-US" sz="1600" dirty="0">
                  <a:ea typeface="黑体" panose="02010609060101010101" pitchFamily="49" charset="-122"/>
                </a:rPr>
                <a:t>移动</a:t>
              </a:r>
            </a:p>
            <a:p>
              <a:pPr algn="ctr" eaLnBrk="1" hangingPunct="1">
                <a:lnSpc>
                  <a:spcPct val="90000"/>
                </a:lnSpc>
                <a:spcBef>
                  <a:spcPct val="0"/>
                </a:spcBef>
                <a:buClrTx/>
                <a:buFontTx/>
                <a:buNone/>
              </a:pPr>
              <a:r>
                <a:rPr lang="zh-CN" altLang="en-US" sz="1600" dirty="0">
                  <a:ea typeface="黑体" panose="02010609060101010101" pitchFamily="49" charset="-122"/>
                </a:rPr>
                <a:t>无线电 </a:t>
              </a:r>
            </a:p>
          </p:txBody>
        </p:sp>
        <p:sp>
          <p:nvSpPr>
            <p:cNvPr id="193" name="Line 24"/>
            <p:cNvSpPr>
              <a:spLocks noChangeShapeType="1"/>
            </p:cNvSpPr>
            <p:nvPr/>
          </p:nvSpPr>
          <p:spPr bwMode="auto">
            <a:xfrm>
              <a:off x="2296603" y="2519331"/>
              <a:ext cx="0" cy="43058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 name="Line 24"/>
            <p:cNvSpPr>
              <a:spLocks noChangeShapeType="1"/>
            </p:cNvSpPr>
            <p:nvPr/>
          </p:nvSpPr>
          <p:spPr bwMode="auto">
            <a:xfrm>
              <a:off x="11521440" y="2533565"/>
              <a:ext cx="0" cy="43058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 name="矩形 4"/>
            <p:cNvSpPr/>
            <p:nvPr/>
          </p:nvSpPr>
          <p:spPr>
            <a:xfrm>
              <a:off x="2448401" y="4824020"/>
              <a:ext cx="3977140" cy="663042"/>
            </a:xfrm>
            <a:prstGeom prst="rect">
              <a:avLst/>
            </a:prstGeom>
            <a:noFill/>
            <a:ln w="28575">
              <a:solidFill>
                <a:srgbClr val="B348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7" name="标题 1"/>
          <p:cNvSpPr>
            <a:spLocks noGrp="1"/>
          </p:cNvSpPr>
          <p:nvPr>
            <p:ph type="title"/>
          </p:nvPr>
        </p:nvSpPr>
        <p:spPr>
          <a:xfrm>
            <a:off x="1307508" y="365126"/>
            <a:ext cx="8220812" cy="879086"/>
          </a:xfrm>
        </p:spPr>
        <p:txBody>
          <a:bodyPr/>
          <a:lstStyle/>
          <a:p>
            <a:r>
              <a:rPr lang="zh-CN" altLang="en-US" sz="4000" dirty="0"/>
              <a:t>非导引型传输介质</a:t>
            </a:r>
            <a:endParaRPr lang="zh-CN" altLang="en-US" dirty="0"/>
          </a:p>
        </p:txBody>
      </p:sp>
      <p:sp>
        <p:nvSpPr>
          <p:cNvPr id="95" name="文本框 94"/>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非导引型传输介质</a:t>
            </a:r>
            <a:endParaRPr lang="zh-CN" altLang="en-US" dirty="0"/>
          </a:p>
        </p:txBody>
      </p:sp>
      <p:sp>
        <p:nvSpPr>
          <p:cNvPr id="3" name="内容占位符 2"/>
          <p:cNvSpPr>
            <a:spLocks noGrp="1"/>
          </p:cNvSpPr>
          <p:nvPr>
            <p:ph idx="1"/>
          </p:nvPr>
        </p:nvSpPr>
        <p:spPr>
          <a:xfrm>
            <a:off x="667512" y="1510758"/>
            <a:ext cx="10817352" cy="4586694"/>
          </a:xfrm>
        </p:spPr>
        <p:txBody>
          <a:bodyPr>
            <a:normAutofit/>
          </a:bodyPr>
          <a:lstStyle/>
          <a:p>
            <a:pPr marL="0" indent="0" algn="just">
              <a:buNone/>
            </a:pPr>
            <a:r>
              <a:rPr lang="zh-CN" altLang="en-US" b="1" dirty="0">
                <a:solidFill>
                  <a:srgbClr val="5B307E"/>
                </a:solidFill>
              </a:rPr>
              <a:t>短波传输（无线电波）</a:t>
            </a:r>
            <a:endParaRPr lang="en-US" altLang="zh-CN" b="1" dirty="0">
              <a:solidFill>
                <a:srgbClr val="5B307E"/>
              </a:solidFill>
            </a:endParaRPr>
          </a:p>
          <a:p>
            <a:pPr algn="just">
              <a:lnSpc>
                <a:spcPct val="110000"/>
              </a:lnSpc>
            </a:pPr>
            <a:r>
              <a:rPr lang="zh-CN" altLang="en-US" sz="2400" i="0" dirty="0">
                <a:latin typeface="Times New Roman" panose="02020603050405020304" pitchFamily="18" charset="0"/>
              </a:rPr>
              <a:t>短波是指以波长为</a:t>
            </a:r>
            <a:r>
              <a:rPr lang="en-US" altLang="zh-CN" sz="2400" i="0" dirty="0">
                <a:latin typeface="Times New Roman" panose="02020603050405020304" pitchFamily="18" charset="0"/>
              </a:rPr>
              <a:t>100m</a:t>
            </a:r>
            <a:r>
              <a:rPr lang="zh-CN" altLang="en-US" sz="2400" i="0" dirty="0">
                <a:latin typeface="Times New Roman" panose="02020603050405020304" pitchFamily="18" charset="0"/>
              </a:rPr>
              <a:t>～</a:t>
            </a:r>
            <a:r>
              <a:rPr lang="en-US" altLang="zh-CN" sz="2400" i="0" dirty="0">
                <a:latin typeface="Times New Roman" panose="02020603050405020304" pitchFamily="18" charset="0"/>
              </a:rPr>
              <a:t>10m</a:t>
            </a:r>
            <a:r>
              <a:rPr lang="zh-CN" altLang="en-US" sz="2400" i="0" dirty="0">
                <a:latin typeface="Times New Roman" panose="02020603050405020304" pitchFamily="18" charset="0"/>
              </a:rPr>
              <a:t>（或频率为</a:t>
            </a:r>
            <a:r>
              <a:rPr lang="en-US" altLang="zh-CN" sz="2400" i="0" dirty="0">
                <a:latin typeface="Times New Roman" panose="02020603050405020304" pitchFamily="18" charset="0"/>
              </a:rPr>
              <a:t>3</a:t>
            </a:r>
            <a:r>
              <a:rPr lang="zh-CN" altLang="en-US" sz="2400" i="0" dirty="0">
                <a:latin typeface="Times New Roman" panose="02020603050405020304" pitchFamily="18" charset="0"/>
              </a:rPr>
              <a:t>～</a:t>
            </a:r>
            <a:r>
              <a:rPr lang="en-US" altLang="zh-CN" sz="2400" i="0" dirty="0">
                <a:latin typeface="Times New Roman" panose="02020603050405020304" pitchFamily="18" charset="0"/>
              </a:rPr>
              <a:t>30MHz</a:t>
            </a:r>
            <a:r>
              <a:rPr lang="zh-CN" altLang="en-US" sz="2400" i="0" dirty="0">
                <a:latin typeface="Times New Roman" panose="02020603050405020304" pitchFamily="18" charset="0"/>
              </a:rPr>
              <a:t>）的电磁波</a:t>
            </a:r>
            <a:endParaRPr lang="en-US" altLang="zh-CN" sz="2400" i="0" dirty="0">
              <a:latin typeface="Times New Roman" panose="02020603050405020304" pitchFamily="18" charset="0"/>
            </a:endParaRPr>
          </a:p>
          <a:p>
            <a:pPr algn="just">
              <a:lnSpc>
                <a:spcPct val="110000"/>
              </a:lnSpc>
            </a:pPr>
            <a:r>
              <a:rPr lang="zh-CN" altLang="en-US" sz="2400" i="0" dirty="0">
                <a:latin typeface="Times New Roman" panose="02020603050405020304" pitchFamily="18" charset="0"/>
              </a:rPr>
              <a:t>实用短波是</a:t>
            </a:r>
            <a:r>
              <a:rPr lang="en-US" altLang="zh-CN" sz="2400" i="0" dirty="0">
                <a:latin typeface="Times New Roman" panose="02020603050405020304" pitchFamily="18" charset="0"/>
              </a:rPr>
              <a:t>3</a:t>
            </a:r>
            <a:r>
              <a:rPr lang="zh-CN" altLang="en-US" sz="2400" i="0" dirty="0">
                <a:latin typeface="Times New Roman" panose="02020603050405020304" pitchFamily="18" charset="0"/>
              </a:rPr>
              <a:t>～</a:t>
            </a:r>
            <a:r>
              <a:rPr lang="en-US" altLang="zh-CN" sz="2400" i="0" dirty="0">
                <a:latin typeface="Times New Roman" panose="02020603050405020304" pitchFamily="18" charset="0"/>
              </a:rPr>
              <a:t>30MHz</a:t>
            </a:r>
          </a:p>
          <a:p>
            <a:pPr algn="just">
              <a:lnSpc>
                <a:spcPct val="110000"/>
              </a:lnSpc>
            </a:pPr>
            <a:r>
              <a:rPr lang="zh-CN" altLang="en-US" sz="2400" i="0" dirty="0">
                <a:latin typeface="Times New Roman" panose="02020603050405020304" pitchFamily="18" charset="0"/>
              </a:rPr>
              <a:t>短波（频率为</a:t>
            </a:r>
            <a:r>
              <a:rPr lang="en-US" altLang="zh-CN" sz="2400" i="0" dirty="0">
                <a:latin typeface="Times New Roman" panose="02020603050405020304" pitchFamily="18" charset="0"/>
              </a:rPr>
              <a:t>2MHz</a:t>
            </a:r>
            <a:r>
              <a:rPr lang="zh-CN" altLang="en-US" sz="2400" i="0" dirty="0">
                <a:latin typeface="Times New Roman" panose="02020603050405020304" pitchFamily="18" charset="0"/>
              </a:rPr>
              <a:t>以下）</a:t>
            </a:r>
            <a:endParaRPr lang="en-US" altLang="zh-CN" sz="2400" i="0" dirty="0">
              <a:latin typeface="Times New Roman" panose="02020603050405020304" pitchFamily="18" charset="0"/>
            </a:endParaRPr>
          </a:p>
          <a:p>
            <a:pPr lvl="1" algn="just">
              <a:lnSpc>
                <a:spcPct val="110000"/>
              </a:lnSpc>
            </a:pPr>
            <a:r>
              <a:rPr lang="zh-CN" altLang="en-US" sz="2000" i="0" dirty="0">
                <a:latin typeface="Times New Roman" panose="02020603050405020304" pitchFamily="18" charset="0"/>
              </a:rPr>
              <a:t>可沿地球表面以地波形式传播（数百千米）</a:t>
            </a:r>
            <a:endParaRPr lang="en-US" altLang="zh-CN" sz="2000" i="0" dirty="0">
              <a:latin typeface="Times New Roman" panose="02020603050405020304" pitchFamily="18" charset="0"/>
            </a:endParaRPr>
          </a:p>
          <a:p>
            <a:pPr lvl="1" algn="just">
              <a:lnSpc>
                <a:spcPct val="110000"/>
              </a:lnSpc>
            </a:pPr>
            <a:r>
              <a:rPr lang="zh-CN" altLang="en-US" sz="2000" i="0" dirty="0">
                <a:latin typeface="Times New Roman" panose="02020603050405020304" pitchFamily="18" charset="0"/>
              </a:rPr>
              <a:t>主要以天波的形式靠大气层中的电离层反射传播（达数千～上万千米）</a:t>
            </a:r>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54</a:t>
            </a:fld>
            <a:endParaRPr kumimoji="1" lang="zh-CN" altLang="en-US" dirty="0"/>
          </a:p>
        </p:txBody>
      </p:sp>
      <p:grpSp>
        <p:nvGrpSpPr>
          <p:cNvPr id="10" name="组合 9"/>
          <p:cNvGrpSpPr/>
          <p:nvPr/>
        </p:nvGrpSpPr>
        <p:grpSpPr>
          <a:xfrm>
            <a:off x="838200" y="4300275"/>
            <a:ext cx="10047514" cy="2133710"/>
            <a:chOff x="1477788" y="4300275"/>
            <a:chExt cx="8050532" cy="213371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7788" y="4300275"/>
              <a:ext cx="4127712" cy="2133710"/>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8705" y="4351078"/>
              <a:ext cx="3219615" cy="2082907"/>
            </a:xfrm>
            <a:prstGeom prst="rect">
              <a:avLst/>
            </a:prstGeom>
          </p:spPr>
        </p:pic>
      </p:grpSp>
      <p:sp>
        <p:nvSpPr>
          <p:cNvPr id="11" name="文本框 10"/>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非导引型传输介质</a:t>
            </a:r>
            <a:endParaRPr lang="zh-CN" altLang="en-US" dirty="0"/>
          </a:p>
        </p:txBody>
      </p:sp>
      <p:sp>
        <p:nvSpPr>
          <p:cNvPr id="3" name="内容占位符 2"/>
          <p:cNvSpPr>
            <a:spLocks noGrp="1"/>
          </p:cNvSpPr>
          <p:nvPr>
            <p:ph idx="1"/>
          </p:nvPr>
        </p:nvSpPr>
        <p:spPr>
          <a:xfrm>
            <a:off x="627888" y="1356068"/>
            <a:ext cx="10515600" cy="515649"/>
          </a:xfrm>
        </p:spPr>
        <p:txBody>
          <a:bodyPr>
            <a:normAutofit lnSpcReduction="10000"/>
          </a:bodyPr>
          <a:lstStyle/>
          <a:p>
            <a:pPr marL="0" indent="0">
              <a:buNone/>
            </a:pPr>
            <a:r>
              <a:rPr lang="zh-CN" altLang="en-US" b="1" dirty="0">
                <a:solidFill>
                  <a:srgbClr val="5B307E"/>
                </a:solidFill>
              </a:rPr>
              <a:t>电离层的构成</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55</a:t>
            </a:fld>
            <a:endParaRPr kumimoji="1" lang="zh-CN" altLang="en-US" dirty="0"/>
          </a:p>
        </p:txBody>
      </p:sp>
      <p:sp>
        <p:nvSpPr>
          <p:cNvPr id="8" name="内容占位符 2"/>
          <p:cNvSpPr txBox="1"/>
          <p:nvPr/>
        </p:nvSpPr>
        <p:spPr>
          <a:xfrm>
            <a:off x="509016" y="1933878"/>
            <a:ext cx="11378184" cy="177078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zh-CN" altLang="en-US" sz="2400" dirty="0">
                <a:latin typeface="Times New Roman" panose="02020603050405020304" pitchFamily="18" charset="0"/>
              </a:rPr>
              <a:t>电离层是离地面高度</a:t>
            </a:r>
            <a:r>
              <a:rPr lang="en-US" altLang="zh-CN" sz="2400" dirty="0">
                <a:solidFill>
                  <a:srgbClr val="C00000"/>
                </a:solidFill>
                <a:latin typeface="Times New Roman" panose="02020603050405020304" pitchFamily="18" charset="0"/>
              </a:rPr>
              <a:t>60</a:t>
            </a:r>
            <a:r>
              <a:rPr lang="zh-CN" altLang="en-US" sz="2400" dirty="0">
                <a:solidFill>
                  <a:srgbClr val="C00000"/>
                </a:solidFill>
                <a:latin typeface="Times New Roman" panose="02020603050405020304" pitchFamily="18" charset="0"/>
              </a:rPr>
              <a:t>～</a:t>
            </a:r>
            <a:r>
              <a:rPr lang="en-US" altLang="zh-CN" sz="2400" dirty="0">
                <a:solidFill>
                  <a:srgbClr val="C00000"/>
                </a:solidFill>
                <a:latin typeface="Times New Roman" panose="02020603050405020304" pitchFamily="18" charset="0"/>
              </a:rPr>
              <a:t>450km</a:t>
            </a:r>
            <a:r>
              <a:rPr lang="zh-CN" altLang="en-US" sz="2400" dirty="0">
                <a:latin typeface="Times New Roman" panose="02020603050405020304" pitchFamily="18" charset="0"/>
              </a:rPr>
              <a:t>，受太阳紫外线和</a:t>
            </a:r>
            <a:r>
              <a:rPr lang="en-US" altLang="zh-CN" sz="2400" dirty="0">
                <a:latin typeface="Times New Roman" panose="02020603050405020304" pitchFamily="18" charset="0"/>
              </a:rPr>
              <a:t>X</a:t>
            </a:r>
            <a:r>
              <a:rPr lang="zh-CN" altLang="en-US" sz="2400" dirty="0">
                <a:latin typeface="Times New Roman" panose="02020603050405020304" pitchFamily="18" charset="0"/>
              </a:rPr>
              <a:t>射线作用而存在的由离子、自由电子和中性分子、原子组成的一个区域</a:t>
            </a:r>
          </a:p>
          <a:p>
            <a:pPr algn="just"/>
            <a:r>
              <a:rPr lang="zh-CN" altLang="en-US" sz="2400" dirty="0">
                <a:latin typeface="Times New Roman" panose="02020603050405020304" pitchFamily="18" charset="0"/>
              </a:rPr>
              <a:t>电离层由环绕地球处于不同高度的四个导电层组成：</a:t>
            </a:r>
            <a:r>
              <a:rPr lang="en-US" altLang="zh-CN" sz="2400" dirty="0">
                <a:latin typeface="Times New Roman" panose="02020603050405020304" pitchFamily="18" charset="0"/>
              </a:rPr>
              <a:t>D</a:t>
            </a:r>
            <a:r>
              <a:rPr lang="zh-CN" altLang="en-US" sz="2400" dirty="0">
                <a:latin typeface="Times New Roman" panose="02020603050405020304" pitchFamily="18" charset="0"/>
              </a:rPr>
              <a:t>、</a:t>
            </a:r>
            <a:r>
              <a:rPr lang="en-US" altLang="zh-CN" sz="2400" dirty="0">
                <a:latin typeface="Times New Roman" panose="02020603050405020304" pitchFamily="18" charset="0"/>
              </a:rPr>
              <a:t>E</a:t>
            </a:r>
            <a:r>
              <a:rPr lang="zh-CN" altLang="en-US" sz="2400" dirty="0">
                <a:latin typeface="Times New Roman" panose="02020603050405020304" pitchFamily="18" charset="0"/>
              </a:rPr>
              <a:t>、</a:t>
            </a:r>
            <a:r>
              <a:rPr lang="en-US" altLang="zh-CN" sz="2400" dirty="0">
                <a:latin typeface="Times New Roman" panose="02020603050405020304" pitchFamily="18" charset="0"/>
              </a:rPr>
              <a:t>F1</a:t>
            </a:r>
            <a:r>
              <a:rPr lang="zh-CN" altLang="en-US" sz="2400" dirty="0">
                <a:latin typeface="Times New Roman" panose="02020603050405020304" pitchFamily="18" charset="0"/>
              </a:rPr>
              <a:t>和</a:t>
            </a:r>
            <a:r>
              <a:rPr lang="en-US" altLang="zh-CN" sz="2400" dirty="0">
                <a:latin typeface="Times New Roman" panose="02020603050405020304" pitchFamily="18" charset="0"/>
              </a:rPr>
              <a:t>F2</a:t>
            </a:r>
          </a:p>
          <a:p>
            <a:pPr algn="just"/>
            <a:r>
              <a:rPr lang="zh-CN" altLang="en-US" sz="2400" dirty="0">
                <a:latin typeface="Times New Roman" panose="02020603050405020304" pitchFamily="18" charset="0"/>
              </a:rPr>
              <a:t>对短波传输起主要作用的是</a:t>
            </a:r>
            <a:r>
              <a:rPr lang="en-US" altLang="zh-CN" sz="2400" dirty="0">
                <a:solidFill>
                  <a:srgbClr val="C00000"/>
                </a:solidFill>
                <a:latin typeface="Times New Roman" panose="02020603050405020304" pitchFamily="18" charset="0"/>
              </a:rPr>
              <a:t>F</a:t>
            </a:r>
            <a:r>
              <a:rPr lang="zh-CN" altLang="en-US" sz="2400" dirty="0">
                <a:solidFill>
                  <a:srgbClr val="C00000"/>
                </a:solidFill>
                <a:latin typeface="Times New Roman" panose="02020603050405020304" pitchFamily="18" charset="0"/>
              </a:rPr>
              <a:t>层</a:t>
            </a:r>
            <a:r>
              <a:rPr lang="zh-CN" altLang="en-US" sz="2400" dirty="0">
                <a:latin typeface="Times New Roman" panose="02020603050405020304" pitchFamily="18" charset="0"/>
              </a:rPr>
              <a:t>，且选用夜间工作频率低于白天的工作频率</a:t>
            </a:r>
            <a:endParaRPr lang="zh-CN" altLang="en-US" dirty="0"/>
          </a:p>
        </p:txBody>
      </p:sp>
      <p:grpSp>
        <p:nvGrpSpPr>
          <p:cNvPr id="5" name="组合 4"/>
          <p:cNvGrpSpPr/>
          <p:nvPr/>
        </p:nvGrpSpPr>
        <p:grpSpPr>
          <a:xfrm>
            <a:off x="755225" y="3704666"/>
            <a:ext cx="7788972" cy="2744998"/>
            <a:chOff x="1739348" y="3754361"/>
            <a:chExt cx="7788972" cy="2967114"/>
          </a:xfrm>
        </p:grpSpPr>
        <p:pic>
          <p:nvPicPr>
            <p:cNvPr id="6" name="图片 5"/>
            <p:cNvPicPr>
              <a:picLocks noChangeAspect="1"/>
            </p:cNvPicPr>
            <p:nvPr/>
          </p:nvPicPr>
          <p:blipFill>
            <a:blip r:embed="rId2"/>
            <a:stretch>
              <a:fillRect/>
            </a:stretch>
          </p:blipFill>
          <p:spPr>
            <a:xfrm>
              <a:off x="2114688" y="3754361"/>
              <a:ext cx="7045380" cy="2925914"/>
            </a:xfrm>
            <a:prstGeom prst="rect">
              <a:avLst/>
            </a:prstGeom>
          </p:spPr>
        </p:pic>
        <p:sp>
          <p:nvSpPr>
            <p:cNvPr id="7" name="矩形: 圆角 194"/>
            <p:cNvSpPr/>
            <p:nvPr/>
          </p:nvSpPr>
          <p:spPr>
            <a:xfrm>
              <a:off x="1739348" y="3754361"/>
              <a:ext cx="7788972" cy="2967114"/>
            </a:xfrm>
            <a:prstGeom prst="roundRect">
              <a:avLst>
                <a:gd name="adj" fmla="val 8422"/>
              </a:avLst>
            </a:prstGeom>
            <a:solidFill>
              <a:schemeClr val="accent4">
                <a:lumMod val="20000"/>
                <a:lumOff val="80000"/>
                <a:alpha val="28000"/>
              </a:schemeClr>
            </a:solidFill>
            <a:ln>
              <a:solidFill>
                <a:schemeClr val="bg1">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9" name="矩形 8"/>
          <p:cNvSpPr/>
          <p:nvPr/>
        </p:nvSpPr>
        <p:spPr>
          <a:xfrm>
            <a:off x="8610600" y="4186272"/>
            <a:ext cx="3354916" cy="1569660"/>
          </a:xfrm>
          <a:prstGeom prst="rect">
            <a:avLst/>
          </a:prstGeom>
        </p:spPr>
        <p:txBody>
          <a:bodyPr wrap="square">
            <a:spAutoFit/>
          </a:bodyPr>
          <a:lstStyle/>
          <a:p>
            <a:pPr algn="just">
              <a:lnSpc>
                <a:spcPct val="120000"/>
              </a:lnSpc>
            </a:pPr>
            <a:r>
              <a:rPr lang="en-US" altLang="zh-CN" sz="2000" dirty="0">
                <a:solidFill>
                  <a:srgbClr val="333333"/>
                </a:solidFill>
                <a:latin typeface="微软雅黑" panose="020B0503020204020204" pitchFamily="34" charset="-122"/>
                <a:ea typeface="微软雅黑" panose="020B0503020204020204" pitchFamily="34" charset="-122"/>
              </a:rPr>
              <a:t>D</a:t>
            </a:r>
            <a:r>
              <a:rPr lang="zh-CN" altLang="en-US" sz="2000" dirty="0">
                <a:solidFill>
                  <a:srgbClr val="333333"/>
                </a:solidFill>
                <a:latin typeface="微软雅黑" panose="020B0503020204020204" pitchFamily="34" charset="-122"/>
                <a:ea typeface="微软雅黑" panose="020B0503020204020204" pitchFamily="34" charset="-122"/>
              </a:rPr>
              <a:t>层离地面约</a:t>
            </a:r>
            <a:r>
              <a:rPr lang="en-US" altLang="zh-CN" sz="2000" dirty="0">
                <a:solidFill>
                  <a:srgbClr val="333333"/>
                </a:solidFill>
                <a:latin typeface="微软雅黑" panose="020B0503020204020204" pitchFamily="34" charset="-122"/>
                <a:ea typeface="微软雅黑" panose="020B0503020204020204" pitchFamily="34" charset="-122"/>
              </a:rPr>
              <a:t>60</a:t>
            </a:r>
            <a:r>
              <a:rPr lang="zh-CN" altLang="en-US" sz="2000" dirty="0">
                <a:solidFill>
                  <a:srgbClr val="333333"/>
                </a:solidFill>
                <a:latin typeface="微软雅黑" panose="020B0503020204020204" pitchFamily="34" charset="-122"/>
                <a:ea typeface="微软雅黑" panose="020B0503020204020204" pitchFamily="34" charset="-122"/>
              </a:rPr>
              <a:t>～</a:t>
            </a:r>
            <a:r>
              <a:rPr lang="en-US" altLang="zh-CN" sz="2000" dirty="0">
                <a:solidFill>
                  <a:srgbClr val="333333"/>
                </a:solidFill>
                <a:latin typeface="微软雅黑" panose="020B0503020204020204" pitchFamily="34" charset="-122"/>
                <a:ea typeface="微软雅黑" panose="020B0503020204020204" pitchFamily="34" charset="-122"/>
              </a:rPr>
              <a:t>90km</a:t>
            </a:r>
          </a:p>
          <a:p>
            <a:pPr algn="just">
              <a:lnSpc>
                <a:spcPct val="120000"/>
              </a:lnSpc>
            </a:pPr>
            <a:r>
              <a:rPr lang="en-US" altLang="zh-CN" sz="2000" dirty="0">
                <a:solidFill>
                  <a:srgbClr val="333333"/>
                </a:solidFill>
                <a:latin typeface="微软雅黑" panose="020B0503020204020204" pitchFamily="34" charset="-122"/>
                <a:ea typeface="微软雅黑" panose="020B0503020204020204" pitchFamily="34" charset="-122"/>
              </a:rPr>
              <a:t>E</a:t>
            </a:r>
            <a:r>
              <a:rPr lang="zh-CN" altLang="en-US" sz="2000" dirty="0">
                <a:solidFill>
                  <a:srgbClr val="333333"/>
                </a:solidFill>
                <a:latin typeface="微软雅黑" panose="020B0503020204020204" pitchFamily="34" charset="-122"/>
                <a:ea typeface="微软雅黑" panose="020B0503020204020204" pitchFamily="34" charset="-122"/>
              </a:rPr>
              <a:t>层离地面约</a:t>
            </a:r>
            <a:r>
              <a:rPr lang="en-US" altLang="zh-CN" sz="2000" dirty="0">
                <a:solidFill>
                  <a:srgbClr val="333333"/>
                </a:solidFill>
                <a:latin typeface="微软雅黑" panose="020B0503020204020204" pitchFamily="34" charset="-122"/>
                <a:ea typeface="微软雅黑" panose="020B0503020204020204" pitchFamily="34" charset="-122"/>
              </a:rPr>
              <a:t>90</a:t>
            </a:r>
            <a:r>
              <a:rPr lang="zh-CN" altLang="en-US" sz="2000" dirty="0">
                <a:solidFill>
                  <a:srgbClr val="333333"/>
                </a:solidFill>
                <a:latin typeface="微软雅黑" panose="020B0503020204020204" pitchFamily="34" charset="-122"/>
                <a:ea typeface="微软雅黑" panose="020B0503020204020204" pitchFamily="34" charset="-122"/>
              </a:rPr>
              <a:t>～</a:t>
            </a:r>
            <a:r>
              <a:rPr lang="en-US" altLang="zh-CN" sz="2000" dirty="0">
                <a:solidFill>
                  <a:srgbClr val="333333"/>
                </a:solidFill>
                <a:latin typeface="微软雅黑" panose="020B0503020204020204" pitchFamily="34" charset="-122"/>
                <a:ea typeface="微软雅黑" panose="020B0503020204020204" pitchFamily="34" charset="-122"/>
              </a:rPr>
              <a:t>130km</a:t>
            </a:r>
          </a:p>
          <a:p>
            <a:pPr algn="just">
              <a:lnSpc>
                <a:spcPct val="120000"/>
              </a:lnSpc>
            </a:pPr>
            <a:r>
              <a:rPr lang="en-US" altLang="zh-CN" sz="2000" dirty="0">
                <a:solidFill>
                  <a:srgbClr val="333333"/>
                </a:solidFill>
                <a:latin typeface="微软雅黑" panose="020B0503020204020204" pitchFamily="34" charset="-122"/>
                <a:ea typeface="微软雅黑" panose="020B0503020204020204" pitchFamily="34" charset="-122"/>
              </a:rPr>
              <a:t>F1</a:t>
            </a:r>
            <a:r>
              <a:rPr lang="zh-CN" altLang="en-US" sz="2000" dirty="0">
                <a:solidFill>
                  <a:srgbClr val="333333"/>
                </a:solidFill>
                <a:latin typeface="微软雅黑" panose="020B0503020204020204" pitchFamily="34" charset="-122"/>
                <a:ea typeface="微软雅黑" panose="020B0503020204020204" pitchFamily="34" charset="-122"/>
              </a:rPr>
              <a:t>层离地面约</a:t>
            </a:r>
            <a:r>
              <a:rPr lang="en-US" altLang="zh-CN" sz="2000" dirty="0">
                <a:solidFill>
                  <a:srgbClr val="333333"/>
                </a:solidFill>
                <a:latin typeface="微软雅黑" panose="020B0503020204020204" pitchFamily="34" charset="-122"/>
                <a:ea typeface="微软雅黑" panose="020B0503020204020204" pitchFamily="34" charset="-122"/>
              </a:rPr>
              <a:t>130</a:t>
            </a:r>
            <a:r>
              <a:rPr lang="zh-CN" altLang="en-US" sz="2000" dirty="0">
                <a:solidFill>
                  <a:srgbClr val="333333"/>
                </a:solidFill>
                <a:latin typeface="微软雅黑" panose="020B0503020204020204" pitchFamily="34" charset="-122"/>
                <a:ea typeface="微软雅黑" panose="020B0503020204020204" pitchFamily="34" charset="-122"/>
              </a:rPr>
              <a:t>～</a:t>
            </a:r>
            <a:r>
              <a:rPr lang="en-US" altLang="zh-CN" sz="2000" dirty="0">
                <a:solidFill>
                  <a:srgbClr val="333333"/>
                </a:solidFill>
                <a:latin typeface="微软雅黑" panose="020B0503020204020204" pitchFamily="34" charset="-122"/>
                <a:ea typeface="微软雅黑" panose="020B0503020204020204" pitchFamily="34" charset="-122"/>
              </a:rPr>
              <a:t>220km</a:t>
            </a:r>
          </a:p>
          <a:p>
            <a:pPr algn="just">
              <a:lnSpc>
                <a:spcPct val="120000"/>
              </a:lnSpc>
            </a:pPr>
            <a:r>
              <a:rPr lang="en-US" altLang="zh-CN" sz="2000" dirty="0">
                <a:solidFill>
                  <a:srgbClr val="333333"/>
                </a:solidFill>
                <a:latin typeface="微软雅黑" panose="020B0503020204020204" pitchFamily="34" charset="-122"/>
                <a:ea typeface="微软雅黑" panose="020B0503020204020204" pitchFamily="34" charset="-122"/>
              </a:rPr>
              <a:t>F2</a:t>
            </a:r>
            <a:r>
              <a:rPr lang="zh-CN" altLang="en-US" sz="2000" dirty="0">
                <a:solidFill>
                  <a:srgbClr val="333333"/>
                </a:solidFill>
                <a:latin typeface="微软雅黑" panose="020B0503020204020204" pitchFamily="34" charset="-122"/>
                <a:ea typeface="微软雅黑" panose="020B0503020204020204" pitchFamily="34" charset="-122"/>
              </a:rPr>
              <a:t>层离地面约</a:t>
            </a:r>
            <a:r>
              <a:rPr lang="en-US" altLang="zh-CN" sz="2000" dirty="0">
                <a:solidFill>
                  <a:srgbClr val="333333"/>
                </a:solidFill>
                <a:latin typeface="微软雅黑" panose="020B0503020204020204" pitchFamily="34" charset="-122"/>
                <a:ea typeface="微软雅黑" panose="020B0503020204020204" pitchFamily="34" charset="-122"/>
              </a:rPr>
              <a:t>220km</a:t>
            </a:r>
            <a:r>
              <a:rPr lang="zh-CN" altLang="en-US" sz="2000" dirty="0">
                <a:solidFill>
                  <a:srgbClr val="333333"/>
                </a:solidFill>
                <a:latin typeface="微软雅黑" panose="020B0503020204020204" pitchFamily="34" charset="-122"/>
                <a:ea typeface="微软雅黑" panose="020B0503020204020204" pitchFamily="34" charset="-122"/>
              </a:rPr>
              <a:t>以上</a:t>
            </a:r>
          </a:p>
        </p:txBody>
      </p:sp>
      <p:sp>
        <p:nvSpPr>
          <p:cNvPr id="12" name="文本框 11"/>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非导引型传输介质</a:t>
            </a:r>
            <a:endParaRPr lang="zh-CN" altLang="en-US" dirty="0"/>
          </a:p>
        </p:txBody>
      </p:sp>
      <p:sp>
        <p:nvSpPr>
          <p:cNvPr id="3" name="内容占位符 2"/>
          <p:cNvSpPr>
            <a:spLocks noGrp="1"/>
          </p:cNvSpPr>
          <p:nvPr>
            <p:ph idx="1"/>
          </p:nvPr>
        </p:nvSpPr>
        <p:spPr>
          <a:xfrm>
            <a:off x="726896" y="1510758"/>
            <a:ext cx="10626904" cy="2066426"/>
          </a:xfrm>
        </p:spPr>
        <p:txBody>
          <a:bodyPr/>
          <a:lstStyle/>
          <a:p>
            <a:pPr algn="just">
              <a:buClr>
                <a:schemeClr val="tx1"/>
              </a:buClr>
            </a:pPr>
            <a:r>
              <a:rPr lang="zh-CN" altLang="en-US" dirty="0">
                <a:solidFill>
                  <a:srgbClr val="C00000"/>
                </a:solidFill>
              </a:rPr>
              <a:t>多径传播</a:t>
            </a:r>
            <a:r>
              <a:rPr lang="zh-CN" altLang="en-US" dirty="0"/>
              <a:t>  </a:t>
            </a:r>
            <a:r>
              <a:rPr lang="zh-CN" altLang="en-US" sz="2400" dirty="0"/>
              <a:t>短波电波通过若干条路径或者不同的传播模式由发信点到达收信点的长度不同，而引起由发信点到达收信点的时间不同的现象</a:t>
            </a:r>
          </a:p>
          <a:p>
            <a:pPr algn="just">
              <a:buClr>
                <a:schemeClr val="tx1"/>
              </a:buClr>
            </a:pPr>
            <a:r>
              <a:rPr lang="zh-CN" altLang="en-US" dirty="0">
                <a:solidFill>
                  <a:srgbClr val="C00000"/>
                </a:solidFill>
              </a:rPr>
              <a:t>多径时散  </a:t>
            </a:r>
            <a:r>
              <a:rPr lang="zh-CN" altLang="en-US" sz="2400" dirty="0"/>
              <a:t>指不同路径的时延差；与路径长度、工作频率、昼夜、季节等因素有关</a:t>
            </a:r>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56</a:t>
            </a:fld>
            <a:endParaRPr kumimoji="1" lang="zh-CN" altLang="en-US" dirty="0"/>
          </a:p>
        </p:txBody>
      </p:sp>
      <p:sp>
        <p:nvSpPr>
          <p:cNvPr id="5" name="内容占位符 2"/>
          <p:cNvSpPr txBox="1"/>
          <p:nvPr/>
        </p:nvSpPr>
        <p:spPr>
          <a:xfrm>
            <a:off x="949504" y="3305478"/>
            <a:ext cx="10515600" cy="54341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0505" indent="-230505">
              <a:lnSpc>
                <a:spcPct val="110000"/>
              </a:lnSpc>
              <a:buFont typeface="Wingdings" panose="05000000000000000000" pitchFamily="2" charset="2"/>
              <a:buNone/>
            </a:pPr>
            <a:r>
              <a:rPr lang="zh-CN" altLang="en-US" sz="2400" dirty="0"/>
              <a:t>引起多径时散的几种主要因素</a:t>
            </a:r>
          </a:p>
          <a:p>
            <a:pPr marL="0" indent="0">
              <a:buFont typeface="Wingdings" panose="05000000000000000000" pitchFamily="2" charset="2"/>
              <a:buNone/>
            </a:pPr>
            <a:endParaRPr lang="zh-CN" altLang="en-US" sz="2400" dirty="0"/>
          </a:p>
        </p:txBody>
      </p:sp>
      <p:pic>
        <p:nvPicPr>
          <p:cNvPr id="6" name="图片 5"/>
          <p:cNvPicPr>
            <a:picLocks noChangeAspect="1"/>
          </p:cNvPicPr>
          <p:nvPr/>
        </p:nvPicPr>
        <p:blipFill>
          <a:blip r:embed="rId2"/>
          <a:stretch>
            <a:fillRect/>
          </a:stretch>
        </p:blipFill>
        <p:spPr>
          <a:xfrm>
            <a:off x="952278" y="3755652"/>
            <a:ext cx="9866410" cy="2024670"/>
          </a:xfrm>
          <a:prstGeom prst="rect">
            <a:avLst/>
          </a:prstGeom>
        </p:spPr>
      </p:pic>
      <p:sp>
        <p:nvSpPr>
          <p:cNvPr id="7" name="内容占位符 2"/>
          <p:cNvSpPr txBox="1"/>
          <p:nvPr/>
        </p:nvSpPr>
        <p:spPr>
          <a:xfrm>
            <a:off x="782548" y="5643610"/>
            <a:ext cx="10515600" cy="103723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0505" indent="-230505" algn="just">
              <a:lnSpc>
                <a:spcPct val="110000"/>
              </a:lnSpc>
            </a:pPr>
            <a:r>
              <a:rPr lang="zh-CN" altLang="en-US" sz="2400" dirty="0"/>
              <a:t>多径时散对数据通信的影响主要体现在码间干扰</a:t>
            </a:r>
            <a:endParaRPr lang="en-US" altLang="zh-CN" sz="2400" dirty="0"/>
          </a:p>
          <a:p>
            <a:pPr marL="230505" indent="-230505" algn="just">
              <a:lnSpc>
                <a:spcPct val="110000"/>
              </a:lnSpc>
            </a:pPr>
            <a:r>
              <a:rPr lang="zh-CN" altLang="en-US" sz="2400" dirty="0"/>
              <a:t>为了保证传输质量，往往采用</a:t>
            </a:r>
            <a:r>
              <a:rPr lang="zh-CN" altLang="en-US" sz="2400" dirty="0">
                <a:solidFill>
                  <a:srgbClr val="C00000"/>
                </a:solidFill>
              </a:rPr>
              <a:t>限制数据传输速率</a:t>
            </a:r>
            <a:r>
              <a:rPr lang="zh-CN" altLang="en-US" sz="2400" dirty="0"/>
              <a:t>的措施</a:t>
            </a:r>
          </a:p>
        </p:txBody>
      </p:sp>
      <p:sp>
        <p:nvSpPr>
          <p:cNvPr id="8" name="矩形: 圆角 194"/>
          <p:cNvSpPr/>
          <p:nvPr/>
        </p:nvSpPr>
        <p:spPr>
          <a:xfrm>
            <a:off x="1575863" y="3813913"/>
            <a:ext cx="8691259" cy="1541643"/>
          </a:xfrm>
          <a:prstGeom prst="roundRect">
            <a:avLst>
              <a:gd name="adj" fmla="val 8422"/>
            </a:avLst>
          </a:prstGeom>
          <a:solidFill>
            <a:schemeClr val="accent4">
              <a:lumMod val="20000"/>
              <a:lumOff val="80000"/>
              <a:alpha val="28000"/>
            </a:schemeClr>
          </a:solidFill>
          <a:ln>
            <a:solidFill>
              <a:schemeClr val="bg1">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8" y="365126"/>
            <a:ext cx="8220812" cy="879086"/>
          </a:xfrm>
        </p:spPr>
        <p:txBody>
          <a:bodyPr/>
          <a:lstStyle/>
          <a:p>
            <a:r>
              <a:rPr lang="zh-CN" altLang="en-US" sz="4000" dirty="0"/>
              <a:t>非导引型传输介质</a:t>
            </a:r>
            <a:endParaRPr lang="zh-CN" altLang="en-US" dirty="0"/>
          </a:p>
        </p:txBody>
      </p:sp>
      <p:sp>
        <p:nvSpPr>
          <p:cNvPr id="3" name="内容占位符 2"/>
          <p:cNvSpPr>
            <a:spLocks noGrp="1"/>
          </p:cNvSpPr>
          <p:nvPr>
            <p:ph idx="1"/>
          </p:nvPr>
        </p:nvSpPr>
        <p:spPr>
          <a:xfrm>
            <a:off x="664029" y="1453953"/>
            <a:ext cx="10929257" cy="4586694"/>
          </a:xfrm>
        </p:spPr>
        <p:txBody>
          <a:bodyPr>
            <a:normAutofit/>
          </a:bodyPr>
          <a:lstStyle/>
          <a:p>
            <a:pPr algn="just">
              <a:lnSpc>
                <a:spcPct val="110000"/>
              </a:lnSpc>
              <a:buClr>
                <a:schemeClr val="tx1"/>
              </a:buClr>
            </a:pPr>
            <a:r>
              <a:rPr lang="zh-CN" altLang="en-US" i="0" dirty="0">
                <a:solidFill>
                  <a:srgbClr val="C00000"/>
                </a:solidFill>
                <a:latin typeface="Times New Roman" panose="02020603050405020304" pitchFamily="18" charset="0"/>
              </a:rPr>
              <a:t>衰落</a:t>
            </a:r>
            <a:r>
              <a:rPr lang="en-US" altLang="zh-CN" i="0" dirty="0">
                <a:solidFill>
                  <a:srgbClr val="C00000"/>
                </a:solidFill>
                <a:latin typeface="Times New Roman" panose="02020603050405020304" pitchFamily="18" charset="0"/>
              </a:rPr>
              <a:t>   </a:t>
            </a:r>
            <a:r>
              <a:rPr lang="zh-CN" altLang="en-US" sz="2400" i="0" dirty="0">
                <a:latin typeface="Times New Roman" panose="02020603050405020304" pitchFamily="18" charset="0"/>
              </a:rPr>
              <a:t>指在短波传输过程中，收信电平出现忽高忽低随机变化的现象</a:t>
            </a:r>
            <a:endParaRPr lang="en-US" altLang="zh-CN" sz="2400" i="0" dirty="0">
              <a:latin typeface="Times New Roman" panose="02020603050405020304" pitchFamily="18" charset="0"/>
            </a:endParaRPr>
          </a:p>
          <a:p>
            <a:pPr lvl="1" algn="just">
              <a:lnSpc>
                <a:spcPct val="110000"/>
              </a:lnSpc>
              <a:buClr>
                <a:schemeClr val="tx1"/>
              </a:buClr>
            </a:pPr>
            <a:r>
              <a:rPr lang="zh-CN" altLang="en-US" sz="2000" i="0" dirty="0">
                <a:latin typeface="Times New Roman" panose="02020603050405020304" pitchFamily="18" charset="0"/>
              </a:rPr>
              <a:t>衰落按其持续时间的长短分为</a:t>
            </a:r>
            <a:r>
              <a:rPr lang="zh-CN" altLang="en-US" sz="2000" i="0" dirty="0">
                <a:solidFill>
                  <a:srgbClr val="C00000"/>
                </a:solidFill>
                <a:latin typeface="Times New Roman" panose="02020603050405020304" pitchFamily="18" charset="0"/>
              </a:rPr>
              <a:t>快衰落</a:t>
            </a:r>
            <a:r>
              <a:rPr lang="zh-CN" altLang="en-US" sz="2000" i="0" dirty="0">
                <a:latin typeface="Times New Roman" panose="02020603050405020304" pitchFamily="18" charset="0"/>
              </a:rPr>
              <a:t>（信号起伏持续时间仅几分之一秒）与</a:t>
            </a:r>
            <a:r>
              <a:rPr lang="zh-CN" altLang="en-US" sz="2000" i="0" dirty="0">
                <a:solidFill>
                  <a:srgbClr val="C00000"/>
                </a:solidFill>
                <a:latin typeface="Times New Roman" panose="02020603050405020304" pitchFamily="18" charset="0"/>
              </a:rPr>
              <a:t>慢衰落</a:t>
            </a:r>
            <a:r>
              <a:rPr lang="zh-CN" altLang="en-US" sz="2000" i="0" dirty="0">
                <a:latin typeface="Times New Roman" panose="02020603050405020304" pitchFamily="18" charset="0"/>
              </a:rPr>
              <a:t>（持续时间可达一小时或更长 ）</a:t>
            </a:r>
            <a:endParaRPr lang="zh-CN" altLang="en-US" dirty="0">
              <a:latin typeface="Times New Roman" panose="02020603050405020304" pitchFamily="18" charset="0"/>
            </a:endParaRPr>
          </a:p>
          <a:p>
            <a:pPr algn="just">
              <a:lnSpc>
                <a:spcPct val="110000"/>
              </a:lnSpc>
              <a:buClr>
                <a:schemeClr val="tx1"/>
              </a:buClr>
            </a:pPr>
            <a:r>
              <a:rPr lang="zh-CN" altLang="en-US" i="0" dirty="0">
                <a:latin typeface="Times New Roman" panose="02020603050405020304" pitchFamily="18" charset="0"/>
              </a:rPr>
              <a:t>除自由空间传播损耗外，还有电离层吸收损耗、地面反射损耗和系统额外损耗等附加损耗</a:t>
            </a:r>
            <a:endParaRPr lang="en-US" altLang="zh-CN" i="0" dirty="0">
              <a:latin typeface="Times New Roman" panose="02020603050405020304" pitchFamily="18" charset="0"/>
            </a:endParaRPr>
          </a:p>
          <a:p>
            <a:pPr lvl="1" algn="just">
              <a:lnSpc>
                <a:spcPct val="110000"/>
              </a:lnSpc>
              <a:buClr>
                <a:schemeClr val="tx1"/>
              </a:buClr>
            </a:pPr>
            <a:r>
              <a:rPr lang="zh-CN" altLang="en-US" i="0" dirty="0">
                <a:solidFill>
                  <a:srgbClr val="C00000"/>
                </a:solidFill>
                <a:latin typeface="Times New Roman" panose="02020603050405020304" pitchFamily="18" charset="0"/>
              </a:rPr>
              <a:t>吸收损耗</a:t>
            </a:r>
            <a:r>
              <a:rPr lang="zh-CN" altLang="en-US" i="0" dirty="0">
                <a:latin typeface="Times New Roman" panose="02020603050405020304" pitchFamily="18" charset="0"/>
              </a:rPr>
              <a:t>主要在</a:t>
            </a:r>
            <a:r>
              <a:rPr lang="en-US" altLang="zh-CN" i="0" dirty="0">
                <a:latin typeface="Times New Roman" panose="02020603050405020304" pitchFamily="18" charset="0"/>
              </a:rPr>
              <a:t>D</a:t>
            </a:r>
            <a:r>
              <a:rPr lang="zh-CN" altLang="en-US" i="0" dirty="0">
                <a:latin typeface="Times New Roman" panose="02020603050405020304" pitchFamily="18" charset="0"/>
              </a:rPr>
              <a:t>、</a:t>
            </a:r>
            <a:r>
              <a:rPr lang="en-US" altLang="zh-CN" i="0" dirty="0">
                <a:latin typeface="Times New Roman" panose="02020603050405020304" pitchFamily="18" charset="0"/>
              </a:rPr>
              <a:t>E</a:t>
            </a:r>
            <a:r>
              <a:rPr lang="zh-CN" altLang="en-US" i="0" dirty="0">
                <a:latin typeface="Times New Roman" panose="02020603050405020304" pitchFamily="18" charset="0"/>
              </a:rPr>
              <a:t>层（通常吸收损耗为</a:t>
            </a:r>
            <a:r>
              <a:rPr lang="en-US" altLang="zh-CN" i="0" dirty="0">
                <a:latin typeface="Times New Roman" panose="02020603050405020304" pitchFamily="18" charset="0"/>
              </a:rPr>
              <a:t>6</a:t>
            </a:r>
            <a:r>
              <a:rPr lang="zh-CN" altLang="en-US" i="0" dirty="0">
                <a:latin typeface="Times New Roman" panose="02020603050405020304" pitchFamily="18" charset="0"/>
              </a:rPr>
              <a:t>～</a:t>
            </a:r>
            <a:r>
              <a:rPr lang="en-US" altLang="zh-CN" i="0" dirty="0">
                <a:latin typeface="Times New Roman" panose="02020603050405020304" pitchFamily="18" charset="0"/>
              </a:rPr>
              <a:t>25dB</a:t>
            </a:r>
            <a:r>
              <a:rPr lang="zh-CN" altLang="en-US" i="0" dirty="0">
                <a:latin typeface="Times New Roman" panose="02020603050405020304" pitchFamily="18" charset="0"/>
              </a:rPr>
              <a:t>）</a:t>
            </a:r>
            <a:endParaRPr lang="en-US" altLang="zh-CN" i="0" dirty="0">
              <a:latin typeface="Times New Roman" panose="02020603050405020304" pitchFamily="18" charset="0"/>
            </a:endParaRPr>
          </a:p>
          <a:p>
            <a:pPr lvl="1" algn="just">
              <a:lnSpc>
                <a:spcPct val="110000"/>
              </a:lnSpc>
              <a:buClr>
                <a:schemeClr val="tx1"/>
              </a:buClr>
            </a:pPr>
            <a:r>
              <a:rPr lang="zh-CN" altLang="en-US" i="0" dirty="0">
                <a:solidFill>
                  <a:srgbClr val="C00000"/>
                </a:solidFill>
                <a:latin typeface="Times New Roman" panose="02020603050405020304" pitchFamily="18" charset="0"/>
              </a:rPr>
              <a:t>地面反射损耗</a:t>
            </a:r>
            <a:r>
              <a:rPr lang="zh-CN" altLang="en-US" i="0" dirty="0">
                <a:latin typeface="Times New Roman" panose="02020603050405020304" pitchFamily="18" charset="0"/>
              </a:rPr>
              <a:t>与地面状况、电波入射角和工作频率有关（损耗为</a:t>
            </a:r>
            <a:r>
              <a:rPr lang="en-US" altLang="zh-CN" i="0" dirty="0">
                <a:latin typeface="Times New Roman" panose="02020603050405020304" pitchFamily="18" charset="0"/>
              </a:rPr>
              <a:t>20dB</a:t>
            </a:r>
            <a:r>
              <a:rPr lang="zh-CN" altLang="en-US" i="0" dirty="0">
                <a:latin typeface="Times New Roman" panose="02020603050405020304" pitchFamily="18" charset="0"/>
              </a:rPr>
              <a:t>）</a:t>
            </a:r>
            <a:endParaRPr lang="en-US" altLang="zh-CN" i="0" dirty="0">
              <a:latin typeface="Times New Roman" panose="02020603050405020304" pitchFamily="18" charset="0"/>
            </a:endParaRPr>
          </a:p>
          <a:p>
            <a:pPr lvl="1" algn="just">
              <a:lnSpc>
                <a:spcPct val="110000"/>
              </a:lnSpc>
              <a:buClr>
                <a:schemeClr val="tx1"/>
              </a:buClr>
            </a:pPr>
            <a:r>
              <a:rPr lang="zh-CN" altLang="en-US" i="0" dirty="0">
                <a:solidFill>
                  <a:srgbClr val="C00000"/>
                </a:solidFill>
                <a:latin typeface="Times New Roman" panose="02020603050405020304" pitchFamily="18" charset="0"/>
              </a:rPr>
              <a:t>系统额外损耗</a:t>
            </a:r>
            <a:r>
              <a:rPr lang="zh-CN" altLang="en-US" i="0" dirty="0">
                <a:latin typeface="Times New Roman" panose="02020603050405020304" pitchFamily="18" charset="0"/>
              </a:rPr>
              <a:t>是指一些尚未被人们完全认识和难以计算的损耗，常用统计方法得到，如中纬度地区系统额外损耗可取</a:t>
            </a:r>
            <a:r>
              <a:rPr lang="en-US" altLang="zh-CN" i="0" dirty="0">
                <a:latin typeface="Times New Roman" panose="02020603050405020304" pitchFamily="18" charset="0"/>
              </a:rPr>
              <a:t>15</a:t>
            </a:r>
            <a:r>
              <a:rPr lang="zh-CN" altLang="en-US" i="0" dirty="0">
                <a:latin typeface="Times New Roman" panose="02020603050405020304" pitchFamily="18" charset="0"/>
              </a:rPr>
              <a:t>～</a:t>
            </a:r>
            <a:r>
              <a:rPr lang="en-US" altLang="zh-CN" i="0" dirty="0">
                <a:latin typeface="Times New Roman" panose="02020603050405020304" pitchFamily="18" charset="0"/>
              </a:rPr>
              <a:t>18dB</a:t>
            </a:r>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57</a:t>
            </a:fld>
            <a:endParaRPr kumimoji="1" lang="zh-CN" altLang="en-US" dirty="0"/>
          </a:p>
        </p:txBody>
      </p:sp>
      <p:sp>
        <p:nvSpPr>
          <p:cNvPr id="6" name="文本框 5"/>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非导引型传输介质</a:t>
            </a:r>
            <a:endParaRPr lang="zh-CN" altLang="en-US" dirty="0"/>
          </a:p>
        </p:txBody>
      </p:sp>
      <p:sp>
        <p:nvSpPr>
          <p:cNvPr id="3" name="内容占位符 2"/>
          <p:cNvSpPr>
            <a:spLocks noGrp="1"/>
          </p:cNvSpPr>
          <p:nvPr>
            <p:ph idx="1"/>
          </p:nvPr>
        </p:nvSpPr>
        <p:spPr>
          <a:xfrm>
            <a:off x="560368" y="1516710"/>
            <a:ext cx="10591336" cy="2130948"/>
          </a:xfrm>
        </p:spPr>
        <p:txBody>
          <a:bodyPr/>
          <a:lstStyle/>
          <a:p>
            <a:pPr>
              <a:lnSpc>
                <a:spcPct val="110000"/>
              </a:lnSpc>
            </a:pPr>
            <a:r>
              <a:rPr lang="zh-CN" altLang="en-US" dirty="0"/>
              <a:t>短波通信的主要指标是</a:t>
            </a:r>
            <a:r>
              <a:rPr lang="zh-CN" altLang="en-US" dirty="0">
                <a:solidFill>
                  <a:srgbClr val="C00000"/>
                </a:solidFill>
              </a:rPr>
              <a:t>通信质量</a:t>
            </a:r>
            <a:r>
              <a:rPr lang="zh-CN" altLang="en-US" dirty="0"/>
              <a:t>和</a:t>
            </a:r>
            <a:r>
              <a:rPr lang="zh-CN" altLang="en-US" dirty="0">
                <a:solidFill>
                  <a:srgbClr val="C00000"/>
                </a:solidFill>
              </a:rPr>
              <a:t>可通率</a:t>
            </a:r>
            <a:endParaRPr lang="en-US" altLang="zh-CN" dirty="0"/>
          </a:p>
          <a:p>
            <a:pPr lvl="1">
              <a:lnSpc>
                <a:spcPct val="110000"/>
              </a:lnSpc>
            </a:pPr>
            <a:r>
              <a:rPr lang="zh-CN" altLang="en-US" dirty="0">
                <a:solidFill>
                  <a:srgbClr val="C00000"/>
                </a:solidFill>
              </a:rPr>
              <a:t>通信质量</a:t>
            </a:r>
            <a:r>
              <a:rPr lang="zh-CN" altLang="en-US" dirty="0"/>
              <a:t>：模拟通信用信噪比，数字通信用差错率</a:t>
            </a:r>
            <a:endParaRPr lang="en-US" altLang="zh-CN" dirty="0"/>
          </a:p>
          <a:p>
            <a:pPr lvl="1">
              <a:lnSpc>
                <a:spcPct val="110000"/>
              </a:lnSpc>
            </a:pPr>
            <a:r>
              <a:rPr lang="zh-CN" altLang="en-US" dirty="0">
                <a:solidFill>
                  <a:srgbClr val="C00000"/>
                </a:solidFill>
              </a:rPr>
              <a:t>可通率</a:t>
            </a:r>
            <a:r>
              <a:rPr lang="zh-CN" altLang="en-US" dirty="0"/>
              <a:t>（又称</a:t>
            </a:r>
            <a:r>
              <a:rPr lang="zh-CN" altLang="en-US" dirty="0">
                <a:solidFill>
                  <a:srgbClr val="C00000"/>
                </a:solidFill>
              </a:rPr>
              <a:t>线路利用率</a:t>
            </a:r>
            <a:r>
              <a:rPr lang="zh-CN" altLang="en-US" dirty="0"/>
              <a:t>）指通信线路接收端的信噪比高于可接受的最低信噪比的时间百分比</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58</a:t>
            </a:fld>
            <a:endParaRPr kumimoji="1" lang="zh-CN" altLang="en-US" dirty="0"/>
          </a:p>
        </p:txBody>
      </p:sp>
      <p:sp>
        <p:nvSpPr>
          <p:cNvPr id="7" name="内容占位符 2"/>
          <p:cNvSpPr txBox="1"/>
          <p:nvPr/>
        </p:nvSpPr>
        <p:spPr>
          <a:xfrm>
            <a:off x="560368" y="3528396"/>
            <a:ext cx="10591336" cy="1997760"/>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zh-CN" altLang="en-US" dirty="0"/>
              <a:t>短波通信的主要缺点是：可靠性低、通信质量差</a:t>
            </a:r>
            <a:endParaRPr lang="en-US" altLang="zh-CN" dirty="0"/>
          </a:p>
          <a:p>
            <a:pPr algn="just"/>
            <a:r>
              <a:rPr lang="zh-CN" altLang="en-US" dirty="0"/>
              <a:t>短波通信的主要优点是：通信距离远、所需发射功率低，具有抗毁性强的中继系统和较高的机动性，因而在军事通信和移动通信中有着重要的实用价值 </a:t>
            </a:r>
          </a:p>
        </p:txBody>
      </p:sp>
      <p:sp>
        <p:nvSpPr>
          <p:cNvPr id="8" name="文本框 7"/>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非导引型传输介质</a:t>
            </a:r>
            <a:endParaRPr lang="zh-CN" altLang="en-US" dirty="0"/>
          </a:p>
        </p:txBody>
      </p:sp>
      <p:sp>
        <p:nvSpPr>
          <p:cNvPr id="3" name="内容占位符 2"/>
          <p:cNvSpPr>
            <a:spLocks noGrp="1"/>
          </p:cNvSpPr>
          <p:nvPr>
            <p:ph idx="1"/>
          </p:nvPr>
        </p:nvSpPr>
        <p:spPr>
          <a:xfrm>
            <a:off x="649225" y="1397744"/>
            <a:ext cx="5453402" cy="4586694"/>
          </a:xfrm>
        </p:spPr>
        <p:txBody>
          <a:bodyPr/>
          <a:lstStyle/>
          <a:p>
            <a:pPr marL="0" indent="0" algn="just">
              <a:lnSpc>
                <a:spcPct val="110000"/>
              </a:lnSpc>
              <a:buNone/>
            </a:pPr>
            <a:r>
              <a:rPr lang="zh-CN" altLang="en-US" b="1" dirty="0">
                <a:solidFill>
                  <a:srgbClr val="5B307E"/>
                </a:solidFill>
              </a:rPr>
              <a:t>散射传输（无线电波）</a:t>
            </a:r>
            <a:endParaRPr lang="en-US" altLang="zh-CN" b="1" dirty="0">
              <a:solidFill>
                <a:srgbClr val="5B307E"/>
              </a:solidFill>
            </a:endParaRPr>
          </a:p>
          <a:p>
            <a:pPr algn="just">
              <a:lnSpc>
                <a:spcPct val="110000"/>
              </a:lnSpc>
              <a:buClr>
                <a:schemeClr val="tx1"/>
              </a:buClr>
            </a:pPr>
            <a:r>
              <a:rPr lang="zh-CN" altLang="en-US" sz="2400" dirty="0">
                <a:solidFill>
                  <a:srgbClr val="C00000"/>
                </a:solidFill>
              </a:rPr>
              <a:t>散射通信</a:t>
            </a:r>
            <a:r>
              <a:rPr lang="zh-CN" altLang="en-US" sz="2400" dirty="0"/>
              <a:t>是指利用大气层中传输媒体的不均匀性对无线电波的散射作用进行的超视距通信</a:t>
            </a:r>
          </a:p>
          <a:p>
            <a:pPr algn="just">
              <a:lnSpc>
                <a:spcPct val="110000"/>
              </a:lnSpc>
              <a:buClr>
                <a:schemeClr val="tx1"/>
              </a:buClr>
            </a:pPr>
            <a:r>
              <a:rPr lang="zh-CN" altLang="en-US" sz="2400" dirty="0"/>
              <a:t>特点：可在被高山、湖泊等障碍物阻隔数百千米的用户之间实现超视距通信，适合于军事应用</a:t>
            </a:r>
          </a:p>
          <a:p>
            <a:pPr algn="just">
              <a:lnSpc>
                <a:spcPct val="110000"/>
              </a:lnSpc>
              <a:buClr>
                <a:schemeClr val="tx1"/>
              </a:buClr>
            </a:pPr>
            <a:r>
              <a:rPr lang="zh-CN" altLang="en-US" sz="2400" dirty="0"/>
              <a:t>散射通信包括</a:t>
            </a:r>
            <a:r>
              <a:rPr lang="zh-CN" altLang="en-US" sz="2400" dirty="0">
                <a:solidFill>
                  <a:srgbClr val="C00000"/>
                </a:solidFill>
              </a:rPr>
              <a:t>对流层散射通信</a:t>
            </a:r>
            <a:r>
              <a:rPr lang="zh-CN" altLang="en-US" sz="2400" dirty="0"/>
              <a:t>、</a:t>
            </a:r>
            <a:r>
              <a:rPr lang="zh-CN" altLang="en-US" sz="2400" dirty="0">
                <a:solidFill>
                  <a:srgbClr val="C00000"/>
                </a:solidFill>
              </a:rPr>
              <a:t>电离层散射通信</a:t>
            </a:r>
            <a:r>
              <a:rPr lang="zh-CN" altLang="en-US" sz="2400" dirty="0"/>
              <a:t>和</a:t>
            </a:r>
            <a:r>
              <a:rPr lang="zh-CN" altLang="en-US" sz="2400" dirty="0">
                <a:solidFill>
                  <a:srgbClr val="C00000"/>
                </a:solidFill>
              </a:rPr>
              <a:t>流星余迹散射通信</a:t>
            </a:r>
            <a:endParaRPr lang="zh-CN" altLang="en-US" sz="2400"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59</a:t>
            </a:fld>
            <a:endParaRPr kumimoji="1" lang="zh-CN" altLang="en-US" dirty="0"/>
          </a:p>
        </p:txBody>
      </p:sp>
      <p:pic>
        <p:nvPicPr>
          <p:cNvPr id="8" name="图片 7"/>
          <p:cNvPicPr>
            <a:picLocks noChangeAspect="1"/>
          </p:cNvPicPr>
          <p:nvPr/>
        </p:nvPicPr>
        <p:blipFill>
          <a:blip r:embed="rId2"/>
          <a:stretch>
            <a:fillRect/>
          </a:stretch>
        </p:blipFill>
        <p:spPr>
          <a:xfrm>
            <a:off x="8912640" y="4658222"/>
            <a:ext cx="3074572" cy="2063253"/>
          </a:xfrm>
          <a:prstGeom prst="rect">
            <a:avLst/>
          </a:prstGeom>
        </p:spPr>
      </p:pic>
      <p:pic>
        <p:nvPicPr>
          <p:cNvPr id="9" name="图片 8"/>
          <p:cNvPicPr>
            <a:picLocks noChangeAspect="1"/>
          </p:cNvPicPr>
          <p:nvPr/>
        </p:nvPicPr>
        <p:blipFill>
          <a:blip r:embed="rId3"/>
          <a:stretch>
            <a:fillRect/>
          </a:stretch>
        </p:blipFill>
        <p:spPr>
          <a:xfrm>
            <a:off x="6102626" y="4658222"/>
            <a:ext cx="2810014" cy="2062482"/>
          </a:xfrm>
          <a:prstGeom prst="rect">
            <a:avLst/>
          </a:prstGeom>
        </p:spPr>
      </p:pic>
      <p:sp>
        <p:nvSpPr>
          <p:cNvPr id="10" name="矩形 9"/>
          <p:cNvSpPr/>
          <p:nvPr/>
        </p:nvSpPr>
        <p:spPr>
          <a:xfrm>
            <a:off x="641097" y="5569325"/>
            <a:ext cx="5544842" cy="830997"/>
          </a:xfrm>
          <a:prstGeom prst="rect">
            <a:avLst/>
          </a:prstGeom>
        </p:spPr>
        <p:txBody>
          <a:bodyPr wrap="square">
            <a:spAutoFit/>
          </a:bodyPr>
          <a:lstStyle/>
          <a:p>
            <a:pPr marL="342900" indent="-342900">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对流层散射通信是军事通信中战略通信网和战术通信网中的主要传输手段</a:t>
            </a:r>
          </a:p>
        </p:txBody>
      </p:sp>
      <p:pic>
        <p:nvPicPr>
          <p:cNvPr id="6" name="图片 5"/>
          <p:cNvPicPr>
            <a:picLocks noChangeAspect="1"/>
          </p:cNvPicPr>
          <p:nvPr/>
        </p:nvPicPr>
        <p:blipFill rotWithShape="1">
          <a:blip r:embed="rId4"/>
          <a:srcRect l="9739" t="4125" r="2724"/>
          <a:stretch>
            <a:fillRect/>
          </a:stretch>
        </p:blipFill>
        <p:spPr>
          <a:xfrm>
            <a:off x="6096001" y="1397744"/>
            <a:ext cx="5891212" cy="3106946"/>
          </a:xfrm>
          <a:prstGeom prst="rect">
            <a:avLst/>
          </a:prstGeom>
        </p:spPr>
      </p:pic>
      <p:sp>
        <p:nvSpPr>
          <p:cNvPr id="11" name="文本框 10"/>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圆角 78"/>
          <p:cNvSpPr/>
          <p:nvPr/>
        </p:nvSpPr>
        <p:spPr>
          <a:xfrm>
            <a:off x="765413" y="2474996"/>
            <a:ext cx="9468776" cy="3922342"/>
          </a:xfrm>
          <a:prstGeom prst="roundRect">
            <a:avLst>
              <a:gd name="adj" fmla="val 8422"/>
            </a:avLst>
          </a:prstGeom>
          <a:solidFill>
            <a:schemeClr val="bg1"/>
          </a:solidFill>
          <a:ln>
            <a:solidFill>
              <a:schemeClr val="bg1">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 name="标题 1"/>
          <p:cNvSpPr>
            <a:spLocks noGrp="1"/>
          </p:cNvSpPr>
          <p:nvPr>
            <p:ph type="title"/>
          </p:nvPr>
        </p:nvSpPr>
        <p:spPr/>
        <p:txBody>
          <a:bodyPr/>
          <a:lstStyle/>
          <a:p>
            <a:r>
              <a:rPr lang="zh-CN" altLang="en-US" dirty="0"/>
              <a:t>物理层机械特性</a:t>
            </a:r>
          </a:p>
        </p:txBody>
      </p:sp>
      <p:sp>
        <p:nvSpPr>
          <p:cNvPr id="3" name="内容占位符 2"/>
          <p:cNvSpPr>
            <a:spLocks noGrp="1"/>
          </p:cNvSpPr>
          <p:nvPr>
            <p:ph idx="1"/>
          </p:nvPr>
        </p:nvSpPr>
        <p:spPr>
          <a:xfrm>
            <a:off x="549965" y="1415222"/>
            <a:ext cx="10515600" cy="4982116"/>
          </a:xfrm>
        </p:spPr>
        <p:txBody>
          <a:bodyPr>
            <a:normAutofit/>
          </a:bodyPr>
          <a:lstStyle/>
          <a:p>
            <a:r>
              <a:rPr lang="zh-CN" altLang="en-US" dirty="0"/>
              <a:t>涉及接口的物理结构，通常采用接线器来实现机械上的连接</a:t>
            </a:r>
            <a:endParaRPr lang="en-US" altLang="zh-CN" dirty="0"/>
          </a:p>
          <a:p>
            <a:r>
              <a:rPr lang="zh-CN" altLang="en-US" dirty="0"/>
              <a:t>定义接线器的</a:t>
            </a:r>
            <a:r>
              <a:rPr lang="zh-CN" altLang="en-US" dirty="0">
                <a:solidFill>
                  <a:srgbClr val="C00000"/>
                </a:solidFill>
              </a:rPr>
              <a:t>形状和尺寸、引线数目和排列、固定和锁定装置</a:t>
            </a:r>
            <a:r>
              <a:rPr lang="zh-CN" altLang="en-US" dirty="0"/>
              <a:t>等</a:t>
            </a:r>
            <a:endParaRPr lang="en-US" altLang="zh-CN" dirty="0"/>
          </a:p>
          <a:p>
            <a:pPr>
              <a:buNone/>
            </a:pPr>
            <a:endParaRPr lang="zh-CN" altLang="en-US" dirty="0"/>
          </a:p>
        </p:txBody>
      </p:sp>
      <p:sp>
        <p:nvSpPr>
          <p:cNvPr id="4" name="灯片编号占位符 3"/>
          <p:cNvSpPr>
            <a:spLocks noGrp="1"/>
          </p:cNvSpPr>
          <p:nvPr>
            <p:ph type="sldNum" sz="quarter" idx="12"/>
          </p:nvPr>
        </p:nvSpPr>
        <p:spPr>
          <a:xfrm>
            <a:off x="8610600" y="6232780"/>
            <a:ext cx="2743200" cy="365125"/>
          </a:xfrm>
        </p:spPr>
        <p:txBody>
          <a:bodyPr/>
          <a:lstStyle/>
          <a:p>
            <a:fld id="{8D4D1E41-7A09-AB4A-A4E1-09765ADA2698}" type="slidenum">
              <a:rPr kumimoji="1" lang="zh-CN" altLang="en-US" smtClean="0"/>
              <a:t>6</a:t>
            </a:fld>
            <a:endParaRPr kumimoji="1" lang="zh-CN" altLang="en-US" dirty="0"/>
          </a:p>
        </p:txBody>
      </p:sp>
      <p:grpSp>
        <p:nvGrpSpPr>
          <p:cNvPr id="5" name="组合 4"/>
          <p:cNvGrpSpPr/>
          <p:nvPr/>
        </p:nvGrpSpPr>
        <p:grpSpPr>
          <a:xfrm>
            <a:off x="887104" y="2640298"/>
            <a:ext cx="9209061" cy="3592964"/>
            <a:chOff x="974679" y="2525230"/>
            <a:chExt cx="9121486" cy="3708032"/>
          </a:xfrm>
        </p:grpSpPr>
        <p:pic>
          <p:nvPicPr>
            <p:cNvPr id="3075" name="Picture 3"/>
            <p:cNvPicPr>
              <a:picLocks noChangeAspect="1" noChangeArrowheads="1"/>
            </p:cNvPicPr>
            <p:nvPr/>
          </p:nvPicPr>
          <p:blipFill>
            <a:blip r:embed="rId3"/>
            <a:srcRect/>
            <a:stretch>
              <a:fillRect/>
            </a:stretch>
          </p:blipFill>
          <p:spPr bwMode="auto">
            <a:xfrm>
              <a:off x="974680" y="2525230"/>
              <a:ext cx="2887636" cy="1800000"/>
            </a:xfrm>
            <a:prstGeom prst="rect">
              <a:avLst/>
            </a:prstGeom>
            <a:noFill/>
            <a:ln w="9525">
              <a:noFill/>
              <a:miter lim="800000"/>
              <a:headEnd/>
              <a:tailEnd/>
            </a:ln>
          </p:spPr>
        </p:pic>
        <p:pic>
          <p:nvPicPr>
            <p:cNvPr id="3076" name="Picture 4"/>
            <p:cNvPicPr>
              <a:picLocks noChangeArrowheads="1"/>
            </p:cNvPicPr>
            <p:nvPr/>
          </p:nvPicPr>
          <p:blipFill>
            <a:blip r:embed="rId4"/>
            <a:srcRect/>
            <a:stretch>
              <a:fillRect/>
            </a:stretch>
          </p:blipFill>
          <p:spPr bwMode="auto">
            <a:xfrm>
              <a:off x="7702165" y="4433262"/>
              <a:ext cx="2394000" cy="1800000"/>
            </a:xfrm>
            <a:prstGeom prst="rect">
              <a:avLst/>
            </a:prstGeom>
            <a:noFill/>
            <a:ln w="9525">
              <a:noFill/>
              <a:miter lim="800000"/>
              <a:headEnd/>
              <a:tailEnd/>
            </a:ln>
            <a:effectLst/>
          </p:spPr>
        </p:pic>
        <p:pic>
          <p:nvPicPr>
            <p:cNvPr id="3077" name="Picture 5"/>
            <p:cNvPicPr>
              <a:picLocks noChangeArrowheads="1"/>
            </p:cNvPicPr>
            <p:nvPr/>
          </p:nvPicPr>
          <p:blipFill>
            <a:blip r:embed="rId5"/>
            <a:srcRect/>
            <a:stretch>
              <a:fillRect/>
            </a:stretch>
          </p:blipFill>
          <p:spPr bwMode="auto">
            <a:xfrm>
              <a:off x="3998797" y="2525230"/>
              <a:ext cx="2826000" cy="1800000"/>
            </a:xfrm>
            <a:prstGeom prst="rect">
              <a:avLst/>
            </a:prstGeom>
            <a:noFill/>
            <a:ln w="9525">
              <a:noFill/>
              <a:miter lim="800000"/>
              <a:headEnd/>
              <a:tailEnd/>
            </a:ln>
          </p:spPr>
        </p:pic>
        <p:pic>
          <p:nvPicPr>
            <p:cNvPr id="3078" name="Picture 6"/>
            <p:cNvPicPr>
              <a:picLocks noChangeAspect="1" noChangeArrowheads="1"/>
            </p:cNvPicPr>
            <p:nvPr/>
          </p:nvPicPr>
          <p:blipFill>
            <a:blip r:embed="rId6"/>
            <a:srcRect/>
            <a:stretch>
              <a:fillRect/>
            </a:stretch>
          </p:blipFill>
          <p:spPr bwMode="auto">
            <a:xfrm>
              <a:off x="974679" y="4433262"/>
              <a:ext cx="6618301" cy="1800000"/>
            </a:xfrm>
            <a:prstGeom prst="rect">
              <a:avLst/>
            </a:prstGeom>
            <a:noFill/>
            <a:ln w="9525">
              <a:noFill/>
              <a:miter lim="800000"/>
              <a:headEnd/>
              <a:tailEnd/>
            </a:ln>
          </p:spPr>
        </p:pic>
        <p:pic>
          <p:nvPicPr>
            <p:cNvPr id="3079" name="Picture 7"/>
            <p:cNvPicPr>
              <a:picLocks noChangeArrowheads="1"/>
            </p:cNvPicPr>
            <p:nvPr/>
          </p:nvPicPr>
          <p:blipFill>
            <a:blip r:embed="rId7"/>
            <a:srcRect/>
            <a:stretch>
              <a:fillRect/>
            </a:stretch>
          </p:blipFill>
          <p:spPr bwMode="auto">
            <a:xfrm>
              <a:off x="6946165" y="2525230"/>
              <a:ext cx="3150000" cy="1800000"/>
            </a:xfrm>
            <a:prstGeom prst="rect">
              <a:avLst/>
            </a:prstGeom>
            <a:noFill/>
            <a:ln w="9525">
              <a:noFill/>
              <a:miter lim="800000"/>
              <a:headEnd/>
              <a:tailEnd/>
            </a:ln>
          </p:spPr>
        </p:pic>
      </p:grpSp>
      <p:sp>
        <p:nvSpPr>
          <p:cNvPr id="15" name="TextBox 14"/>
          <p:cNvSpPr txBox="1"/>
          <p:nvPr/>
        </p:nvSpPr>
        <p:spPr>
          <a:xfrm>
            <a:off x="10522424" y="2640298"/>
            <a:ext cx="492443" cy="3369863"/>
          </a:xfrm>
          <a:prstGeom prst="rect">
            <a:avLst/>
          </a:prstGeom>
          <a:noFill/>
        </p:spPr>
        <p:txBody>
          <a:bodyPr vert="eaVert" wrap="square" rtlCol="0">
            <a:spAutoFit/>
          </a:bodyPr>
          <a:lstStyle/>
          <a:p>
            <a:pPr algn="ctr"/>
            <a:r>
              <a:rPr lang="zh-CN" altLang="en-US" sz="2000" dirty="0">
                <a:latin typeface="微软雅黑" panose="020B0503020204020204" pitchFamily="34" charset="-122"/>
                <a:ea typeface="微软雅黑" panose="020B0503020204020204" pitchFamily="34" charset="-122"/>
              </a:rPr>
              <a:t>各种类型物理接口</a:t>
            </a:r>
          </a:p>
        </p:txBody>
      </p:sp>
      <p:sp>
        <p:nvSpPr>
          <p:cNvPr id="17" name="文本框 16"/>
          <p:cNvSpPr txBox="1"/>
          <p:nvPr/>
        </p:nvSpPr>
        <p:spPr>
          <a:xfrm>
            <a:off x="0" y="6442428"/>
            <a:ext cx="2174542"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物理层基本概念</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非导引型传输介质</a:t>
            </a:r>
            <a:endParaRPr lang="zh-CN" altLang="en-US" dirty="0"/>
          </a:p>
        </p:txBody>
      </p:sp>
      <p:sp>
        <p:nvSpPr>
          <p:cNvPr id="3" name="内容占位符 2"/>
          <p:cNvSpPr>
            <a:spLocks noGrp="1"/>
          </p:cNvSpPr>
          <p:nvPr>
            <p:ph idx="1"/>
          </p:nvPr>
        </p:nvSpPr>
        <p:spPr>
          <a:xfrm>
            <a:off x="838200" y="5681680"/>
            <a:ext cx="10515600" cy="904051"/>
          </a:xfrm>
        </p:spPr>
        <p:txBody>
          <a:bodyPr>
            <a:noAutofit/>
          </a:bodyPr>
          <a:lstStyle/>
          <a:p>
            <a:r>
              <a:rPr lang="zh-CN" altLang="en-US" sz="2400" dirty="0">
                <a:latin typeface="Times New Roman" panose="02020603050405020304" pitchFamily="18" charset="0"/>
              </a:rPr>
              <a:t>对流层是指从地球表面至高度为</a:t>
            </a:r>
            <a:r>
              <a:rPr lang="en-US" altLang="zh-CN" sz="2400" dirty="0">
                <a:latin typeface="Times New Roman" panose="02020603050405020304" pitchFamily="18" charset="0"/>
                <a:cs typeface="Times New Roman" panose="02020603050405020304" pitchFamily="18" charset="0"/>
              </a:rPr>
              <a:t>18km</a:t>
            </a:r>
            <a:r>
              <a:rPr lang="zh-CN" altLang="en-US" sz="2400" dirty="0">
                <a:latin typeface="Times New Roman" panose="02020603050405020304" pitchFamily="18" charset="0"/>
              </a:rPr>
              <a:t>的气体最稠密的大气空间</a:t>
            </a:r>
            <a:endParaRPr lang="en-US" altLang="zh-CN" sz="2400" dirty="0">
              <a:latin typeface="Times New Roman" panose="02020603050405020304" pitchFamily="18" charset="0"/>
            </a:endParaRPr>
          </a:p>
          <a:p>
            <a:r>
              <a:rPr lang="zh-CN" altLang="en-US" sz="2400" dirty="0"/>
              <a:t>对流层内的散射体是空气涡流和云团，而电离层内的散射体是流星余迹</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60</a:t>
            </a:fld>
            <a:endParaRPr kumimoji="1" lang="zh-CN" altLang="en-US" dirty="0"/>
          </a:p>
        </p:txBody>
      </p:sp>
      <p:pic>
        <p:nvPicPr>
          <p:cNvPr id="12" name="图片 11"/>
          <p:cNvPicPr>
            <a:picLocks noChangeAspect="1"/>
          </p:cNvPicPr>
          <p:nvPr/>
        </p:nvPicPr>
        <p:blipFill>
          <a:blip r:embed="rId2"/>
          <a:stretch>
            <a:fillRect/>
          </a:stretch>
        </p:blipFill>
        <p:spPr>
          <a:xfrm>
            <a:off x="1910137" y="1353617"/>
            <a:ext cx="7618183" cy="4354401"/>
          </a:xfrm>
          <a:prstGeom prst="rect">
            <a:avLst/>
          </a:prstGeom>
        </p:spPr>
      </p:pic>
      <p:sp>
        <p:nvSpPr>
          <p:cNvPr id="8" name="文本框 7"/>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非导引型传输介质</a:t>
            </a:r>
            <a:endParaRPr lang="zh-CN" altLang="en-US" dirty="0"/>
          </a:p>
        </p:txBody>
      </p:sp>
      <p:sp>
        <p:nvSpPr>
          <p:cNvPr id="3" name="内容占位符 2"/>
          <p:cNvSpPr>
            <a:spLocks noGrp="1"/>
          </p:cNvSpPr>
          <p:nvPr>
            <p:ph idx="1"/>
          </p:nvPr>
        </p:nvSpPr>
        <p:spPr>
          <a:xfrm>
            <a:off x="838200" y="1510758"/>
            <a:ext cx="10515600" cy="2098992"/>
          </a:xfrm>
        </p:spPr>
        <p:txBody>
          <a:bodyPr/>
          <a:lstStyle/>
          <a:p>
            <a:pPr marL="0" indent="0" algn="just">
              <a:buNone/>
            </a:pPr>
            <a:r>
              <a:rPr lang="zh-CN" altLang="en-US" b="1" dirty="0">
                <a:solidFill>
                  <a:srgbClr val="5B307E"/>
                </a:solidFill>
              </a:rPr>
              <a:t>地面微波</a:t>
            </a:r>
            <a:endParaRPr lang="en-US" altLang="zh-CN" b="1" dirty="0">
              <a:solidFill>
                <a:srgbClr val="5B307E"/>
              </a:solidFill>
            </a:endParaRPr>
          </a:p>
          <a:p>
            <a:pPr algn="just">
              <a:lnSpc>
                <a:spcPct val="110000"/>
              </a:lnSpc>
              <a:buClr>
                <a:schemeClr val="tx1"/>
              </a:buClr>
            </a:pPr>
            <a:r>
              <a:rPr lang="zh-CN" altLang="en-US" sz="2400" dirty="0">
                <a:solidFill>
                  <a:srgbClr val="C00000"/>
                </a:solidFill>
              </a:rPr>
              <a:t>微波</a:t>
            </a:r>
            <a:r>
              <a:rPr lang="zh-CN" altLang="en-US" sz="2400" dirty="0"/>
              <a:t>   指在对流层的视距范围内，以波长为</a:t>
            </a:r>
            <a:r>
              <a:rPr lang="en-US" altLang="zh-CN" sz="2400" i="0" dirty="0">
                <a:latin typeface="Times New Roman" panose="02020603050405020304" pitchFamily="18" charset="0"/>
              </a:rPr>
              <a:t>1m</a:t>
            </a:r>
            <a:r>
              <a:rPr lang="zh-CN" altLang="en-US" sz="2400" i="0" dirty="0">
                <a:latin typeface="Times New Roman" panose="02020603050405020304" pitchFamily="18" charset="0"/>
              </a:rPr>
              <a:t>～</a:t>
            </a:r>
            <a:r>
              <a:rPr lang="en-US" altLang="zh-CN" sz="2400" i="0" dirty="0">
                <a:latin typeface="Times New Roman" panose="02020603050405020304" pitchFamily="18" charset="0"/>
              </a:rPr>
              <a:t>1mm</a:t>
            </a:r>
            <a:r>
              <a:rPr lang="zh-CN" altLang="en-US" sz="2400" i="0" dirty="0">
                <a:latin typeface="Times New Roman" panose="02020603050405020304" pitchFamily="18" charset="0"/>
              </a:rPr>
              <a:t>（或频率为</a:t>
            </a:r>
            <a:r>
              <a:rPr lang="en-US" altLang="zh-CN" sz="2400" i="0" dirty="0">
                <a:latin typeface="Times New Roman" panose="02020603050405020304" pitchFamily="18" charset="0"/>
              </a:rPr>
              <a:t>300MHz</a:t>
            </a:r>
            <a:r>
              <a:rPr lang="zh-CN" altLang="en-US" sz="2400" i="0" dirty="0">
                <a:latin typeface="Times New Roman" panose="02020603050405020304" pitchFamily="18" charset="0"/>
              </a:rPr>
              <a:t>～</a:t>
            </a:r>
            <a:r>
              <a:rPr lang="en-US" altLang="zh-CN" sz="2400" i="0" dirty="0">
                <a:latin typeface="Times New Roman" panose="02020603050405020304" pitchFamily="18" charset="0"/>
              </a:rPr>
              <a:t>300GHz</a:t>
            </a:r>
            <a:r>
              <a:rPr lang="zh-CN" altLang="en-US" sz="2400" i="0" dirty="0">
                <a:latin typeface="Times New Roman" panose="02020603050405020304" pitchFamily="18" charset="0"/>
              </a:rPr>
              <a:t>）</a:t>
            </a:r>
            <a:r>
              <a:rPr lang="zh-CN" altLang="en-US" sz="2400" dirty="0"/>
              <a:t>的电磁波进行信息传输</a:t>
            </a:r>
            <a:endParaRPr lang="en-US" altLang="zh-CN" sz="2400" dirty="0"/>
          </a:p>
          <a:p>
            <a:pPr algn="just">
              <a:lnSpc>
                <a:spcPct val="110000"/>
              </a:lnSpc>
              <a:buClr>
                <a:schemeClr val="tx1"/>
              </a:buClr>
            </a:pPr>
            <a:r>
              <a:rPr lang="zh-CN" altLang="en-US" sz="2400" dirty="0">
                <a:solidFill>
                  <a:srgbClr val="C00000"/>
                </a:solidFill>
              </a:rPr>
              <a:t>多路复用</a:t>
            </a:r>
            <a:r>
              <a:rPr lang="zh-CN" altLang="en-US" sz="2400" dirty="0"/>
              <a:t>、</a:t>
            </a:r>
            <a:r>
              <a:rPr lang="zh-CN" altLang="en-US" sz="2400" dirty="0">
                <a:solidFill>
                  <a:srgbClr val="C00000"/>
                </a:solidFill>
              </a:rPr>
              <a:t>射频工作</a:t>
            </a:r>
            <a:r>
              <a:rPr lang="zh-CN" altLang="en-US" sz="2400" dirty="0"/>
              <a:t>和</a:t>
            </a:r>
            <a:r>
              <a:rPr lang="zh-CN" altLang="en-US" sz="2400" dirty="0">
                <a:solidFill>
                  <a:srgbClr val="C00000"/>
                </a:solidFill>
              </a:rPr>
              <a:t>中继接力</a:t>
            </a:r>
            <a:r>
              <a:rPr lang="zh-CN" altLang="en-US" sz="2400" dirty="0"/>
              <a:t>是地面微波传输的三个最基本的工作特点</a:t>
            </a:r>
          </a:p>
          <a:p>
            <a:pPr algn="just"/>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61</a:t>
            </a:fld>
            <a:endParaRPr kumimoji="1" lang="zh-CN" altLang="en-US" dirty="0"/>
          </a:p>
        </p:txBody>
      </p:sp>
      <p:grpSp>
        <p:nvGrpSpPr>
          <p:cNvPr id="10" name="组合 9"/>
          <p:cNvGrpSpPr/>
          <p:nvPr/>
        </p:nvGrpSpPr>
        <p:grpSpPr>
          <a:xfrm>
            <a:off x="8792815" y="3982485"/>
            <a:ext cx="2650886" cy="1270142"/>
            <a:chOff x="8792815" y="4827310"/>
            <a:chExt cx="2650886" cy="1270142"/>
          </a:xfrm>
        </p:grpSpPr>
        <p:pic>
          <p:nvPicPr>
            <p:cNvPr id="7" name="图片 6"/>
            <p:cNvPicPr>
              <a:picLocks noChangeAspect="1"/>
            </p:cNvPicPr>
            <p:nvPr/>
          </p:nvPicPr>
          <p:blipFill>
            <a:blip r:embed="rId2"/>
            <a:stretch>
              <a:fillRect/>
            </a:stretch>
          </p:blipFill>
          <p:spPr>
            <a:xfrm>
              <a:off x="8792815" y="4897302"/>
              <a:ext cx="952500" cy="1200150"/>
            </a:xfrm>
            <a:prstGeom prst="rect">
              <a:avLst/>
            </a:prstGeom>
          </p:spPr>
        </p:pic>
        <p:sp>
          <p:nvSpPr>
            <p:cNvPr id="8" name="矩形 7"/>
            <p:cNvSpPr/>
            <p:nvPr/>
          </p:nvSpPr>
          <p:spPr>
            <a:xfrm>
              <a:off x="9745315" y="4827310"/>
              <a:ext cx="1689822" cy="461665"/>
            </a:xfrm>
            <a:prstGeom prst="rect">
              <a:avLst/>
            </a:prstGeom>
          </p:spPr>
          <p:txBody>
            <a:bodyPr wrap="square">
              <a:spAutoFit/>
            </a:bodyPr>
            <a:lstStyle/>
            <a:p>
              <a:pPr algn="just">
                <a:lnSpc>
                  <a:spcPct val="120000"/>
                </a:lnSpc>
              </a:pPr>
              <a:r>
                <a:rPr lang="zh-CN" altLang="en-US" sz="2000" dirty="0">
                  <a:solidFill>
                    <a:srgbClr val="333333"/>
                  </a:solidFill>
                  <a:latin typeface="微软雅黑" panose="020B0503020204020204" pitchFamily="34" charset="-122"/>
                  <a:ea typeface="微软雅黑" panose="020B0503020204020204" pitchFamily="34" charset="-122"/>
                </a:rPr>
                <a:t>直视路线</a:t>
              </a:r>
            </a:p>
          </p:txBody>
        </p:sp>
        <p:sp>
          <p:nvSpPr>
            <p:cNvPr id="9" name="矩形 8"/>
            <p:cNvSpPr/>
            <p:nvPr/>
          </p:nvSpPr>
          <p:spPr>
            <a:xfrm>
              <a:off x="9753879" y="5370126"/>
              <a:ext cx="1689822" cy="430374"/>
            </a:xfrm>
            <a:prstGeom prst="rect">
              <a:avLst/>
            </a:prstGeom>
          </p:spPr>
          <p:txBody>
            <a:bodyPr wrap="square">
              <a:spAutoFit/>
            </a:bodyPr>
            <a:lstStyle/>
            <a:p>
              <a:pPr algn="just">
                <a:lnSpc>
                  <a:spcPct val="120000"/>
                </a:lnSpc>
              </a:pPr>
              <a:r>
                <a:rPr lang="zh-CN" altLang="en-US" sz="2000" dirty="0">
                  <a:solidFill>
                    <a:srgbClr val="333333"/>
                  </a:solidFill>
                  <a:latin typeface="微软雅黑" panose="020B0503020204020204" pitchFamily="34" charset="-122"/>
                  <a:ea typeface="微软雅黑" panose="020B0503020204020204" pitchFamily="34" charset="-122"/>
                </a:rPr>
                <a:t>微波中继站</a:t>
              </a:r>
            </a:p>
          </p:txBody>
        </p:sp>
      </p:grpSp>
      <p:sp>
        <p:nvSpPr>
          <p:cNvPr id="11" name="内容占位符 2"/>
          <p:cNvSpPr txBox="1"/>
          <p:nvPr/>
        </p:nvSpPr>
        <p:spPr>
          <a:xfrm>
            <a:off x="848006" y="5595732"/>
            <a:ext cx="10704576" cy="113305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10000"/>
              </a:lnSpc>
            </a:pPr>
            <a:r>
              <a:rPr lang="zh-CN" altLang="en-US" sz="2400" dirty="0"/>
              <a:t>远距离通信则采用中继方式</a:t>
            </a:r>
            <a:endParaRPr lang="en-US" altLang="zh-CN" sz="2400" dirty="0"/>
          </a:p>
          <a:p>
            <a:pPr algn="just">
              <a:lnSpc>
                <a:spcPct val="110000"/>
              </a:lnSpc>
            </a:pPr>
            <a:r>
              <a:rPr lang="zh-CN" altLang="en-US" sz="2400" dirty="0">
                <a:latin typeface="Times New Roman" panose="02020603050405020304" pitchFamily="18" charset="0"/>
              </a:rPr>
              <a:t>因受地形和天线高度的限制，两通信站之间的距离一般在</a:t>
            </a:r>
            <a:r>
              <a:rPr lang="en-US" altLang="zh-CN" sz="2400" dirty="0">
                <a:latin typeface="Times New Roman" panose="02020603050405020304" pitchFamily="18" charset="0"/>
              </a:rPr>
              <a:t>40</a:t>
            </a:r>
            <a:r>
              <a:rPr lang="zh-CN" altLang="en-US" sz="2400" dirty="0">
                <a:latin typeface="Times New Roman" panose="02020603050405020304" pitchFamily="18" charset="0"/>
              </a:rPr>
              <a:t>～</a:t>
            </a:r>
            <a:r>
              <a:rPr lang="en-US" altLang="zh-CN" sz="2400" dirty="0">
                <a:latin typeface="Times New Roman" panose="02020603050405020304" pitchFamily="18" charset="0"/>
              </a:rPr>
              <a:t>60km</a:t>
            </a:r>
            <a:endParaRPr lang="en-US" altLang="zh-CN" sz="2400" dirty="0"/>
          </a:p>
        </p:txBody>
      </p:sp>
      <p:grpSp>
        <p:nvGrpSpPr>
          <p:cNvPr id="13" name="组合 12"/>
          <p:cNvGrpSpPr/>
          <p:nvPr/>
        </p:nvGrpSpPr>
        <p:grpSpPr>
          <a:xfrm>
            <a:off x="838200" y="3320775"/>
            <a:ext cx="7724775" cy="2190750"/>
            <a:chOff x="838200" y="3320775"/>
            <a:chExt cx="7724775" cy="2190750"/>
          </a:xfrm>
        </p:grpSpPr>
        <p:pic>
          <p:nvPicPr>
            <p:cNvPr id="5" name="图片 4"/>
            <p:cNvPicPr>
              <a:picLocks noChangeAspect="1"/>
            </p:cNvPicPr>
            <p:nvPr/>
          </p:nvPicPr>
          <p:blipFill>
            <a:blip r:embed="rId3"/>
            <a:stretch>
              <a:fillRect/>
            </a:stretch>
          </p:blipFill>
          <p:spPr>
            <a:xfrm>
              <a:off x="838200" y="3320775"/>
              <a:ext cx="7724775" cy="2190750"/>
            </a:xfrm>
            <a:prstGeom prst="rect">
              <a:avLst/>
            </a:prstGeom>
          </p:spPr>
        </p:pic>
        <p:sp>
          <p:nvSpPr>
            <p:cNvPr id="12" name="文本框 11"/>
            <p:cNvSpPr txBox="1"/>
            <p:nvPr/>
          </p:nvSpPr>
          <p:spPr>
            <a:xfrm>
              <a:off x="4523392" y="4879940"/>
              <a:ext cx="833800" cy="400110"/>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地球</a:t>
              </a:r>
            </a:p>
          </p:txBody>
        </p:sp>
      </p:grpSp>
      <p:sp>
        <p:nvSpPr>
          <p:cNvPr id="14" name="文本框 13"/>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非导引型传输介质</a:t>
            </a:r>
            <a:endParaRPr lang="zh-CN" altLang="en-US" dirty="0"/>
          </a:p>
        </p:txBody>
      </p:sp>
      <p:sp>
        <p:nvSpPr>
          <p:cNvPr id="3" name="内容占位符 2"/>
          <p:cNvSpPr>
            <a:spLocks noGrp="1"/>
          </p:cNvSpPr>
          <p:nvPr>
            <p:ph idx="1"/>
          </p:nvPr>
        </p:nvSpPr>
        <p:spPr>
          <a:xfrm>
            <a:off x="685800" y="1331033"/>
            <a:ext cx="10783869" cy="626267"/>
          </a:xfrm>
        </p:spPr>
        <p:txBody>
          <a:bodyPr/>
          <a:lstStyle/>
          <a:p>
            <a:pPr marL="0" indent="0">
              <a:buNone/>
            </a:pPr>
            <a:r>
              <a:rPr lang="zh-CN" altLang="en-US" dirty="0"/>
              <a:t>自然环境对微波通信的影响主要有三个方面</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62</a:t>
            </a:fld>
            <a:endParaRPr kumimoji="1" lang="zh-CN" altLang="en-US" dirty="0"/>
          </a:p>
        </p:txBody>
      </p:sp>
      <p:sp>
        <p:nvSpPr>
          <p:cNvPr id="5" name="内容占位符 2"/>
          <p:cNvSpPr txBox="1"/>
          <p:nvPr/>
        </p:nvSpPr>
        <p:spPr>
          <a:xfrm>
            <a:off x="720105" y="1980754"/>
            <a:ext cx="11125200" cy="295263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10000"/>
              </a:lnSpc>
              <a:buFont typeface="Wingdings" panose="05000000000000000000" pitchFamily="2" charset="2"/>
              <a:buNone/>
            </a:pPr>
            <a:r>
              <a:rPr lang="zh-CN" altLang="en-US" sz="2400" dirty="0"/>
              <a:t>地形对电波传播的影响</a:t>
            </a:r>
          </a:p>
          <a:p>
            <a:pPr marL="230505" indent="-230505" algn="just">
              <a:lnSpc>
                <a:spcPct val="110000"/>
              </a:lnSpc>
            </a:pPr>
            <a:r>
              <a:rPr lang="zh-CN" altLang="en-US" sz="2000" dirty="0"/>
              <a:t>地形对微波传播带来的影响主要表现在电波的反射、绕射和地面散射等方面</a:t>
            </a:r>
          </a:p>
          <a:p>
            <a:pPr marL="687705" lvl="1" indent="-230505" algn="just">
              <a:lnSpc>
                <a:spcPct val="110000"/>
              </a:lnSpc>
            </a:pPr>
            <a:r>
              <a:rPr lang="zh-CN" altLang="en-US" sz="2000" dirty="0">
                <a:solidFill>
                  <a:srgbClr val="C00000"/>
                </a:solidFill>
              </a:rPr>
              <a:t>反射</a:t>
            </a:r>
            <a:r>
              <a:rPr lang="zh-CN" altLang="en-US" sz="2000" dirty="0"/>
              <a:t>的影响是指光滑地面或水面可将天线发射的部分信号能量反射到接收天线处，对主波信号产生干涉</a:t>
            </a:r>
          </a:p>
          <a:p>
            <a:pPr marL="687705" lvl="1" indent="-230505" algn="just">
              <a:lnSpc>
                <a:spcPct val="110000"/>
              </a:lnSpc>
            </a:pPr>
            <a:r>
              <a:rPr lang="zh-CN" altLang="en-US" sz="2000" dirty="0">
                <a:solidFill>
                  <a:srgbClr val="C00000"/>
                </a:solidFill>
              </a:rPr>
              <a:t>绕射</a:t>
            </a:r>
            <a:r>
              <a:rPr lang="zh-CN" altLang="en-US" sz="2000" dirty="0"/>
              <a:t>的影响是指地面障碍物（山峰、森林、建筑物等）可能阻挡一部分电波射线，使收信点的接收电平降低</a:t>
            </a:r>
          </a:p>
          <a:p>
            <a:pPr marL="687705" lvl="1" indent="-230505" algn="just">
              <a:lnSpc>
                <a:spcPct val="110000"/>
              </a:lnSpc>
            </a:pPr>
            <a:r>
              <a:rPr lang="zh-CN" altLang="en-US" sz="2000" dirty="0">
                <a:solidFill>
                  <a:srgbClr val="C00000"/>
                </a:solidFill>
              </a:rPr>
              <a:t>地面散射</a:t>
            </a:r>
            <a:r>
              <a:rPr lang="zh-CN" altLang="en-US" sz="2000" dirty="0"/>
              <a:t>通常呈乱反射状，这对主波信号影响较小，可以忽略不计</a:t>
            </a:r>
            <a:endParaRPr lang="zh-CN" altLang="en-US" sz="2800" dirty="0"/>
          </a:p>
        </p:txBody>
      </p:sp>
      <p:sp>
        <p:nvSpPr>
          <p:cNvPr id="6" name="内容占位符 2"/>
          <p:cNvSpPr txBox="1"/>
          <p:nvPr/>
        </p:nvSpPr>
        <p:spPr>
          <a:xfrm>
            <a:off x="861619" y="4803233"/>
            <a:ext cx="10983686" cy="191824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zh-CN" altLang="en-US" sz="2400" dirty="0">
                <a:latin typeface="微软雅黑" panose="020B0503020204020204" pitchFamily="34" charset="-122"/>
                <a:ea typeface="微软雅黑" panose="020B0503020204020204" pitchFamily="34" charset="-122"/>
              </a:rPr>
              <a:t>大气对电波传播的影响</a:t>
            </a:r>
          </a:p>
          <a:p>
            <a:r>
              <a:rPr lang="zh-CN" altLang="en-US" sz="2000" dirty="0">
                <a:latin typeface="微软雅黑" panose="020B0503020204020204" pitchFamily="34" charset="-122"/>
                <a:ea typeface="微软雅黑" panose="020B0503020204020204" pitchFamily="34" charset="-122"/>
              </a:rPr>
              <a:t>对流层对电波传播的影响，主要表现在气体分子对电波的共振吸收、雨雾中水滴对电波的散射损耗，以及对流层结构的不均匀性使电波产生折射、反射、散射等现象，其中尤以大气折射的影响最为显著</a:t>
            </a:r>
            <a:endParaRPr lang="zh-CN" altLang="en-US" sz="2400" dirty="0">
              <a:latin typeface="微软雅黑" panose="020B0503020204020204" pitchFamily="34" charset="-122"/>
              <a:ea typeface="微软雅黑" panose="020B0503020204020204" pitchFamily="34" charset="-122"/>
            </a:endParaRPr>
          </a:p>
          <a:p>
            <a:endParaRPr lang="zh-CN" altLang="en-US" dirty="0"/>
          </a:p>
        </p:txBody>
      </p:sp>
      <p:sp>
        <p:nvSpPr>
          <p:cNvPr id="9" name="文本框 8"/>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非导引型传输介质</a:t>
            </a:r>
            <a:endParaRPr lang="zh-CN" altLang="en-US" dirty="0"/>
          </a:p>
        </p:txBody>
      </p:sp>
      <p:sp>
        <p:nvSpPr>
          <p:cNvPr id="3" name="内容占位符 2"/>
          <p:cNvSpPr>
            <a:spLocks noGrp="1"/>
          </p:cNvSpPr>
          <p:nvPr>
            <p:ph idx="1"/>
          </p:nvPr>
        </p:nvSpPr>
        <p:spPr>
          <a:xfrm>
            <a:off x="621792" y="1346166"/>
            <a:ext cx="11137392" cy="4586694"/>
          </a:xfrm>
        </p:spPr>
        <p:txBody>
          <a:bodyPr>
            <a:normAutofit/>
          </a:bodyPr>
          <a:lstStyle/>
          <a:p>
            <a:pPr marL="0" marR="0" lvl="0" indent="0" algn="just" defTabSz="914400" rtl="0" eaLnBrk="1" fontAlgn="auto" latinLnBrk="0" hangingPunct="1">
              <a:lnSpc>
                <a:spcPct val="110000"/>
              </a:lnSpc>
              <a:spcBef>
                <a:spcPts val="600"/>
              </a:spcBef>
              <a:spcAft>
                <a:spcPts val="0"/>
              </a:spcAft>
              <a:buClrTx/>
              <a:buSzTx/>
              <a:buFont typeface="Wingdings" panose="05000000000000000000" pitchFamily="2" charset="2"/>
              <a:buNone/>
              <a:defRPr/>
            </a:pPr>
            <a:r>
              <a:rPr kumimoji="0" lang="zh-CN" altLang="en-US" b="1" i="0" u="none" strike="noStrike" kern="1200" cap="none" spc="0" normalizeH="0" baseline="0" noProof="0" dirty="0">
                <a:ln>
                  <a:noFill/>
                </a:ln>
                <a:solidFill>
                  <a:srgbClr val="5B307E"/>
                </a:solidFill>
                <a:effectLst/>
                <a:uLnTx/>
                <a:uFillTx/>
                <a:latin typeface="Times New Roman" panose="02020603050405020304" pitchFamily="18" charset="0"/>
                <a:ea typeface="微软雅黑" panose="020B0503020204020204" pitchFamily="34" charset="-122"/>
                <a:cs typeface="+mn-cs"/>
              </a:rPr>
              <a:t>光波传输</a:t>
            </a:r>
          </a:p>
          <a:p>
            <a:pPr algn="just">
              <a:lnSpc>
                <a:spcPct val="110000"/>
              </a:lnSpc>
              <a:defRPr/>
            </a:pPr>
            <a:r>
              <a:rPr kumimoji="0" lang="zh-CN" altLang="en-US" sz="24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mn-cs"/>
              </a:rPr>
              <a:t>紫外线、可见光和红外线都属于光波的范畴。光波的波长在</a:t>
            </a:r>
            <a:r>
              <a:rPr kumimoji="0" lang="en-US" altLang="zh-CN" sz="24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3×10</a:t>
            </a:r>
            <a:r>
              <a:rPr kumimoji="0" lang="en-US" altLang="zh-CN" sz="2400" b="0" i="0" u="none" strike="noStrike" kern="1200" cap="none" spc="0" normalizeH="0" baseline="3000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2</a:t>
            </a:r>
            <a:r>
              <a:rPr kumimoji="0" lang="zh-CN" altLang="en-US" sz="24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400" b="0" i="0" u="none" strike="noStrike" kern="1200" cap="none" spc="0" normalizeH="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60×10</a:t>
            </a:r>
            <a:r>
              <a:rPr kumimoji="0" lang="en-US" altLang="zh-CN" sz="2400" b="0" i="0" u="none" strike="noStrike" kern="1200" cap="none" spc="0" normalizeH="0" baseline="3000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4</a:t>
            </a:r>
            <a:r>
              <a:rPr kumimoji="0" lang="en-US" altLang="zh-CN" sz="2400" b="0" i="0" u="none" strike="noStrike" kern="1200" cap="none" spc="0" normalizeH="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μm</a:t>
            </a:r>
            <a:r>
              <a:rPr kumimoji="0" lang="en-US" altLang="zh-CN" sz="24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24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mn-cs"/>
              </a:rPr>
              <a:t>，频率在</a:t>
            </a:r>
            <a:r>
              <a:rPr kumimoji="0" lang="en-US" altLang="zh-CN" sz="24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3×10</a:t>
            </a:r>
            <a:r>
              <a:rPr kumimoji="0" lang="en-US" altLang="zh-CN" sz="2400" b="0" i="0" u="none" strike="noStrike" kern="1200" cap="none" spc="0" normalizeH="0" baseline="3000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12</a:t>
            </a:r>
            <a:r>
              <a:rPr kumimoji="0" lang="zh-CN" altLang="en-US" sz="24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4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5×10</a:t>
            </a:r>
            <a:r>
              <a:rPr kumimoji="0" lang="en-US" altLang="zh-CN" sz="2400" b="0" i="0" u="none" strike="noStrike" kern="1200" cap="none" spc="0" normalizeH="0" baseline="3000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16</a:t>
            </a:r>
            <a:r>
              <a:rPr kumimoji="0" lang="en-US" altLang="zh-CN" sz="24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Hz</a:t>
            </a:r>
            <a:endParaRPr kumimoji="0" lang="zh-CN" altLang="en-US" sz="24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mn-cs"/>
            </a:endParaRPr>
          </a:p>
          <a:p>
            <a:pPr algn="just">
              <a:lnSpc>
                <a:spcPct val="110000"/>
              </a:lnSpc>
              <a:defRPr/>
            </a:pPr>
            <a:r>
              <a:rPr kumimoji="0" lang="zh-CN" altLang="en-US" sz="24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mn-cs"/>
              </a:rPr>
              <a:t>光波通信目前有三种分类</a:t>
            </a:r>
            <a:endParaRPr kumimoji="0" lang="en-US" altLang="zh-CN" sz="2400"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mn-cs"/>
            </a:endParaRPr>
          </a:p>
          <a:p>
            <a:pPr marL="914400" lvl="1" indent="-457200" algn="just">
              <a:lnSpc>
                <a:spcPct val="110000"/>
              </a:lnSpc>
              <a:buFont typeface="+mj-ea"/>
              <a:buAutoNum type="circleNumDbPlain"/>
              <a:defRPr/>
            </a:pPr>
            <a:r>
              <a:rPr kumimoji="0" lang="zh-CN" altLang="en-US"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mn-cs"/>
              </a:rPr>
              <a:t>按照光源特性的不同，分为</a:t>
            </a:r>
            <a:r>
              <a:rPr kumimoji="0" lang="zh-CN" altLang="en-US"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mn-cs"/>
              </a:rPr>
              <a:t>激光通信</a:t>
            </a:r>
            <a:r>
              <a:rPr lang="zh-CN" altLang="en-US" dirty="0">
                <a:latin typeface="Times New Roman" panose="02020603050405020304" pitchFamily="18" charset="0"/>
                <a:ea typeface="微软雅黑" panose="020B0503020204020204" pitchFamily="34" charset="-122"/>
              </a:rPr>
              <a:t>和</a:t>
            </a:r>
            <a:r>
              <a:rPr kumimoji="0" lang="zh-CN" altLang="en-US"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mn-cs"/>
              </a:rPr>
              <a:t>非激光通信</a:t>
            </a:r>
            <a:endParaRPr kumimoji="0" lang="en-US" altLang="zh-CN"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mn-cs"/>
            </a:endParaRPr>
          </a:p>
          <a:p>
            <a:pPr marL="914400" lvl="1" indent="-457200" algn="just">
              <a:lnSpc>
                <a:spcPct val="110000"/>
              </a:lnSpc>
              <a:buFont typeface="+mj-ea"/>
              <a:buAutoNum type="circleNumDbPlain"/>
              <a:defRPr/>
            </a:pPr>
            <a:r>
              <a:rPr kumimoji="0" lang="zh-CN" altLang="en-US"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mn-cs"/>
              </a:rPr>
              <a:t>按照传输媒体的不同，分为</a:t>
            </a:r>
            <a:r>
              <a:rPr kumimoji="0" lang="zh-CN" altLang="en-US"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mn-cs"/>
              </a:rPr>
              <a:t>大气激光通信</a:t>
            </a:r>
            <a:r>
              <a:rPr kumimoji="0" lang="zh-CN" altLang="en-US"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mn-cs"/>
              </a:rPr>
              <a:t>和</a:t>
            </a:r>
            <a:r>
              <a:rPr kumimoji="0" lang="zh-CN" altLang="en-US"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mn-cs"/>
              </a:rPr>
              <a:t>光纤通信</a:t>
            </a:r>
            <a:endParaRPr kumimoji="0" lang="en-US" altLang="zh-CN"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mn-cs"/>
            </a:endParaRPr>
          </a:p>
          <a:p>
            <a:pPr marL="914400" lvl="1" indent="-457200" algn="just">
              <a:lnSpc>
                <a:spcPct val="110000"/>
              </a:lnSpc>
              <a:buFont typeface="+mj-ea"/>
              <a:buAutoNum type="circleNumDbPlain"/>
              <a:defRPr/>
            </a:pPr>
            <a:r>
              <a:rPr kumimoji="0" lang="zh-CN" altLang="en-US"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mn-cs"/>
              </a:rPr>
              <a:t>按照传输波段的不同，光波通信分为</a:t>
            </a:r>
            <a:r>
              <a:rPr kumimoji="0" lang="zh-CN" altLang="en-US"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mn-cs"/>
              </a:rPr>
              <a:t>可见光通信、红外线（光）通信</a:t>
            </a:r>
            <a:r>
              <a:rPr kumimoji="0" lang="zh-CN" altLang="en-US" b="0"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mn-cs"/>
              </a:rPr>
              <a:t>和</a:t>
            </a:r>
            <a:r>
              <a:rPr kumimoji="0" lang="zh-CN" altLang="en-US"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mn-cs"/>
              </a:rPr>
              <a:t>紫外线（光）通信 </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63</a:t>
            </a:fld>
            <a:endParaRPr kumimoji="1" lang="zh-CN" altLang="en-US" dirty="0"/>
          </a:p>
        </p:txBody>
      </p:sp>
      <p:pic>
        <p:nvPicPr>
          <p:cNvPr id="6" name="图片 5"/>
          <p:cNvPicPr>
            <a:picLocks noChangeAspect="1"/>
          </p:cNvPicPr>
          <p:nvPr/>
        </p:nvPicPr>
        <p:blipFill>
          <a:blip r:embed="rId2"/>
          <a:stretch>
            <a:fillRect/>
          </a:stretch>
        </p:blipFill>
        <p:spPr>
          <a:xfrm>
            <a:off x="4531431" y="4716550"/>
            <a:ext cx="6113377" cy="2004925"/>
          </a:xfrm>
          <a:prstGeom prst="rect">
            <a:avLst/>
          </a:prstGeom>
          <a:ln w="12700">
            <a:solidFill>
              <a:schemeClr val="bg2">
                <a:lumMod val="90000"/>
              </a:schemeClr>
            </a:solidFill>
          </a:ln>
        </p:spPr>
      </p:pic>
      <p:sp>
        <p:nvSpPr>
          <p:cNvPr id="7" name="文本框 6"/>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非导引型传输介质</a:t>
            </a:r>
            <a:endParaRPr lang="zh-CN" altLang="en-US" dirty="0"/>
          </a:p>
        </p:txBody>
      </p:sp>
      <p:sp>
        <p:nvSpPr>
          <p:cNvPr id="3" name="内容占位符 2"/>
          <p:cNvSpPr>
            <a:spLocks noGrp="1"/>
          </p:cNvSpPr>
          <p:nvPr>
            <p:ph idx="1"/>
          </p:nvPr>
        </p:nvSpPr>
        <p:spPr>
          <a:xfrm>
            <a:off x="582168" y="1425678"/>
            <a:ext cx="5947841" cy="4586694"/>
          </a:xfrm>
        </p:spPr>
        <p:txBody>
          <a:bodyPr>
            <a:noAutofit/>
          </a:bodyPr>
          <a:lstStyle/>
          <a:p>
            <a:pPr algn="just"/>
            <a:r>
              <a:rPr lang="zh-CN" altLang="en-US" sz="2400" dirty="0">
                <a:solidFill>
                  <a:srgbClr val="C00000"/>
                </a:solidFill>
                <a:latin typeface="Times New Roman" panose="02020603050405020304" pitchFamily="18" charset="0"/>
              </a:rPr>
              <a:t>大气激光通信</a:t>
            </a:r>
            <a:r>
              <a:rPr lang="zh-CN" altLang="en-US" sz="2400" dirty="0">
                <a:latin typeface="Times New Roman" panose="02020603050405020304" pitchFamily="18" charset="0"/>
              </a:rPr>
              <a:t>可传输语音、数据、图像等信息</a:t>
            </a:r>
            <a:endParaRPr lang="en-US" altLang="zh-CN" sz="2400" dirty="0">
              <a:latin typeface="Times New Roman" panose="02020603050405020304" pitchFamily="18" charset="0"/>
            </a:endParaRPr>
          </a:p>
          <a:p>
            <a:pPr lvl="1" algn="just"/>
            <a:r>
              <a:rPr lang="zh-CN" altLang="en-US" sz="2000" dirty="0">
                <a:latin typeface="Times New Roman" panose="02020603050405020304" pitchFamily="18" charset="0"/>
              </a:rPr>
              <a:t>具有抗干扰性好、设备轻便、保密性强、机动性</a:t>
            </a:r>
            <a:endParaRPr lang="en-US" altLang="zh-CN" sz="2000" dirty="0">
              <a:latin typeface="Times New Roman" panose="02020603050405020304" pitchFamily="18" charset="0"/>
            </a:endParaRPr>
          </a:p>
          <a:p>
            <a:pPr lvl="1" algn="just"/>
            <a:r>
              <a:rPr lang="zh-CN" altLang="en-US" sz="2000" dirty="0">
                <a:latin typeface="Times New Roman" panose="02020603050405020304" pitchFamily="18" charset="0"/>
              </a:rPr>
              <a:t>但使用时收、发天线相互对准较为困难，通信距离限于视距范围</a:t>
            </a:r>
            <a:endParaRPr lang="en-US" altLang="zh-CN" sz="2000" dirty="0">
              <a:latin typeface="Times New Roman" panose="02020603050405020304" pitchFamily="18" charset="0"/>
            </a:endParaRPr>
          </a:p>
          <a:p>
            <a:pPr lvl="1" algn="just"/>
            <a:r>
              <a:rPr lang="zh-CN" altLang="en-US" sz="2000" dirty="0">
                <a:latin typeface="Times New Roman" panose="02020603050405020304" pitchFamily="18" charset="0"/>
              </a:rPr>
              <a:t>易受气候影响，尤其在恶劣气候条件下会造成通信中断</a:t>
            </a:r>
            <a:endParaRPr lang="en-US" altLang="zh-CN" sz="2000" dirty="0">
              <a:latin typeface="Times New Roman" panose="02020603050405020304" pitchFamily="18" charset="0"/>
            </a:endParaRPr>
          </a:p>
          <a:p>
            <a:pPr algn="just"/>
            <a:r>
              <a:rPr lang="zh-CN" altLang="en-US" sz="2400" dirty="0">
                <a:solidFill>
                  <a:srgbClr val="C00000"/>
                </a:solidFill>
                <a:latin typeface="Times New Roman" panose="02020603050405020304" pitchFamily="18" charset="0"/>
              </a:rPr>
              <a:t>红外线通信</a:t>
            </a:r>
            <a:r>
              <a:rPr lang="zh-CN" altLang="en-US" sz="2400" dirty="0">
                <a:latin typeface="Times New Roman" panose="02020603050405020304" pitchFamily="18" charset="0"/>
              </a:rPr>
              <a:t>广泛使用的家电遥控器、手机、笔记本电脑等短距离通信领域</a:t>
            </a:r>
            <a:endParaRPr lang="en-US" altLang="zh-CN" sz="2400" dirty="0">
              <a:latin typeface="Times New Roman" panose="02020603050405020304" pitchFamily="18" charset="0"/>
            </a:endParaRPr>
          </a:p>
          <a:p>
            <a:pPr lvl="1" algn="just"/>
            <a:r>
              <a:rPr lang="zh-CN" altLang="en-US" sz="2000" dirty="0">
                <a:latin typeface="Times New Roman" panose="02020603050405020304" pitchFamily="18" charset="0"/>
              </a:rPr>
              <a:t>红外线传输不受无线电干扰，且使用不受国家无线管理委员会的限制，具有方向性、便宜和易于制造等优点</a:t>
            </a:r>
            <a:endParaRPr lang="en-US" altLang="zh-CN" sz="2000" dirty="0">
              <a:latin typeface="Times New Roman" panose="02020603050405020304" pitchFamily="18" charset="0"/>
            </a:endParaRPr>
          </a:p>
          <a:p>
            <a:pPr lvl="1"/>
            <a:r>
              <a:rPr lang="zh-CN" altLang="en-US" sz="2000" dirty="0">
                <a:latin typeface="Times New Roman" panose="02020603050405020304" pitchFamily="18" charset="0"/>
              </a:rPr>
              <a:t>红外线对非透明物体的透过性较差，导致传输距离受限制</a:t>
            </a:r>
          </a:p>
          <a:p>
            <a:pPr algn="just"/>
            <a:endParaRPr lang="zh-CN" altLang="en-US" sz="2400" dirty="0">
              <a:latin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64</a:t>
            </a:fld>
            <a:endParaRPr kumimoji="1" lang="zh-CN" altLang="en-US" dirty="0"/>
          </a:p>
        </p:txBody>
      </p:sp>
      <p:pic>
        <p:nvPicPr>
          <p:cNvPr id="7" name="图片 6"/>
          <p:cNvPicPr>
            <a:picLocks noChangeAspect="1"/>
          </p:cNvPicPr>
          <p:nvPr/>
        </p:nvPicPr>
        <p:blipFill rotWithShape="1">
          <a:blip r:embed="rId2"/>
          <a:srcRect l="14853" t="17036" r="12026" b="27663"/>
          <a:stretch>
            <a:fillRect/>
          </a:stretch>
        </p:blipFill>
        <p:spPr>
          <a:xfrm>
            <a:off x="7062307" y="1425678"/>
            <a:ext cx="4788450" cy="2414649"/>
          </a:xfrm>
          <a:prstGeom prst="rect">
            <a:avLst/>
          </a:prstGeom>
          <a:ln>
            <a:noFill/>
          </a:ln>
          <a:effectLst>
            <a:outerShdw blurRad="292100" dist="139700" dir="2700000" algn="tl" rotWithShape="0">
              <a:srgbClr val="333333">
                <a:alpha val="65000"/>
              </a:srgbClr>
            </a:outerShdw>
          </a:effectLst>
        </p:spPr>
      </p:pic>
      <p:grpSp>
        <p:nvGrpSpPr>
          <p:cNvPr id="10" name="组合 9"/>
          <p:cNvGrpSpPr/>
          <p:nvPr/>
        </p:nvGrpSpPr>
        <p:grpSpPr>
          <a:xfrm>
            <a:off x="7062307" y="4335878"/>
            <a:ext cx="4771885" cy="1927650"/>
            <a:chOff x="7062307" y="4335878"/>
            <a:chExt cx="4771885" cy="1927650"/>
          </a:xfrm>
        </p:grpSpPr>
        <p:pic>
          <p:nvPicPr>
            <p:cNvPr id="5" name="图片 4"/>
            <p:cNvPicPr>
              <a:picLocks noChangeAspect="1"/>
            </p:cNvPicPr>
            <p:nvPr/>
          </p:nvPicPr>
          <p:blipFill>
            <a:blip r:embed="rId3"/>
            <a:stretch>
              <a:fillRect/>
            </a:stretch>
          </p:blipFill>
          <p:spPr>
            <a:xfrm>
              <a:off x="7062307" y="4661451"/>
              <a:ext cx="1674329" cy="1509255"/>
            </a:xfrm>
            <a:prstGeom prst="rect">
              <a:avLst/>
            </a:prstGeom>
          </p:spPr>
        </p:pic>
        <p:pic>
          <p:nvPicPr>
            <p:cNvPr id="8" name="图片 7"/>
            <p:cNvPicPr>
              <a:picLocks noChangeAspect="1"/>
            </p:cNvPicPr>
            <p:nvPr/>
          </p:nvPicPr>
          <p:blipFill>
            <a:blip r:embed="rId4"/>
            <a:stretch>
              <a:fillRect/>
            </a:stretch>
          </p:blipFill>
          <p:spPr>
            <a:xfrm>
              <a:off x="8736636" y="4475807"/>
              <a:ext cx="1863417" cy="1694899"/>
            </a:xfrm>
            <a:prstGeom prst="rect">
              <a:avLst/>
            </a:prstGeom>
          </p:spPr>
        </p:pic>
        <p:pic>
          <p:nvPicPr>
            <p:cNvPr id="9" name="图片 8"/>
            <p:cNvPicPr>
              <a:picLocks noChangeAspect="1"/>
            </p:cNvPicPr>
            <p:nvPr/>
          </p:nvPicPr>
          <p:blipFill>
            <a:blip r:embed="rId5"/>
            <a:stretch>
              <a:fillRect/>
            </a:stretch>
          </p:blipFill>
          <p:spPr>
            <a:xfrm>
              <a:off x="10798244" y="4335878"/>
              <a:ext cx="1035948" cy="1927650"/>
            </a:xfrm>
            <a:prstGeom prst="rect">
              <a:avLst/>
            </a:prstGeom>
          </p:spPr>
        </p:pic>
      </p:grpSp>
      <p:sp>
        <p:nvSpPr>
          <p:cNvPr id="11" name="文本框 10"/>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5574157" y="4187676"/>
            <a:ext cx="5905331" cy="2441866"/>
          </a:xfrm>
          <a:prstGeom prst="rect">
            <a:avLst/>
          </a:prstGeom>
        </p:spPr>
      </p:pic>
      <p:sp>
        <p:nvSpPr>
          <p:cNvPr id="2" name="标题 1"/>
          <p:cNvSpPr>
            <a:spLocks noGrp="1"/>
          </p:cNvSpPr>
          <p:nvPr>
            <p:ph type="title"/>
          </p:nvPr>
        </p:nvSpPr>
        <p:spPr/>
        <p:txBody>
          <a:bodyPr/>
          <a:lstStyle/>
          <a:p>
            <a:r>
              <a:rPr lang="zh-CN" altLang="en-US" sz="4000" dirty="0"/>
              <a:t>非导引型传输介质</a:t>
            </a:r>
            <a:endParaRPr lang="zh-CN" altLang="en-US" dirty="0"/>
          </a:p>
        </p:txBody>
      </p:sp>
      <p:sp>
        <p:nvSpPr>
          <p:cNvPr id="3" name="内容占位符 2"/>
          <p:cNvSpPr>
            <a:spLocks noGrp="1"/>
          </p:cNvSpPr>
          <p:nvPr>
            <p:ph idx="1"/>
          </p:nvPr>
        </p:nvSpPr>
        <p:spPr>
          <a:xfrm>
            <a:off x="712512" y="1355310"/>
            <a:ext cx="10515600" cy="4586694"/>
          </a:xfrm>
        </p:spPr>
        <p:txBody>
          <a:bodyPr>
            <a:normAutofit/>
          </a:bodyPr>
          <a:lstStyle/>
          <a:p>
            <a:pPr algn="just">
              <a:lnSpc>
                <a:spcPct val="110000"/>
              </a:lnSpc>
            </a:pPr>
            <a:r>
              <a:rPr lang="zh-CN" altLang="en-US" sz="2400" dirty="0">
                <a:solidFill>
                  <a:srgbClr val="C00000"/>
                </a:solidFill>
                <a:latin typeface="Times New Roman" panose="02020603050405020304" pitchFamily="18" charset="0"/>
              </a:rPr>
              <a:t>红外线</a:t>
            </a:r>
            <a:r>
              <a:rPr lang="zh-CN" altLang="en-US" sz="2400" dirty="0">
                <a:latin typeface="Times New Roman" panose="02020603050405020304" pitchFamily="18" charset="0"/>
              </a:rPr>
              <a:t>是不可见光，其波长范围</a:t>
            </a:r>
            <a:r>
              <a:rPr lang="en-US" altLang="zh-CN" sz="2400" dirty="0">
                <a:latin typeface="Times New Roman" panose="02020603050405020304" pitchFamily="18" charset="0"/>
              </a:rPr>
              <a:t>760nm~4.0</a:t>
            </a:r>
            <a:r>
              <a:rPr lang="zh-CN" altLang="en-US" sz="2400" dirty="0">
                <a:latin typeface="Times New Roman" panose="02020603050405020304" pitchFamily="18" charset="0"/>
              </a:rPr>
              <a:t>*</a:t>
            </a:r>
            <a:r>
              <a:rPr lang="en-US" altLang="zh-CN" sz="2400" dirty="0">
                <a:latin typeface="Times New Roman" panose="02020603050405020304" pitchFamily="18" charset="0"/>
              </a:rPr>
              <a:t>10</a:t>
            </a:r>
            <a:r>
              <a:rPr lang="en-US" altLang="zh-CN" sz="2400" baseline="30000" dirty="0">
                <a:latin typeface="Times New Roman" panose="02020603050405020304" pitchFamily="18" charset="0"/>
              </a:rPr>
              <a:t>5</a:t>
            </a:r>
            <a:r>
              <a:rPr lang="en-US" altLang="zh-CN" sz="2400" dirty="0">
                <a:latin typeface="Times New Roman" panose="02020603050405020304" pitchFamily="18" charset="0"/>
              </a:rPr>
              <a:t>nm</a:t>
            </a:r>
          </a:p>
          <a:p>
            <a:pPr algn="just">
              <a:lnSpc>
                <a:spcPct val="110000"/>
              </a:lnSpc>
            </a:pPr>
            <a:r>
              <a:rPr lang="zh-CN" altLang="en-US" sz="2400" dirty="0">
                <a:solidFill>
                  <a:srgbClr val="C00000"/>
                </a:solidFill>
                <a:latin typeface="Times New Roman" panose="02020603050405020304" pitchFamily="18" charset="0"/>
              </a:rPr>
              <a:t>红外线通信</a:t>
            </a:r>
            <a:endParaRPr lang="en-US" altLang="zh-CN" sz="2400" dirty="0">
              <a:solidFill>
                <a:srgbClr val="C00000"/>
              </a:solidFill>
              <a:latin typeface="Times New Roman" panose="02020603050405020304" pitchFamily="18" charset="0"/>
            </a:endParaRPr>
          </a:p>
          <a:p>
            <a:pPr lvl="1" algn="just">
              <a:lnSpc>
                <a:spcPct val="110000"/>
              </a:lnSpc>
            </a:pPr>
            <a:r>
              <a:rPr lang="zh-CN" altLang="en-US" sz="2000" dirty="0"/>
              <a:t>利用</a:t>
            </a:r>
            <a:r>
              <a:rPr lang="en-US" altLang="zh-CN" sz="2000" dirty="0"/>
              <a:t>950nm</a:t>
            </a:r>
            <a:r>
              <a:rPr lang="zh-CN" altLang="en-US" sz="2000" dirty="0"/>
              <a:t>近红外波段的红外线作为传递信息的媒体</a:t>
            </a:r>
            <a:endParaRPr lang="en-US" altLang="zh-CN" sz="2000" dirty="0"/>
          </a:p>
          <a:p>
            <a:pPr lvl="1" algn="just">
              <a:lnSpc>
                <a:spcPct val="110000"/>
              </a:lnSpc>
            </a:pPr>
            <a:r>
              <a:rPr lang="zh-CN" altLang="en-US" sz="2000" dirty="0"/>
              <a:t>发送端采用脉位调制（</a:t>
            </a:r>
            <a:r>
              <a:rPr lang="en-US" altLang="zh-CN" sz="2000" dirty="0"/>
              <a:t>PPM</a:t>
            </a:r>
            <a:r>
              <a:rPr lang="zh-CN" altLang="en-US" sz="2000" dirty="0"/>
              <a:t>）方式，驱动红外发射管以光脉冲的形式发送出去</a:t>
            </a:r>
            <a:endParaRPr lang="en-US" altLang="zh-CN" sz="2000" dirty="0"/>
          </a:p>
          <a:p>
            <a:pPr lvl="1" algn="just">
              <a:lnSpc>
                <a:spcPct val="110000"/>
              </a:lnSpc>
            </a:pPr>
            <a:r>
              <a:rPr lang="zh-CN" altLang="en-US" sz="2000" dirty="0"/>
              <a:t>接收端将接收到的光脉转换成电信号，再经过放大、滤波等处理后送给解调电路进行解调，还原为二进制数字信号后输出</a:t>
            </a:r>
            <a:endParaRPr lang="zh-CN" altLang="en-US" sz="2000" dirty="0">
              <a:latin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65</a:t>
            </a:fld>
            <a:endParaRPr kumimoji="1" lang="zh-CN" altLang="en-US" dirty="0"/>
          </a:p>
        </p:txBody>
      </p:sp>
      <p:pic>
        <p:nvPicPr>
          <p:cNvPr id="7" name="图片 6"/>
          <p:cNvPicPr>
            <a:picLocks noChangeAspect="1"/>
          </p:cNvPicPr>
          <p:nvPr/>
        </p:nvPicPr>
        <p:blipFill>
          <a:blip r:embed="rId3"/>
          <a:stretch>
            <a:fillRect/>
          </a:stretch>
        </p:blipFill>
        <p:spPr>
          <a:xfrm>
            <a:off x="1410141" y="4187676"/>
            <a:ext cx="3611851" cy="2373502"/>
          </a:xfrm>
          <a:prstGeom prst="rect">
            <a:avLst/>
          </a:prstGeom>
        </p:spPr>
      </p:pic>
      <p:sp>
        <p:nvSpPr>
          <p:cNvPr id="8" name="文本框 7"/>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非导引型传输介质</a:t>
            </a:r>
          </a:p>
        </p:txBody>
      </p:sp>
      <p:sp>
        <p:nvSpPr>
          <p:cNvPr id="3" name="内容占位符 2"/>
          <p:cNvSpPr>
            <a:spLocks noGrp="1"/>
          </p:cNvSpPr>
          <p:nvPr>
            <p:ph idx="1"/>
          </p:nvPr>
        </p:nvSpPr>
        <p:spPr>
          <a:xfrm>
            <a:off x="838200" y="1510758"/>
            <a:ext cx="10902696" cy="4586694"/>
          </a:xfrm>
        </p:spPr>
        <p:txBody>
          <a:bodyPr/>
          <a:lstStyle/>
          <a:p>
            <a:r>
              <a:rPr lang="zh-CN" altLang="en-US" dirty="0">
                <a:solidFill>
                  <a:srgbClr val="C00000"/>
                </a:solidFill>
              </a:rPr>
              <a:t>可见光通信</a:t>
            </a:r>
            <a:r>
              <a:rPr lang="zh-CN" altLang="en-US" dirty="0"/>
              <a:t>是利用可见光波段的光作为信息载体，在空气中直接传输信号的通信方式</a:t>
            </a:r>
            <a:endParaRPr lang="en-US" altLang="zh-CN" dirty="0"/>
          </a:p>
          <a:p>
            <a:r>
              <a:rPr lang="en-US" altLang="zh-CN" dirty="0">
                <a:solidFill>
                  <a:srgbClr val="C00000"/>
                </a:solidFill>
              </a:rPr>
              <a:t>LED</a:t>
            </a:r>
            <a:r>
              <a:rPr lang="zh-CN" altLang="en-US" dirty="0">
                <a:solidFill>
                  <a:srgbClr val="C00000"/>
                </a:solidFill>
              </a:rPr>
              <a:t>可见光通信</a:t>
            </a:r>
            <a:r>
              <a:rPr lang="zh-CN" altLang="en-US" dirty="0"/>
              <a:t>基于可见光发光二极管高速调制</a:t>
            </a:r>
            <a:r>
              <a:rPr lang="zh-CN" altLang="en-US" dirty="0">
                <a:solidFill>
                  <a:srgbClr val="C00000"/>
                </a:solidFill>
              </a:rPr>
              <a:t>光波信号</a:t>
            </a:r>
            <a:r>
              <a:rPr lang="zh-CN" altLang="en-US" dirty="0"/>
              <a:t>，利用光传输，并使用光电二极管等光电转换器件接收信号并获取数据</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66</a:t>
            </a:fld>
            <a:endParaRPr kumimoji="1" lang="zh-CN" altLang="en-US" dirty="0"/>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9632" y="3578148"/>
            <a:ext cx="5238296" cy="2814770"/>
          </a:xfrm>
          <a:prstGeom prst="rect">
            <a:avLst/>
          </a:prstGeom>
        </p:spPr>
      </p:pic>
      <p:pic>
        <p:nvPicPr>
          <p:cNvPr id="5" name="图片 4"/>
          <p:cNvPicPr>
            <a:picLocks noChangeAspect="1"/>
          </p:cNvPicPr>
          <p:nvPr/>
        </p:nvPicPr>
        <p:blipFill>
          <a:blip r:embed="rId3"/>
          <a:stretch>
            <a:fillRect/>
          </a:stretch>
        </p:blipFill>
        <p:spPr>
          <a:xfrm>
            <a:off x="943475" y="3578148"/>
            <a:ext cx="5256157" cy="2824204"/>
          </a:xfrm>
          <a:prstGeom prst="rect">
            <a:avLst/>
          </a:prstGeom>
        </p:spPr>
      </p:pic>
      <p:sp>
        <p:nvSpPr>
          <p:cNvPr id="8" name="文本框 7"/>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非导引型传输介质</a:t>
            </a:r>
          </a:p>
        </p:txBody>
      </p:sp>
      <p:sp>
        <p:nvSpPr>
          <p:cNvPr id="3" name="内容占位符 2"/>
          <p:cNvSpPr>
            <a:spLocks noGrp="1"/>
          </p:cNvSpPr>
          <p:nvPr>
            <p:ph idx="1"/>
          </p:nvPr>
        </p:nvSpPr>
        <p:spPr/>
        <p:txBody>
          <a:bodyPr/>
          <a:lstStyle/>
          <a:p>
            <a:pPr marL="0" indent="0">
              <a:buNone/>
            </a:pPr>
            <a:r>
              <a:rPr lang="zh-CN" altLang="en-US" dirty="0">
                <a:solidFill>
                  <a:srgbClr val="C00000"/>
                </a:solidFill>
              </a:rPr>
              <a:t>可见光通信</a:t>
            </a:r>
            <a:r>
              <a:rPr lang="zh-CN" altLang="en-US" dirty="0"/>
              <a:t>的优点</a:t>
            </a:r>
            <a:endParaRPr lang="en-US" altLang="zh-CN" dirty="0"/>
          </a:p>
          <a:p>
            <a:r>
              <a:rPr lang="zh-CN" altLang="en-US" dirty="0"/>
              <a:t>可见光方向性好，可用来高精度市内定位，保密性强</a:t>
            </a:r>
            <a:endParaRPr lang="en-US" altLang="zh-CN" dirty="0"/>
          </a:p>
          <a:p>
            <a:r>
              <a:rPr lang="zh-CN" altLang="en-US" dirty="0"/>
              <a:t>速度高，最高传输速率达</a:t>
            </a:r>
            <a:r>
              <a:rPr lang="en-US" altLang="zh-CN" dirty="0" err="1"/>
              <a:t>Gbps</a:t>
            </a:r>
            <a:r>
              <a:rPr lang="zh-CN" altLang="en-US" dirty="0"/>
              <a:t>级</a:t>
            </a:r>
            <a:endParaRPr lang="en-US" altLang="zh-CN" dirty="0"/>
          </a:p>
          <a:p>
            <a:r>
              <a:rPr lang="zh-CN" altLang="en-US" dirty="0"/>
              <a:t>抗干扰，抗复杂电磁干扰</a:t>
            </a:r>
            <a:endParaRPr lang="en-US" altLang="zh-CN" dirty="0"/>
          </a:p>
          <a:p>
            <a:r>
              <a:rPr lang="zh-CN" altLang="en-US" dirty="0"/>
              <a:t>多功能合一，具备照明、通信、传感、显示等功能一体化</a:t>
            </a:r>
            <a:endParaRPr lang="en-US" altLang="zh-CN"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67</a:t>
            </a:fld>
            <a:endParaRPr kumimoji="1" lang="zh-CN" altLang="en-US" dirty="0"/>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4151272"/>
            <a:ext cx="3327432" cy="2136511"/>
          </a:xfrm>
          <a:prstGeom prst="rect">
            <a:avLst/>
          </a:prstGeom>
          <a:ln>
            <a:solidFill>
              <a:schemeClr val="bg1">
                <a:lumMod val="75000"/>
              </a:schemeClr>
            </a:solidFill>
          </a:ln>
        </p:spPr>
      </p:pic>
      <p:pic>
        <p:nvPicPr>
          <p:cNvPr id="9" name="图片 8"/>
          <p:cNvPicPr>
            <a:picLocks noChangeAspect="1"/>
          </p:cNvPicPr>
          <p:nvPr/>
        </p:nvPicPr>
        <p:blipFill>
          <a:blip r:embed="rId3"/>
          <a:stretch>
            <a:fillRect/>
          </a:stretch>
        </p:blipFill>
        <p:spPr>
          <a:xfrm>
            <a:off x="4500535" y="4151273"/>
            <a:ext cx="3190929" cy="2136510"/>
          </a:xfrm>
          <a:prstGeom prst="rect">
            <a:avLst/>
          </a:prstGeom>
        </p:spPr>
      </p:pic>
      <p:pic>
        <p:nvPicPr>
          <p:cNvPr id="10" name="图片 9"/>
          <p:cNvPicPr>
            <a:picLocks noChangeAspect="1"/>
          </p:cNvPicPr>
          <p:nvPr/>
        </p:nvPicPr>
        <p:blipFill>
          <a:blip r:embed="rId4"/>
          <a:stretch>
            <a:fillRect/>
          </a:stretch>
        </p:blipFill>
        <p:spPr>
          <a:xfrm>
            <a:off x="8026367" y="4151271"/>
            <a:ext cx="3386597" cy="2136511"/>
          </a:xfrm>
          <a:prstGeom prst="rect">
            <a:avLst/>
          </a:prstGeom>
        </p:spPr>
      </p:pic>
      <p:sp>
        <p:nvSpPr>
          <p:cNvPr id="11" name="文本框 10"/>
          <p:cNvSpPr txBox="1"/>
          <p:nvPr/>
        </p:nvSpPr>
        <p:spPr>
          <a:xfrm>
            <a:off x="1" y="6449664"/>
            <a:ext cx="1433384"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传输介质</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本章内容</a:t>
            </a:r>
          </a:p>
        </p:txBody>
      </p:sp>
      <p:sp>
        <p:nvSpPr>
          <p:cNvPr id="3" name="内容占位符 2"/>
          <p:cNvSpPr>
            <a:spLocks noGrp="1"/>
          </p:cNvSpPr>
          <p:nvPr>
            <p:ph idx="1"/>
          </p:nvPr>
        </p:nvSpPr>
        <p:spPr>
          <a:xfrm>
            <a:off x="892792" y="1466079"/>
            <a:ext cx="10515600" cy="3965721"/>
          </a:xfrm>
        </p:spPr>
        <p:txBody>
          <a:bodyPr>
            <a:normAutofit/>
          </a:bodyPr>
          <a:lstStyle/>
          <a:p>
            <a:pPr marL="0" indent="0">
              <a:lnSpc>
                <a:spcPct val="160000"/>
              </a:lnSpc>
              <a:buNone/>
            </a:pPr>
            <a:r>
              <a:rPr lang="en-US" altLang="zh-CN" dirty="0"/>
              <a:t>2.1 </a:t>
            </a:r>
            <a:r>
              <a:rPr lang="zh-CN" altLang="en-US" dirty="0"/>
              <a:t>物理层基本概念</a:t>
            </a:r>
            <a:endParaRPr lang="en-US" altLang="zh-CN" dirty="0"/>
          </a:p>
          <a:p>
            <a:pPr marL="0" indent="0">
              <a:lnSpc>
                <a:spcPct val="160000"/>
              </a:lnSpc>
              <a:buNone/>
            </a:pPr>
            <a:r>
              <a:rPr lang="en-US" altLang="zh-CN" dirty="0"/>
              <a:t>2.2 </a:t>
            </a:r>
            <a:r>
              <a:rPr lang="zh-CN" altLang="en-US" dirty="0"/>
              <a:t>数据通信基础</a:t>
            </a:r>
            <a:endParaRPr lang="en-US" altLang="zh-CN" dirty="0"/>
          </a:p>
          <a:p>
            <a:pPr marL="0" indent="0">
              <a:lnSpc>
                <a:spcPct val="160000"/>
              </a:lnSpc>
              <a:buNone/>
            </a:pPr>
            <a:r>
              <a:rPr lang="en-US" altLang="zh-CN" dirty="0"/>
              <a:t>2.3 </a:t>
            </a:r>
            <a:r>
              <a:rPr lang="zh-CN" altLang="en-US" dirty="0"/>
              <a:t>传输介质</a:t>
            </a:r>
            <a:endParaRPr lang="en-US" altLang="zh-CN" dirty="0"/>
          </a:p>
          <a:p>
            <a:pPr marL="0" indent="0">
              <a:lnSpc>
                <a:spcPct val="160000"/>
              </a:lnSpc>
              <a:buNone/>
            </a:pPr>
            <a:r>
              <a:rPr lang="en-US" altLang="zh-CN" dirty="0"/>
              <a:t>2.4 </a:t>
            </a:r>
            <a:r>
              <a:rPr lang="zh-CN" altLang="en-US" dirty="0"/>
              <a:t>无线与卫星通信</a:t>
            </a:r>
            <a:endParaRPr lang="en-US" altLang="zh-CN" dirty="0"/>
          </a:p>
          <a:p>
            <a:pPr marL="0" indent="0">
              <a:lnSpc>
                <a:spcPct val="160000"/>
              </a:lnSpc>
              <a:buNone/>
            </a:pPr>
            <a:r>
              <a:rPr lang="en-US" altLang="zh-CN" dirty="0"/>
              <a:t>2.5 </a:t>
            </a:r>
            <a:r>
              <a:rPr lang="zh-CN" altLang="en-US" dirty="0"/>
              <a:t>多路复用技术</a:t>
            </a:r>
            <a:endParaRPr lang="en-US" altLang="zh-CN" dirty="0"/>
          </a:p>
          <a:p>
            <a:pPr marL="0" indent="0">
              <a:buNone/>
            </a:pPr>
            <a:endParaRPr lang="en-US" altLang="zh-CN"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68</a:t>
            </a:fld>
            <a:endParaRPr kumimoji="1" lang="zh-CN" altLang="en-US" dirty="0"/>
          </a:p>
        </p:txBody>
      </p:sp>
      <p:sp>
        <p:nvSpPr>
          <p:cNvPr id="5" name="矩形标注 4"/>
          <p:cNvSpPr/>
          <p:nvPr/>
        </p:nvSpPr>
        <p:spPr>
          <a:xfrm>
            <a:off x="5966230" y="3448939"/>
            <a:ext cx="3814781" cy="1300482"/>
          </a:xfrm>
          <a:prstGeom prst="wedgeRectCallout">
            <a:avLst>
              <a:gd name="adj1" fmla="val -88917"/>
              <a:gd name="adj2" fmla="val -805"/>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587375" indent="-438150">
              <a:lnSpc>
                <a:spcPct val="130000"/>
              </a:lnSpc>
              <a:spcBef>
                <a:spcPts val="600"/>
              </a:spcBef>
              <a:buFont typeface="+mj-lt"/>
              <a:buAutoNum type="arabicPeriod"/>
            </a:pPr>
            <a:r>
              <a:rPr kumimoji="1" lang="zh-CN" altLang="en-US" sz="2400" dirty="0">
                <a:solidFill>
                  <a:prstClr val="black"/>
                </a:solidFill>
                <a:latin typeface="微软雅黑" panose="020B0503020204020204" pitchFamily="34" charset="-122"/>
                <a:ea typeface="微软雅黑" panose="020B0503020204020204" pitchFamily="34" charset="-122"/>
              </a:rPr>
              <a:t>无线通信的基本概念</a:t>
            </a:r>
            <a:endParaRPr kumimoji="1" lang="en-US" altLang="zh-CN" sz="2400" dirty="0">
              <a:solidFill>
                <a:prstClr val="black"/>
              </a:solidFill>
              <a:latin typeface="微软雅黑" panose="020B0503020204020204" pitchFamily="34" charset="-122"/>
              <a:ea typeface="微软雅黑" panose="020B0503020204020204" pitchFamily="34" charset="-122"/>
            </a:endParaRPr>
          </a:p>
          <a:p>
            <a:pPr marL="587375" indent="-438150">
              <a:lnSpc>
                <a:spcPct val="130000"/>
              </a:lnSpc>
              <a:spcBef>
                <a:spcPts val="600"/>
              </a:spcBef>
              <a:buFont typeface="+mj-lt"/>
              <a:buAutoNum type="arabicPeriod"/>
            </a:pPr>
            <a:r>
              <a:rPr kumimoji="1" lang="zh-CN" altLang="en-US" sz="2400" dirty="0">
                <a:solidFill>
                  <a:prstClr val="black"/>
                </a:solidFill>
                <a:latin typeface="微软雅黑" panose="020B0503020204020204" pitchFamily="34" charset="-122"/>
                <a:ea typeface="微软雅黑" panose="020B0503020204020204" pitchFamily="34" charset="-122"/>
              </a:rPr>
              <a:t>无线通信系统分类</a:t>
            </a:r>
            <a:endParaRPr kumimoji="1" lang="en-US" altLang="zh-CN" sz="24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7508" y="415211"/>
            <a:ext cx="8220812" cy="879086"/>
          </a:xfrm>
        </p:spPr>
        <p:txBody>
          <a:bodyPr/>
          <a:lstStyle/>
          <a:p>
            <a:r>
              <a:rPr lang="zh-CN" altLang="en-US" dirty="0"/>
              <a:t>卫星通信的基本概念</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69</a:t>
            </a:fld>
            <a:endParaRPr kumimoji="1" lang="zh-CN" altLang="en-US" dirty="0"/>
          </a:p>
        </p:txBody>
      </p:sp>
      <p:sp>
        <p:nvSpPr>
          <p:cNvPr id="7" name="文本框 6"/>
          <p:cNvSpPr txBox="1"/>
          <p:nvPr/>
        </p:nvSpPr>
        <p:spPr>
          <a:xfrm>
            <a:off x="593450" y="1353614"/>
            <a:ext cx="11369204" cy="1221938"/>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zh-CN" altLang="en-US" sz="2600" b="1" dirty="0">
                <a:solidFill>
                  <a:srgbClr val="7030A0"/>
                </a:solidFill>
                <a:latin typeface="微软雅黑" panose="020B0503020204020204" pitchFamily="34" charset="-122"/>
                <a:ea typeface="微软雅黑" panose="020B0503020204020204" pitchFamily="34" charset="-122"/>
              </a:rPr>
              <a:t>卫星通信</a:t>
            </a:r>
            <a:r>
              <a:rPr lang="zh-CN" altLang="en-US" sz="2600" dirty="0">
                <a:latin typeface="微软雅黑" panose="020B0503020204020204" pitchFamily="34" charset="-122"/>
                <a:ea typeface="微软雅黑" panose="020B0503020204020204" pitchFamily="34" charset="-122"/>
              </a:rPr>
              <a:t>是指利用人造地球卫星作为中继站，转发或反射无线电波，在两个或多个地球站之间进行的通信。</a:t>
            </a:r>
          </a:p>
        </p:txBody>
      </p:sp>
      <p:sp>
        <p:nvSpPr>
          <p:cNvPr id="8" name="Rectangle 3"/>
          <p:cNvSpPr txBox="1">
            <a:spLocks noChangeArrowheads="1"/>
          </p:cNvSpPr>
          <p:nvPr/>
        </p:nvSpPr>
        <p:spPr>
          <a:xfrm>
            <a:off x="593450" y="2801776"/>
            <a:ext cx="7690741" cy="2838250"/>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3800"/>
              </a:lnSpc>
            </a:pPr>
            <a:r>
              <a:rPr lang="zh-CN" altLang="en-US" sz="2600" dirty="0">
                <a:latin typeface="微软雅黑" panose="020B0503020204020204" pitchFamily="34" charset="-122"/>
                <a:ea typeface="微软雅黑" panose="020B0503020204020204" pitchFamily="34" charset="-122"/>
              </a:rPr>
              <a:t>卫星通信又是宇宙无线电通信形式之一，而宇宙通信是指以宇宙飞行体为对象的无线电通信，它有</a:t>
            </a:r>
            <a:r>
              <a:rPr lang="zh-CN" altLang="en-US" sz="2600" b="1" dirty="0">
                <a:solidFill>
                  <a:srgbClr val="7030A0"/>
                </a:solidFill>
                <a:latin typeface="微软雅黑" panose="020B0503020204020204" pitchFamily="34" charset="-122"/>
                <a:ea typeface="微软雅黑" panose="020B0503020204020204" pitchFamily="34" charset="-122"/>
              </a:rPr>
              <a:t>三种形式</a:t>
            </a:r>
            <a:r>
              <a:rPr lang="zh-CN" altLang="en-US" sz="2600" dirty="0">
                <a:latin typeface="微软雅黑" panose="020B0503020204020204" pitchFamily="34" charset="-122"/>
                <a:ea typeface="微软雅黑" panose="020B0503020204020204" pitchFamily="34" charset="-122"/>
              </a:rPr>
              <a:t>：</a:t>
            </a:r>
          </a:p>
          <a:p>
            <a:pPr marL="0" lvl="3" indent="0">
              <a:lnSpc>
                <a:spcPts val="3800"/>
              </a:lnSpc>
              <a:buNone/>
            </a:pPr>
            <a:r>
              <a:rPr lang="zh-CN" altLang="en-US" sz="2600" dirty="0">
                <a:latin typeface="微软雅黑" panose="020B0503020204020204" pitchFamily="34" charset="-122"/>
                <a:ea typeface="微软雅黑" panose="020B0503020204020204" pitchFamily="34" charset="-122"/>
              </a:rPr>
              <a:t>（1）宇宙站与地球站之间通信；</a:t>
            </a:r>
          </a:p>
          <a:p>
            <a:pPr marL="0" lvl="3" indent="0">
              <a:lnSpc>
                <a:spcPts val="3800"/>
              </a:lnSpc>
              <a:buNone/>
            </a:pPr>
            <a:r>
              <a:rPr lang="zh-CN" altLang="en-US" sz="2600" dirty="0">
                <a:latin typeface="微软雅黑" panose="020B0503020204020204" pitchFamily="34" charset="-122"/>
                <a:ea typeface="微软雅黑" panose="020B0503020204020204" pitchFamily="34" charset="-122"/>
              </a:rPr>
              <a:t>（2）宇宙站之间通信；</a:t>
            </a:r>
            <a:endParaRPr lang="en-US" altLang="zh-CN" sz="2600" dirty="0">
              <a:latin typeface="微软雅黑" panose="020B0503020204020204" pitchFamily="34" charset="-122"/>
              <a:ea typeface="微软雅黑" panose="020B0503020204020204" pitchFamily="34" charset="-122"/>
            </a:endParaRPr>
          </a:p>
          <a:p>
            <a:pPr marL="0" lvl="3" indent="0">
              <a:lnSpc>
                <a:spcPts val="3800"/>
              </a:lnSpc>
              <a:buNone/>
            </a:pPr>
            <a:r>
              <a:rPr lang="zh-CN" altLang="en-US" sz="2600" dirty="0">
                <a:latin typeface="微软雅黑" panose="020B0503020204020204" pitchFamily="34" charset="-122"/>
                <a:ea typeface="微软雅黑" panose="020B0503020204020204" pitchFamily="34" charset="-122"/>
              </a:rPr>
              <a:t>（3）通过宇宙站转发</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反射进行地球站间通信</a:t>
            </a: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4191" y="2824682"/>
            <a:ext cx="3678463" cy="2857500"/>
          </a:xfrm>
          <a:prstGeom prst="rect">
            <a:avLst/>
          </a:prstGeom>
        </p:spPr>
      </p:pic>
      <p:sp>
        <p:nvSpPr>
          <p:cNvPr id="11" name="文本框 10"/>
          <p:cNvSpPr txBox="1"/>
          <p:nvPr/>
        </p:nvSpPr>
        <p:spPr>
          <a:xfrm>
            <a:off x="37072" y="6449664"/>
            <a:ext cx="1915296"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无线与卫星通信</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物理层电气特性</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7</a:t>
            </a:fld>
            <a:endParaRPr kumimoji="1" lang="zh-CN" altLang="en-US" dirty="0"/>
          </a:p>
        </p:txBody>
      </p:sp>
      <p:sp>
        <p:nvSpPr>
          <p:cNvPr id="5" name="内容占位符 2"/>
          <p:cNvSpPr>
            <a:spLocks noGrp="1"/>
          </p:cNvSpPr>
          <p:nvPr>
            <p:ph idx="1"/>
          </p:nvPr>
        </p:nvSpPr>
        <p:spPr>
          <a:xfrm>
            <a:off x="565050" y="1510758"/>
            <a:ext cx="11416748" cy="4586694"/>
          </a:xfrm>
        </p:spPr>
        <p:txBody>
          <a:bodyPr>
            <a:normAutofit/>
          </a:bodyPr>
          <a:lstStyle/>
          <a:p>
            <a:pPr>
              <a:lnSpc>
                <a:spcPts val="3800"/>
              </a:lnSpc>
            </a:pPr>
            <a:r>
              <a:rPr lang="zh-CN" altLang="en-US" dirty="0"/>
              <a:t>规定了</a:t>
            </a:r>
            <a:r>
              <a:rPr lang="en-US" altLang="zh-CN" dirty="0"/>
              <a:t>DTE/DCE</a:t>
            </a:r>
            <a:r>
              <a:rPr lang="zh-CN" altLang="en-US" dirty="0"/>
              <a:t>之间</a:t>
            </a:r>
            <a:r>
              <a:rPr lang="zh-CN" altLang="en-US" dirty="0">
                <a:solidFill>
                  <a:srgbClr val="C00000"/>
                </a:solidFill>
              </a:rPr>
              <a:t>多条信号线的电气连接及有关电路特性</a:t>
            </a:r>
            <a:endParaRPr lang="en-US" altLang="zh-CN" dirty="0">
              <a:solidFill>
                <a:srgbClr val="C00000"/>
              </a:solidFill>
            </a:endParaRPr>
          </a:p>
          <a:p>
            <a:pPr lvl="1">
              <a:lnSpc>
                <a:spcPts val="3800"/>
              </a:lnSpc>
            </a:pPr>
            <a:r>
              <a:rPr lang="zh-CN" altLang="en-US" dirty="0"/>
              <a:t>发送器和接收器的</a:t>
            </a:r>
            <a:r>
              <a:rPr lang="zh-CN" altLang="en-US" b="1" dirty="0">
                <a:solidFill>
                  <a:srgbClr val="5B307E"/>
                </a:solidFill>
              </a:rPr>
              <a:t>电路特性</a:t>
            </a:r>
            <a:r>
              <a:rPr lang="zh-CN" altLang="en-US" dirty="0"/>
              <a:t>、</a:t>
            </a:r>
            <a:r>
              <a:rPr lang="zh-CN" altLang="en-US" b="1" dirty="0">
                <a:solidFill>
                  <a:srgbClr val="5B307E"/>
                </a:solidFill>
              </a:rPr>
              <a:t>负载要求</a:t>
            </a:r>
            <a:r>
              <a:rPr lang="zh-CN" altLang="en-US" dirty="0"/>
              <a:t>、</a:t>
            </a:r>
            <a:r>
              <a:rPr lang="zh-CN" altLang="en-US" b="1" dirty="0">
                <a:solidFill>
                  <a:srgbClr val="5B307E"/>
                </a:solidFill>
              </a:rPr>
              <a:t>传输速率</a:t>
            </a:r>
            <a:r>
              <a:rPr lang="zh-CN" altLang="en-US" dirty="0"/>
              <a:t>和</a:t>
            </a:r>
            <a:r>
              <a:rPr lang="zh-CN" altLang="en-US" b="1" dirty="0">
                <a:solidFill>
                  <a:srgbClr val="5B307E"/>
                </a:solidFill>
              </a:rPr>
              <a:t>连接距离</a:t>
            </a:r>
            <a:r>
              <a:rPr lang="zh-CN" altLang="en-US" dirty="0"/>
              <a:t>等</a:t>
            </a:r>
            <a:endParaRPr lang="en-US" altLang="zh-CN" dirty="0"/>
          </a:p>
          <a:p>
            <a:pPr lvl="1">
              <a:lnSpc>
                <a:spcPts val="3800"/>
              </a:lnSpc>
            </a:pPr>
            <a:r>
              <a:rPr lang="zh-CN" altLang="en-US" dirty="0"/>
              <a:t>如</a:t>
            </a:r>
            <a:r>
              <a:rPr lang="zh-CN" altLang="en-US" dirty="0">
                <a:solidFill>
                  <a:srgbClr val="C00000"/>
                </a:solidFill>
              </a:rPr>
              <a:t>发送信号电平、发送器和接收器的输出阻抗、平衡特性</a:t>
            </a:r>
            <a:r>
              <a:rPr lang="zh-CN" altLang="en-US" dirty="0"/>
              <a:t>等</a:t>
            </a:r>
            <a:endParaRPr lang="en-US" altLang="zh-CN" dirty="0"/>
          </a:p>
          <a:p>
            <a:pPr>
              <a:lnSpc>
                <a:spcPts val="3800"/>
              </a:lnSpc>
            </a:pPr>
            <a:r>
              <a:rPr lang="zh-CN" altLang="en-US" dirty="0"/>
              <a:t>电气特性举例</a:t>
            </a:r>
            <a:endParaRPr lang="en-US" altLang="zh-CN" dirty="0"/>
          </a:p>
          <a:p>
            <a:pPr lvl="1">
              <a:lnSpc>
                <a:spcPts val="3800"/>
              </a:lnSpc>
            </a:pPr>
            <a:r>
              <a:rPr lang="zh-CN" altLang="en-US" dirty="0"/>
              <a:t>普通电话交换网接口</a:t>
            </a:r>
            <a:endParaRPr lang="en-US" altLang="zh-CN" dirty="0"/>
          </a:p>
          <a:p>
            <a:pPr marL="457200" lvl="1" indent="0">
              <a:lnSpc>
                <a:spcPts val="3800"/>
              </a:lnSpc>
              <a:buNone/>
            </a:pPr>
            <a:r>
              <a:rPr lang="zh-CN" altLang="en-US" dirty="0"/>
              <a:t>   电气特性的主要规定</a:t>
            </a:r>
            <a:endParaRPr lang="en-US" altLang="zh-CN" dirty="0"/>
          </a:p>
          <a:p>
            <a:pPr lvl="1">
              <a:lnSpc>
                <a:spcPts val="3800"/>
              </a:lnSpc>
            </a:pPr>
            <a:r>
              <a:rPr lang="en-US" altLang="zh-CN" dirty="0"/>
              <a:t>ITU-T V/X</a:t>
            </a:r>
            <a:r>
              <a:rPr lang="zh-CN" altLang="en-US" dirty="0"/>
              <a:t>系列有关</a:t>
            </a:r>
            <a:endParaRPr lang="en-US" altLang="zh-CN" dirty="0"/>
          </a:p>
          <a:p>
            <a:pPr marL="457200" lvl="1" indent="0">
              <a:lnSpc>
                <a:spcPts val="3800"/>
              </a:lnSpc>
              <a:buNone/>
            </a:pPr>
            <a:r>
              <a:rPr lang="en-US" altLang="zh-CN" dirty="0"/>
              <a:t>   </a:t>
            </a:r>
            <a:r>
              <a:rPr lang="zh-CN" altLang="en-US" dirty="0"/>
              <a:t>建议的某些电气特性</a:t>
            </a:r>
          </a:p>
          <a:p>
            <a:endParaRPr lang="zh-CN" altLang="en-US" dirty="0"/>
          </a:p>
          <a:p>
            <a:endParaRPr lang="zh-CN" altLang="en-US" dirty="0"/>
          </a:p>
        </p:txBody>
      </p:sp>
      <p:graphicFrame>
        <p:nvGraphicFramePr>
          <p:cNvPr id="7" name="表格 6"/>
          <p:cNvGraphicFramePr>
            <a:graphicFrameLocks noGrp="1"/>
          </p:cNvGraphicFramePr>
          <p:nvPr/>
        </p:nvGraphicFramePr>
        <p:xfrm>
          <a:off x="4544160" y="3258114"/>
          <a:ext cx="7260214" cy="1584960"/>
        </p:xfrm>
        <a:graphic>
          <a:graphicData uri="http://schemas.openxmlformats.org/drawingml/2006/table">
            <a:tbl>
              <a:tblPr bandRow="1">
                <a:tableStyleId>{5C22544A-7EE6-4342-B048-85BDC9FD1C3A}</a:tableStyleId>
              </a:tblPr>
              <a:tblGrid>
                <a:gridCol w="1459437">
                  <a:extLst>
                    <a:ext uri="{9D8B030D-6E8A-4147-A177-3AD203B41FA5}">
                      <a16:colId xmlns:a16="http://schemas.microsoft.com/office/drawing/2014/main" val="20000"/>
                    </a:ext>
                  </a:extLst>
                </a:gridCol>
                <a:gridCol w="5800777">
                  <a:extLst>
                    <a:ext uri="{9D8B030D-6E8A-4147-A177-3AD203B41FA5}">
                      <a16:colId xmlns:a16="http://schemas.microsoft.com/office/drawing/2014/main" val="20001"/>
                    </a:ext>
                  </a:extLst>
                </a:gridCol>
              </a:tblGrid>
              <a:tr h="370840">
                <a:tc>
                  <a:txBody>
                    <a:bodyPr/>
                    <a:lstStyle/>
                    <a:p>
                      <a:r>
                        <a:rPr lang="zh-CN" altLang="en-US" sz="2000" b="1" dirty="0"/>
                        <a:t>发送电平</a:t>
                      </a:r>
                      <a:endParaRPr lang="zh-CN" altLang="en-US" sz="2000" b="1" dirty="0">
                        <a:latin typeface="微软雅黑" panose="020B0503020204020204" pitchFamily="34" charset="-122"/>
                        <a:ea typeface="微软雅黑" panose="020B0503020204020204"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000" b="1" dirty="0"/>
                        <a:t>≦0dBm</a:t>
                      </a:r>
                      <a:endParaRPr lang="zh-CN" altLang="en-US" sz="2000" b="1"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0"/>
                  </a:ext>
                </a:extLst>
              </a:tr>
              <a:tr h="370840">
                <a:tc>
                  <a:txBody>
                    <a:bodyPr/>
                    <a:lstStyle/>
                    <a:p>
                      <a:r>
                        <a:rPr lang="zh-CN" altLang="en-US" sz="2000" b="1" dirty="0"/>
                        <a:t>接收电平</a:t>
                      </a:r>
                      <a:endParaRPr lang="zh-CN" altLang="en-US" sz="2000" b="1" dirty="0">
                        <a:latin typeface="微软雅黑" panose="020B0503020204020204" pitchFamily="34" charset="-122"/>
                        <a:ea typeface="微软雅黑" panose="020B0503020204020204"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000" b="1" dirty="0"/>
                        <a:t>-5</a:t>
                      </a:r>
                      <a:r>
                        <a:rPr lang="zh-CN" altLang="en-US" sz="2000" b="1" dirty="0"/>
                        <a:t>～</a:t>
                      </a:r>
                      <a:r>
                        <a:rPr lang="en-US" altLang="zh-CN" sz="2000" b="1" dirty="0"/>
                        <a:t>-35dBm</a:t>
                      </a:r>
                      <a:r>
                        <a:rPr lang="zh-CN" altLang="en-US" sz="2000" b="1" dirty="0"/>
                        <a:t>，视各种</a:t>
                      </a:r>
                      <a:r>
                        <a:rPr lang="en-US" altLang="zh-CN" sz="2000" b="1" dirty="0"/>
                        <a:t>Modem</a:t>
                      </a:r>
                      <a:r>
                        <a:rPr lang="zh-CN" altLang="en-US" sz="2000" b="1" dirty="0"/>
                        <a:t>而定</a:t>
                      </a:r>
                      <a:endParaRPr lang="zh-CN" altLang="en-US" sz="2000" b="1"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1"/>
                  </a:ext>
                </a:extLst>
              </a:tr>
              <a:tr h="370840">
                <a:tc>
                  <a:txBody>
                    <a:bodyPr/>
                    <a:lstStyle/>
                    <a:p>
                      <a:r>
                        <a:rPr lang="zh-CN" altLang="en-US" sz="2000" b="1" dirty="0"/>
                        <a:t>阻    抗</a:t>
                      </a:r>
                      <a:endParaRPr lang="zh-CN" altLang="en-US" sz="2000" b="1" dirty="0">
                        <a:latin typeface="微软雅黑" panose="020B0503020204020204" pitchFamily="34" charset="-122"/>
                        <a:ea typeface="微软雅黑" panose="020B0503020204020204"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000" b="1" dirty="0"/>
                        <a:t>600</a:t>
                      </a:r>
                      <a:r>
                        <a:rPr lang="el-GR" altLang="zh-CN" sz="2000" b="1" dirty="0"/>
                        <a:t>Ω</a:t>
                      </a:r>
                      <a:endParaRPr lang="zh-CN" altLang="en-US" sz="2000" b="1"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2"/>
                  </a:ext>
                </a:extLst>
              </a:tr>
              <a:tr h="370840">
                <a:tc>
                  <a:txBody>
                    <a:bodyPr/>
                    <a:lstStyle/>
                    <a:p>
                      <a:r>
                        <a:rPr lang="zh-CN" altLang="en-US" sz="2000" b="1" dirty="0"/>
                        <a:t>平衡特性</a:t>
                      </a:r>
                      <a:endParaRPr lang="zh-CN" altLang="en-US" sz="2000" b="1" dirty="0">
                        <a:latin typeface="微软雅黑" panose="020B0503020204020204" pitchFamily="34" charset="-122"/>
                        <a:ea typeface="微软雅黑" panose="020B0503020204020204" pitchFamily="34" charset="-122"/>
                      </a:endParaRPr>
                    </a:p>
                  </a:txBody>
                  <a:tcPr/>
                </a:tc>
                <a:tc>
                  <a:txBody>
                    <a:bodyPr/>
                    <a:lstStyle/>
                    <a:p>
                      <a:r>
                        <a:rPr lang="zh-CN" altLang="en-US" sz="2000" b="1" dirty="0"/>
                        <a:t>平衡输入</a:t>
                      </a:r>
                      <a:r>
                        <a:rPr lang="en-US" altLang="zh-CN" sz="2000" b="1" dirty="0"/>
                        <a:t>/</a:t>
                      </a:r>
                      <a:r>
                        <a:rPr lang="zh-CN" altLang="en-US" sz="2000" b="1" dirty="0"/>
                        <a:t>输出</a:t>
                      </a:r>
                      <a:endParaRPr lang="zh-CN" altLang="en-US" sz="2000" b="1"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3"/>
                  </a:ext>
                </a:extLst>
              </a:tr>
            </a:tbl>
          </a:graphicData>
        </a:graphic>
      </p:graphicFrame>
      <p:graphicFrame>
        <p:nvGraphicFramePr>
          <p:cNvPr id="8" name="表格 7"/>
          <p:cNvGraphicFramePr>
            <a:graphicFrameLocks noGrp="1"/>
          </p:cNvGraphicFramePr>
          <p:nvPr/>
        </p:nvGraphicFramePr>
        <p:xfrm>
          <a:off x="4544160" y="4953952"/>
          <a:ext cx="7260214" cy="1584960"/>
        </p:xfrm>
        <a:graphic>
          <a:graphicData uri="http://schemas.openxmlformats.org/drawingml/2006/table">
            <a:tbl>
              <a:tblPr firstRow="1" bandRow="1">
                <a:tableStyleId>{21E4AEA4-8DFA-4A89-87EB-49C32662AFE0}</a:tableStyleId>
              </a:tblPr>
              <a:tblGrid>
                <a:gridCol w="1459436">
                  <a:extLst>
                    <a:ext uri="{9D8B030D-6E8A-4147-A177-3AD203B41FA5}">
                      <a16:colId xmlns:a16="http://schemas.microsoft.com/office/drawing/2014/main" val="20000"/>
                    </a:ext>
                  </a:extLst>
                </a:gridCol>
                <a:gridCol w="1928815">
                  <a:extLst>
                    <a:ext uri="{9D8B030D-6E8A-4147-A177-3AD203B41FA5}">
                      <a16:colId xmlns:a16="http://schemas.microsoft.com/office/drawing/2014/main" val="20001"/>
                    </a:ext>
                  </a:extLst>
                </a:gridCol>
                <a:gridCol w="2056909">
                  <a:extLst>
                    <a:ext uri="{9D8B030D-6E8A-4147-A177-3AD203B41FA5}">
                      <a16:colId xmlns:a16="http://schemas.microsoft.com/office/drawing/2014/main" val="20002"/>
                    </a:ext>
                  </a:extLst>
                </a:gridCol>
                <a:gridCol w="1815054">
                  <a:extLst>
                    <a:ext uri="{9D8B030D-6E8A-4147-A177-3AD203B41FA5}">
                      <a16:colId xmlns:a16="http://schemas.microsoft.com/office/drawing/2014/main" val="20003"/>
                    </a:ext>
                  </a:extLst>
                </a:gridCol>
              </a:tblGrid>
              <a:tr h="350600">
                <a:tc>
                  <a:txBody>
                    <a:bodyPr/>
                    <a:lstStyle/>
                    <a:p>
                      <a:r>
                        <a:rPr lang="en-US" altLang="zh-CN" sz="2000" b="1" dirty="0"/>
                        <a:t>ITU-T</a:t>
                      </a:r>
                      <a:r>
                        <a:rPr lang="zh-CN" altLang="en-US" sz="2000" b="1" dirty="0"/>
                        <a:t>建议</a:t>
                      </a:r>
                    </a:p>
                  </a:txBody>
                  <a:tcPr/>
                </a:tc>
                <a:tc>
                  <a:txBody>
                    <a:bodyPr/>
                    <a:lstStyle/>
                    <a:p>
                      <a:r>
                        <a:rPr lang="en-US" altLang="zh-CN" sz="2000" b="1" dirty="0"/>
                        <a:t>1</a:t>
                      </a:r>
                      <a:r>
                        <a:rPr lang="zh-CN" altLang="en-US" sz="2000" b="1" dirty="0"/>
                        <a:t>信号电平</a:t>
                      </a:r>
                    </a:p>
                  </a:txBody>
                  <a:tcPr/>
                </a:tc>
                <a:tc>
                  <a:txBody>
                    <a:bodyPr/>
                    <a:lstStyle/>
                    <a:p>
                      <a:r>
                        <a:rPr lang="en-US" altLang="zh-CN" sz="2000" b="1" dirty="0"/>
                        <a:t>0</a:t>
                      </a:r>
                      <a:r>
                        <a:rPr lang="zh-CN" altLang="en-US" sz="2000" b="1" dirty="0"/>
                        <a:t>信号电平</a:t>
                      </a:r>
                    </a:p>
                  </a:txBody>
                  <a:tcPr/>
                </a:tc>
                <a:tc>
                  <a:txBody>
                    <a:bodyPr/>
                    <a:lstStyle/>
                    <a:p>
                      <a:r>
                        <a:rPr lang="zh-CN" altLang="en-US" sz="2000" b="1" dirty="0"/>
                        <a:t>速率范围</a:t>
                      </a:r>
                    </a:p>
                  </a:txBody>
                  <a:tcPr/>
                </a:tc>
                <a:extLst>
                  <a:ext uri="{0D108BD9-81ED-4DB2-BD59-A6C34878D82A}">
                    <a16:rowId xmlns:a16="http://schemas.microsoft.com/office/drawing/2014/main" val="10000"/>
                  </a:ext>
                </a:extLst>
              </a:tr>
              <a:tr h="350600">
                <a:tc>
                  <a:txBody>
                    <a:bodyPr/>
                    <a:lstStyle/>
                    <a:p>
                      <a:r>
                        <a:rPr lang="en-US" altLang="zh-CN" sz="2000" b="1" dirty="0"/>
                        <a:t>V.28</a:t>
                      </a:r>
                      <a:endParaRPr lang="zh-CN" altLang="en-US" sz="2000" b="1" dirty="0"/>
                    </a:p>
                  </a:txBody>
                  <a:tcPr/>
                </a:tc>
                <a:tc>
                  <a:txBody>
                    <a:bodyPr/>
                    <a:lstStyle/>
                    <a:p>
                      <a:r>
                        <a:rPr lang="en-US" altLang="zh-CN" sz="2000" b="1" dirty="0"/>
                        <a:t>-5</a:t>
                      </a:r>
                      <a:r>
                        <a:rPr lang="zh-CN" altLang="en-US" sz="2000" b="1" dirty="0"/>
                        <a:t>～</a:t>
                      </a:r>
                      <a:r>
                        <a:rPr lang="en-US" altLang="zh-CN" sz="2000" b="1" dirty="0"/>
                        <a:t>-15V(</a:t>
                      </a:r>
                      <a:r>
                        <a:rPr lang="zh-CN" altLang="en-US" sz="2000" b="1" dirty="0"/>
                        <a:t>对地</a:t>
                      </a:r>
                      <a:r>
                        <a:rPr lang="en-US" altLang="zh-CN" sz="2000" b="1" dirty="0"/>
                        <a:t>)</a:t>
                      </a:r>
                      <a:endParaRPr lang="zh-CN" altLang="en-US" sz="2000" b="1" dirty="0"/>
                    </a:p>
                  </a:txBody>
                  <a:tcPr/>
                </a:tc>
                <a:tc>
                  <a:txBody>
                    <a:bodyPr/>
                    <a:lstStyle/>
                    <a:p>
                      <a:r>
                        <a:rPr lang="en-US" altLang="zh-CN" sz="2000" b="1" dirty="0"/>
                        <a:t>+5</a:t>
                      </a:r>
                      <a:r>
                        <a:rPr lang="zh-CN" altLang="en-US" sz="2000" b="1" dirty="0"/>
                        <a:t>～</a:t>
                      </a:r>
                      <a:r>
                        <a:rPr lang="en-US" altLang="zh-CN" sz="2000" b="1" dirty="0"/>
                        <a:t>+15V(</a:t>
                      </a:r>
                      <a:r>
                        <a:rPr lang="zh-CN" altLang="en-US" sz="2000" b="1" dirty="0"/>
                        <a:t>对地</a:t>
                      </a:r>
                      <a:r>
                        <a:rPr lang="en-US" altLang="zh-CN" sz="2000" b="1" dirty="0"/>
                        <a:t>)</a:t>
                      </a:r>
                      <a:endParaRPr lang="zh-CN" altLang="en-US" sz="2000" b="1" dirty="0"/>
                    </a:p>
                  </a:txBody>
                  <a:tcPr/>
                </a:tc>
                <a:tc>
                  <a:txBody>
                    <a:bodyPr/>
                    <a:lstStyle/>
                    <a:p>
                      <a:r>
                        <a:rPr lang="en-US" altLang="zh-CN" sz="2000" b="1" dirty="0"/>
                        <a:t>≦20 kb/s</a:t>
                      </a:r>
                      <a:endParaRPr lang="zh-CN" altLang="en-US" sz="2000" b="1" dirty="0"/>
                    </a:p>
                  </a:txBody>
                  <a:tcPr/>
                </a:tc>
                <a:extLst>
                  <a:ext uri="{0D108BD9-81ED-4DB2-BD59-A6C34878D82A}">
                    <a16:rowId xmlns:a16="http://schemas.microsoft.com/office/drawing/2014/main" val="10001"/>
                  </a:ext>
                </a:extLst>
              </a:tr>
              <a:tr h="350600">
                <a:tc>
                  <a:txBody>
                    <a:bodyPr/>
                    <a:lstStyle/>
                    <a:p>
                      <a:r>
                        <a:rPr lang="en-US" altLang="zh-CN" sz="2000" b="1" dirty="0"/>
                        <a:t>V.10/X.26</a:t>
                      </a:r>
                      <a:endParaRPr lang="zh-CN" altLang="en-US" sz="2000" b="1" dirty="0"/>
                    </a:p>
                  </a:txBody>
                  <a:tcPr/>
                </a:tc>
                <a:tc>
                  <a:txBody>
                    <a:bodyPr/>
                    <a:lstStyle/>
                    <a:p>
                      <a:r>
                        <a:rPr lang="en-US" altLang="zh-CN" sz="2000" b="1" dirty="0"/>
                        <a:t>-4</a:t>
                      </a:r>
                      <a:r>
                        <a:rPr lang="zh-CN" altLang="en-US" sz="2000" b="1" dirty="0"/>
                        <a:t>～</a:t>
                      </a:r>
                      <a:r>
                        <a:rPr lang="en-US" altLang="zh-CN" sz="2000" b="1" dirty="0"/>
                        <a:t>-6V(</a:t>
                      </a:r>
                      <a:r>
                        <a:rPr lang="zh-CN" altLang="en-US" sz="2000" b="1" dirty="0"/>
                        <a:t>对地</a:t>
                      </a:r>
                      <a:r>
                        <a:rPr lang="en-US" altLang="zh-CN" sz="2000" b="1" dirty="0"/>
                        <a:t>)</a:t>
                      </a:r>
                      <a:endParaRPr lang="zh-CN" altLang="en-US" sz="2000" b="1" dirty="0"/>
                    </a:p>
                  </a:txBody>
                  <a:tcPr/>
                </a:tc>
                <a:tc>
                  <a:txBody>
                    <a:bodyPr/>
                    <a:lstStyle/>
                    <a:p>
                      <a:r>
                        <a:rPr lang="en-US" altLang="zh-CN" sz="2000" b="1" dirty="0"/>
                        <a:t>+4</a:t>
                      </a:r>
                      <a:r>
                        <a:rPr lang="zh-CN" altLang="en-US" sz="2000" b="1" dirty="0"/>
                        <a:t>～</a:t>
                      </a:r>
                      <a:r>
                        <a:rPr lang="en-US" altLang="zh-CN" sz="2000" b="1" dirty="0"/>
                        <a:t>+6V(</a:t>
                      </a:r>
                      <a:r>
                        <a:rPr lang="zh-CN" altLang="en-US" sz="2000" b="1" dirty="0"/>
                        <a:t>对地</a:t>
                      </a:r>
                      <a:r>
                        <a:rPr lang="en-US" altLang="zh-CN" sz="2000" b="1" dirty="0"/>
                        <a:t>)</a:t>
                      </a:r>
                      <a:endParaRPr lang="zh-CN" altLang="en-US" sz="20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000" b="1" dirty="0"/>
                        <a:t>≦300 kb/s</a:t>
                      </a:r>
                      <a:endParaRPr lang="zh-CN" altLang="en-US" sz="2000" b="1" dirty="0"/>
                    </a:p>
                  </a:txBody>
                  <a:tcPr/>
                </a:tc>
                <a:extLst>
                  <a:ext uri="{0D108BD9-81ED-4DB2-BD59-A6C34878D82A}">
                    <a16:rowId xmlns:a16="http://schemas.microsoft.com/office/drawing/2014/main" val="10002"/>
                  </a:ext>
                </a:extLst>
              </a:tr>
              <a:tr h="350600">
                <a:tc>
                  <a:txBody>
                    <a:bodyPr/>
                    <a:lstStyle/>
                    <a:p>
                      <a:r>
                        <a:rPr lang="en-US" altLang="zh-CN" sz="2000" b="1" dirty="0"/>
                        <a:t>V.11/X.27</a:t>
                      </a:r>
                      <a:endParaRPr lang="zh-CN" altLang="en-US" sz="2000" b="1" dirty="0"/>
                    </a:p>
                  </a:txBody>
                  <a:tcPr/>
                </a:tc>
                <a:tc>
                  <a:txBody>
                    <a:bodyPr/>
                    <a:lstStyle/>
                    <a:p>
                      <a:r>
                        <a:rPr lang="en-US" altLang="zh-CN" sz="2000" b="1" dirty="0"/>
                        <a:t>-2</a:t>
                      </a:r>
                      <a:r>
                        <a:rPr lang="zh-CN" altLang="en-US" sz="2000" b="1" dirty="0"/>
                        <a:t>～</a:t>
                      </a:r>
                      <a:r>
                        <a:rPr lang="en-US" altLang="zh-CN" sz="2000" b="1" dirty="0"/>
                        <a:t>-6V(</a:t>
                      </a:r>
                      <a:r>
                        <a:rPr lang="zh-CN" altLang="en-US" sz="2000" b="1" dirty="0"/>
                        <a:t>差动</a:t>
                      </a:r>
                      <a:r>
                        <a:rPr lang="en-US" altLang="zh-CN" sz="2000" b="1" dirty="0"/>
                        <a:t>)</a:t>
                      </a:r>
                      <a:endParaRPr lang="zh-CN" altLang="en-US" sz="2000" b="1" dirty="0"/>
                    </a:p>
                  </a:txBody>
                  <a:tcPr/>
                </a:tc>
                <a:tc>
                  <a:txBody>
                    <a:bodyPr/>
                    <a:lstStyle/>
                    <a:p>
                      <a:r>
                        <a:rPr lang="en-US" altLang="zh-CN" sz="2000" b="1" dirty="0"/>
                        <a:t>+2</a:t>
                      </a:r>
                      <a:r>
                        <a:rPr lang="zh-CN" altLang="en-US" sz="2000" b="1" dirty="0"/>
                        <a:t>～</a:t>
                      </a:r>
                      <a:r>
                        <a:rPr lang="en-US" altLang="zh-CN" sz="2000" b="1" dirty="0"/>
                        <a:t>+6V(</a:t>
                      </a:r>
                      <a:r>
                        <a:rPr lang="zh-CN" altLang="en-US" sz="2000" b="1" dirty="0"/>
                        <a:t>差动</a:t>
                      </a:r>
                      <a:r>
                        <a:rPr lang="en-US" altLang="zh-CN" sz="2000" b="1" dirty="0"/>
                        <a:t>)</a:t>
                      </a:r>
                      <a:endParaRPr lang="zh-CN" altLang="en-US" sz="20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000" b="1" dirty="0"/>
                        <a:t>≦10 Mb/s</a:t>
                      </a:r>
                      <a:endParaRPr lang="zh-CN" altLang="en-US" sz="2000" b="1" dirty="0"/>
                    </a:p>
                  </a:txBody>
                  <a:tcPr/>
                </a:tc>
                <a:extLst>
                  <a:ext uri="{0D108BD9-81ED-4DB2-BD59-A6C34878D82A}">
                    <a16:rowId xmlns:a16="http://schemas.microsoft.com/office/drawing/2014/main" val="10003"/>
                  </a:ext>
                </a:extLst>
              </a:tr>
            </a:tbl>
          </a:graphicData>
        </a:graphic>
      </p:graphicFrame>
      <p:sp>
        <p:nvSpPr>
          <p:cNvPr id="9" name="文本框 8"/>
          <p:cNvSpPr txBox="1"/>
          <p:nvPr/>
        </p:nvSpPr>
        <p:spPr>
          <a:xfrm>
            <a:off x="0" y="6442428"/>
            <a:ext cx="2174542"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物理层基本概念</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5"/>
          <a:stretch>
            <a:fillRect/>
          </a:stretch>
        </p:blipFill>
        <p:spPr>
          <a:xfrm>
            <a:off x="6778703" y="3359883"/>
            <a:ext cx="4683195" cy="3223894"/>
          </a:xfrm>
          <a:prstGeom prst="rect">
            <a:avLst/>
          </a:prstGeom>
        </p:spPr>
      </p:pic>
      <p:sp>
        <p:nvSpPr>
          <p:cNvPr id="3" name="内容占位符 2"/>
          <p:cNvSpPr>
            <a:spLocks noGrp="1"/>
          </p:cNvSpPr>
          <p:nvPr>
            <p:ph idx="1"/>
          </p:nvPr>
        </p:nvSpPr>
        <p:spPr>
          <a:xfrm>
            <a:off x="6643569" y="1463941"/>
            <a:ext cx="4818329" cy="1895942"/>
          </a:xfrm>
        </p:spPr>
        <p:txBody>
          <a:bodyPr>
            <a:normAutofit/>
          </a:bodyPr>
          <a:lstStyle/>
          <a:p>
            <a:pPr marL="0" indent="0" algn="just">
              <a:buNone/>
            </a:pPr>
            <a:r>
              <a:rPr lang="zh-CN" altLang="en-US" dirty="0">
                <a:solidFill>
                  <a:srgbClr val="C00000"/>
                </a:solidFill>
              </a:rPr>
              <a:t>同步卫星的配置</a:t>
            </a:r>
            <a:endParaRPr lang="en-US" altLang="zh-CN" dirty="0">
              <a:solidFill>
                <a:srgbClr val="C00000"/>
              </a:solidFill>
            </a:endParaRPr>
          </a:p>
          <a:p>
            <a:pPr algn="just">
              <a:lnSpc>
                <a:spcPct val="110000"/>
              </a:lnSpc>
            </a:pPr>
            <a:r>
              <a:rPr lang="zh-CN" altLang="en-US" sz="2400" dirty="0"/>
              <a:t>同步卫星在赤道上空</a:t>
            </a:r>
            <a:r>
              <a:rPr lang="en-US" altLang="zh-CN" sz="2400" dirty="0"/>
              <a:t>36000km</a:t>
            </a:r>
            <a:r>
              <a:rPr lang="zh-CN" altLang="en-US" sz="2400" dirty="0"/>
              <a:t>，三颗相距</a:t>
            </a:r>
            <a:r>
              <a:rPr lang="en-US" altLang="zh-CN" sz="2400" dirty="0"/>
              <a:t>120</a:t>
            </a:r>
            <a:r>
              <a:rPr lang="zh-CN" altLang="en-US" sz="2400" dirty="0"/>
              <a:t>度的卫星就能覆盖整个赤道圆周</a:t>
            </a:r>
          </a:p>
          <a:p>
            <a:pPr algn="just"/>
            <a:endParaRPr lang="zh-CN" altLang="en-US" dirty="0">
              <a:solidFill>
                <a:srgbClr val="C00000"/>
              </a:solidFill>
            </a:endParaRPr>
          </a:p>
          <a:p>
            <a:pPr marL="0" indent="0" algn="just">
              <a:buNone/>
            </a:pPr>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70</a:t>
            </a:fld>
            <a:endParaRPr kumimoji="1" lang="zh-CN" altLang="en-US" dirty="0"/>
          </a:p>
        </p:txBody>
      </p:sp>
      <p:sp>
        <p:nvSpPr>
          <p:cNvPr id="7" name="内容占位符 2"/>
          <p:cNvSpPr txBox="1"/>
          <p:nvPr/>
        </p:nvSpPr>
        <p:spPr>
          <a:xfrm>
            <a:off x="446568" y="1465613"/>
            <a:ext cx="5826642" cy="5210260"/>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10000"/>
              </a:lnSpc>
              <a:buNone/>
            </a:pPr>
            <a:r>
              <a:rPr lang="zh-CN" altLang="en-US" dirty="0">
                <a:solidFill>
                  <a:srgbClr val="C00000"/>
                </a:solidFill>
              </a:rPr>
              <a:t>同步卫星通信</a:t>
            </a:r>
            <a:endParaRPr lang="en-US" altLang="zh-CN" dirty="0">
              <a:solidFill>
                <a:srgbClr val="C00000"/>
              </a:solidFill>
            </a:endParaRPr>
          </a:p>
          <a:p>
            <a:pPr algn="just">
              <a:lnSpc>
                <a:spcPct val="110000"/>
              </a:lnSpc>
            </a:pPr>
            <a:r>
              <a:rPr lang="zh-CN" altLang="en-US" sz="2400" dirty="0"/>
              <a:t>同步卫星有两种轨道：</a:t>
            </a:r>
            <a:endParaRPr lang="en-US" altLang="zh-CN" sz="2400" dirty="0"/>
          </a:p>
          <a:p>
            <a:pPr lvl="1" algn="just">
              <a:lnSpc>
                <a:spcPct val="110000"/>
              </a:lnSpc>
            </a:pPr>
            <a:r>
              <a:rPr lang="zh-CN" altLang="en-US" dirty="0"/>
              <a:t>地球同步轨道：</a:t>
            </a:r>
            <a:endParaRPr lang="en-US" altLang="zh-CN" dirty="0"/>
          </a:p>
          <a:p>
            <a:pPr lvl="2" algn="just">
              <a:lnSpc>
                <a:spcPct val="110000"/>
              </a:lnSpc>
            </a:pPr>
            <a:r>
              <a:rPr lang="zh-CN" altLang="en-US" dirty="0"/>
              <a:t>从地球上的特定位置观看时，地球同步轨道上的卫星经过一个恒星天后，会出现在天空中完全相同的位置</a:t>
            </a:r>
            <a:endParaRPr lang="en-US" altLang="zh-CN" dirty="0"/>
          </a:p>
          <a:p>
            <a:pPr lvl="2" algn="just">
              <a:lnSpc>
                <a:spcPct val="110000"/>
              </a:lnSpc>
            </a:pPr>
            <a:r>
              <a:rPr lang="zh-CN" altLang="en-US" dirty="0"/>
              <a:t>圆形的地球同步轨道的半径为</a:t>
            </a:r>
            <a:r>
              <a:rPr lang="en-US" altLang="zh-CN" dirty="0"/>
              <a:t>42,164km</a:t>
            </a:r>
          </a:p>
          <a:p>
            <a:pPr lvl="1" algn="just">
              <a:lnSpc>
                <a:spcPct val="110000"/>
              </a:lnSpc>
            </a:pPr>
            <a:r>
              <a:rPr lang="zh-CN" altLang="en-US" dirty="0"/>
              <a:t>地球静止轨道</a:t>
            </a:r>
            <a:endParaRPr lang="en-US" altLang="zh-CN" dirty="0"/>
          </a:p>
          <a:p>
            <a:pPr lvl="2" algn="just">
              <a:lnSpc>
                <a:spcPct val="110000"/>
              </a:lnSpc>
            </a:pPr>
            <a:r>
              <a:rPr lang="zh-CN" altLang="en-US" dirty="0"/>
              <a:t>在地球赤道上空约</a:t>
            </a:r>
            <a:r>
              <a:rPr lang="en-US" altLang="zh-CN" dirty="0"/>
              <a:t>36000km</a:t>
            </a:r>
            <a:r>
              <a:rPr lang="zh-CN" altLang="en-US" dirty="0"/>
              <a:t>的太空中围绕地球的圆形轨道</a:t>
            </a:r>
            <a:endParaRPr lang="en-US" altLang="zh-CN" dirty="0"/>
          </a:p>
          <a:p>
            <a:pPr lvl="2" algn="just">
              <a:lnSpc>
                <a:spcPct val="110000"/>
              </a:lnSpc>
            </a:pPr>
            <a:r>
              <a:rPr lang="zh-CN" altLang="en-US" dirty="0"/>
              <a:t>其绕地球运行周期为</a:t>
            </a:r>
            <a:r>
              <a:rPr lang="en-US" altLang="zh-CN" dirty="0"/>
              <a:t>1</a:t>
            </a:r>
            <a:r>
              <a:rPr lang="zh-CN" altLang="en-US" dirty="0"/>
              <a:t>恒星日，与地球自转同步</a:t>
            </a:r>
            <a:endParaRPr lang="zh-CN" altLang="en-US" sz="1400" dirty="0"/>
          </a:p>
        </p:txBody>
      </p:sp>
      <p:pic>
        <p:nvPicPr>
          <p:cNvPr id="8" name="同步卫星">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flipV="1">
            <a:off x="478483" y="2516339"/>
            <a:ext cx="5794727" cy="3359130"/>
          </a:xfrm>
          <a:prstGeom prst="rect">
            <a:avLst/>
          </a:prstGeom>
        </p:spPr>
      </p:pic>
      <p:sp>
        <p:nvSpPr>
          <p:cNvPr id="11" name="标题 1"/>
          <p:cNvSpPr>
            <a:spLocks noGrp="1"/>
          </p:cNvSpPr>
          <p:nvPr>
            <p:ph type="title"/>
          </p:nvPr>
        </p:nvSpPr>
        <p:spPr>
          <a:xfrm>
            <a:off x="1307508" y="365126"/>
            <a:ext cx="8220812" cy="879086"/>
          </a:xfrm>
        </p:spPr>
        <p:txBody>
          <a:bodyPr/>
          <a:lstStyle/>
          <a:p>
            <a:r>
              <a:rPr lang="zh-CN" altLang="en-US" dirty="0"/>
              <a:t>卫星通信的基本概念</a:t>
            </a:r>
          </a:p>
        </p:txBody>
      </p:sp>
      <p:sp>
        <p:nvSpPr>
          <p:cNvPr id="10" name="文本框 9"/>
          <p:cNvSpPr txBox="1"/>
          <p:nvPr/>
        </p:nvSpPr>
        <p:spPr>
          <a:xfrm>
            <a:off x="37072" y="6449664"/>
            <a:ext cx="1915296"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无线与卫星通信</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8"/>
                </p:tgtEl>
              </p:cMediaNode>
            </p:video>
          </p:childTnLst>
        </p:cTn>
      </p:par>
    </p:tnLst>
    <p:bldLst>
      <p:bldP spid="3"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D4D1E41-7A09-AB4A-A4E1-09765ADA2698}" type="slidenum">
              <a:rPr kumimoji="1" lang="zh-CN" altLang="en-US" smtClean="0"/>
              <a:t>71</a:t>
            </a:fld>
            <a:endParaRPr kumimoji="1" lang="zh-CN" altLang="en-US" dirty="0"/>
          </a:p>
        </p:txBody>
      </p:sp>
      <p:sp>
        <p:nvSpPr>
          <p:cNvPr id="6" name="内容占位符 2"/>
          <p:cNvSpPr>
            <a:spLocks noGrp="1"/>
          </p:cNvSpPr>
          <p:nvPr>
            <p:ph idx="1"/>
          </p:nvPr>
        </p:nvSpPr>
        <p:spPr>
          <a:xfrm>
            <a:off x="838200" y="1512312"/>
            <a:ext cx="10515600" cy="4919310"/>
          </a:xfrm>
        </p:spPr>
        <p:txBody>
          <a:bodyPr>
            <a:normAutofit fontScale="92500" lnSpcReduction="20000"/>
          </a:bodyPr>
          <a:lstStyle/>
          <a:p>
            <a:pPr>
              <a:lnSpc>
                <a:spcPct val="110000"/>
              </a:lnSpc>
            </a:pPr>
            <a:r>
              <a:rPr lang="zh-CN" altLang="en-US" i="0" dirty="0">
                <a:solidFill>
                  <a:srgbClr val="5B307E"/>
                </a:solidFill>
                <a:latin typeface="Times New Roman" panose="02020603050405020304" pitchFamily="18" charset="0"/>
              </a:rPr>
              <a:t>卫星通信的特点</a:t>
            </a:r>
            <a:endParaRPr lang="en-US" altLang="zh-CN" dirty="0">
              <a:solidFill>
                <a:srgbClr val="5B307E"/>
              </a:solidFill>
              <a:latin typeface="Times New Roman" panose="02020603050405020304" pitchFamily="18" charset="0"/>
            </a:endParaRPr>
          </a:p>
          <a:p>
            <a:pPr lvl="1">
              <a:lnSpc>
                <a:spcPct val="120000"/>
              </a:lnSpc>
            </a:pPr>
            <a:r>
              <a:rPr lang="zh-CN" altLang="en-US" i="0" dirty="0">
                <a:latin typeface="Times New Roman" panose="02020603050405020304" pitchFamily="18" charset="0"/>
              </a:rPr>
              <a:t>传播时延长，从一个地球站经卫星到另一个地球站的电波传播传播时间约需</a:t>
            </a:r>
            <a:r>
              <a:rPr lang="en-US" altLang="zh-CN" i="0" dirty="0">
                <a:latin typeface="Times New Roman" panose="02020603050405020304" pitchFamily="18" charset="0"/>
              </a:rPr>
              <a:t>240</a:t>
            </a:r>
            <a:r>
              <a:rPr lang="zh-CN" altLang="en-US" i="0" dirty="0">
                <a:latin typeface="Times New Roman" panose="02020603050405020304" pitchFamily="18" charset="0"/>
              </a:rPr>
              <a:t>～</a:t>
            </a:r>
            <a:r>
              <a:rPr lang="en-US" altLang="zh-CN" i="0" dirty="0">
                <a:latin typeface="Times New Roman" panose="02020603050405020304" pitchFamily="18" charset="0"/>
              </a:rPr>
              <a:t>280ms</a:t>
            </a:r>
            <a:r>
              <a:rPr lang="zh-CN" altLang="en-US" i="0" dirty="0">
                <a:latin typeface="Times New Roman" panose="02020603050405020304" pitchFamily="18" charset="0"/>
              </a:rPr>
              <a:t>（可取</a:t>
            </a:r>
            <a:r>
              <a:rPr lang="en-US" altLang="zh-CN" i="0" dirty="0">
                <a:latin typeface="Times New Roman" panose="02020603050405020304" pitchFamily="18" charset="0"/>
              </a:rPr>
              <a:t>270ms</a:t>
            </a:r>
            <a:r>
              <a:rPr lang="zh-CN" altLang="en-US" i="0" dirty="0">
                <a:latin typeface="Times New Roman" panose="02020603050405020304" pitchFamily="18" charset="0"/>
              </a:rPr>
              <a:t>）</a:t>
            </a:r>
            <a:endParaRPr lang="zh-CN" altLang="en-US" dirty="0">
              <a:latin typeface="Times New Roman" panose="02020603050405020304" pitchFamily="18" charset="0"/>
            </a:endParaRPr>
          </a:p>
          <a:p>
            <a:pPr lvl="1">
              <a:lnSpc>
                <a:spcPct val="110000"/>
              </a:lnSpc>
            </a:pPr>
            <a:r>
              <a:rPr lang="zh-CN" altLang="en-US" i="0" dirty="0">
                <a:latin typeface="Times New Roman" panose="02020603050405020304" pitchFamily="18" charset="0"/>
              </a:rPr>
              <a:t>传播损耗大，达</a:t>
            </a:r>
            <a:r>
              <a:rPr lang="en-US" altLang="zh-CN" i="0" dirty="0">
                <a:latin typeface="Times New Roman" panose="02020603050405020304" pitchFamily="18" charset="0"/>
              </a:rPr>
              <a:t>200dB</a:t>
            </a:r>
            <a:r>
              <a:rPr lang="zh-CN" altLang="en-US" i="0" dirty="0">
                <a:latin typeface="Times New Roman" panose="02020603050405020304" pitchFamily="18" charset="0"/>
              </a:rPr>
              <a:t>左右</a:t>
            </a:r>
            <a:endParaRPr lang="zh-CN" altLang="en-US" dirty="0">
              <a:latin typeface="Times New Roman" panose="02020603050405020304" pitchFamily="18" charset="0"/>
            </a:endParaRPr>
          </a:p>
          <a:p>
            <a:pPr lvl="1">
              <a:lnSpc>
                <a:spcPct val="110000"/>
              </a:lnSpc>
            </a:pPr>
            <a:r>
              <a:rPr lang="zh-CN" altLang="en-US" i="0" dirty="0">
                <a:latin typeface="Times New Roman" panose="02020603050405020304" pitchFamily="18" charset="0"/>
              </a:rPr>
              <a:t>受大气层的影响大</a:t>
            </a:r>
            <a:endParaRPr lang="zh-CN" altLang="en-US" dirty="0">
              <a:latin typeface="Times New Roman" panose="02020603050405020304" pitchFamily="18" charset="0"/>
            </a:endParaRPr>
          </a:p>
          <a:p>
            <a:pPr lvl="1">
              <a:lnSpc>
                <a:spcPct val="110000"/>
              </a:lnSpc>
            </a:pPr>
            <a:r>
              <a:rPr lang="zh-CN" altLang="en-US" i="0" dirty="0">
                <a:latin typeface="Times New Roman" panose="02020603050405020304" pitchFamily="18" charset="0"/>
              </a:rPr>
              <a:t>“面覆盖”式的传播信道</a:t>
            </a:r>
            <a:endParaRPr lang="en-US" altLang="zh-CN" i="0" dirty="0">
              <a:latin typeface="Times New Roman" panose="02020603050405020304" pitchFamily="18" charset="0"/>
            </a:endParaRPr>
          </a:p>
          <a:p>
            <a:pPr>
              <a:lnSpc>
                <a:spcPct val="120000"/>
              </a:lnSpc>
            </a:pPr>
            <a:r>
              <a:rPr lang="zh-CN" altLang="en-US" dirty="0">
                <a:solidFill>
                  <a:srgbClr val="5B307E"/>
                </a:solidFill>
              </a:rPr>
              <a:t>卫星通信的缺点</a:t>
            </a:r>
            <a:endParaRPr lang="en-US" altLang="zh-CN" dirty="0">
              <a:solidFill>
                <a:srgbClr val="5B307E"/>
              </a:solidFill>
            </a:endParaRPr>
          </a:p>
          <a:p>
            <a:pPr lvl="1">
              <a:lnSpc>
                <a:spcPct val="120000"/>
              </a:lnSpc>
            </a:pPr>
            <a:r>
              <a:rPr lang="zh-CN" altLang="en-US" dirty="0"/>
              <a:t>传输时延大：</a:t>
            </a:r>
            <a:r>
              <a:rPr lang="en-US" altLang="zh-CN" dirty="0"/>
              <a:t>500</a:t>
            </a:r>
            <a:r>
              <a:rPr lang="zh-CN" altLang="en-US" dirty="0"/>
              <a:t>毫秒</a:t>
            </a:r>
            <a:r>
              <a:rPr lang="en-US" altLang="zh-CN" dirty="0"/>
              <a:t>~800</a:t>
            </a:r>
            <a:r>
              <a:rPr lang="zh-CN" altLang="en-US" dirty="0"/>
              <a:t>毫秒的时延</a:t>
            </a:r>
          </a:p>
          <a:p>
            <a:pPr lvl="1">
              <a:lnSpc>
                <a:spcPct val="120000"/>
              </a:lnSpc>
            </a:pPr>
            <a:r>
              <a:rPr lang="zh-CN" altLang="en-US" dirty="0"/>
              <a:t>高纬度地区难以实现卫星通信</a:t>
            </a:r>
          </a:p>
          <a:p>
            <a:pPr lvl="1">
              <a:lnSpc>
                <a:spcPct val="120000"/>
              </a:lnSpc>
            </a:pPr>
            <a:r>
              <a:rPr lang="zh-CN" altLang="en-US" dirty="0"/>
              <a:t>为了避免各卫星通信系统之间的相互干扰，</a:t>
            </a:r>
            <a:r>
              <a:rPr lang="zh-CN" altLang="en-US" dirty="0">
                <a:solidFill>
                  <a:srgbClr val="C00000"/>
                </a:solidFill>
              </a:rPr>
              <a:t>同步轨道的星位</a:t>
            </a:r>
            <a:r>
              <a:rPr lang="zh-CN" altLang="en-US" dirty="0"/>
              <a:t>是有一点限度的，不能无限制地增加卫星数量</a:t>
            </a:r>
          </a:p>
          <a:p>
            <a:pPr lvl="1">
              <a:lnSpc>
                <a:spcPct val="120000"/>
              </a:lnSpc>
            </a:pPr>
            <a:r>
              <a:rPr lang="zh-CN" altLang="en-US" dirty="0"/>
              <a:t>太空中的日凌现象和星食现象会中断和影响卫星通信</a:t>
            </a:r>
          </a:p>
          <a:p>
            <a:pPr marL="914400" lvl="1" indent="-457200">
              <a:lnSpc>
                <a:spcPct val="110000"/>
              </a:lnSpc>
              <a:buFont typeface="+mj-ea"/>
              <a:buAutoNum type="circleNumDbPlain"/>
            </a:pPr>
            <a:endParaRPr lang="zh-CN" altLang="en-US" dirty="0">
              <a:latin typeface="Times New Roman" panose="02020603050405020304" pitchFamily="18" charset="0"/>
            </a:endParaRPr>
          </a:p>
          <a:p>
            <a:pPr marL="914400" lvl="1" indent="-457200">
              <a:buFont typeface="+mj-ea"/>
              <a:buAutoNum type="circleNumDbPlain"/>
            </a:pPr>
            <a:endParaRPr lang="zh-CN" altLang="en-US" dirty="0"/>
          </a:p>
          <a:p>
            <a:endParaRPr lang="zh-CN" altLang="en-US" dirty="0"/>
          </a:p>
          <a:p>
            <a:pPr marL="245745" indent="-342900">
              <a:lnSpc>
                <a:spcPct val="110000"/>
              </a:lnSpc>
            </a:pPr>
            <a:endParaRPr lang="zh-CN" altLang="en-US" sz="2400" dirty="0"/>
          </a:p>
          <a:p>
            <a:pPr marL="360045" lvl="1" indent="0">
              <a:lnSpc>
                <a:spcPct val="110000"/>
              </a:lnSpc>
              <a:buNone/>
            </a:pPr>
            <a:endParaRPr lang="en-US" altLang="zh-CN" sz="2000" dirty="0"/>
          </a:p>
        </p:txBody>
      </p:sp>
      <p:pic>
        <p:nvPicPr>
          <p:cNvPr id="5" name="图片 4"/>
          <p:cNvPicPr>
            <a:picLocks noChangeAspect="1"/>
          </p:cNvPicPr>
          <p:nvPr/>
        </p:nvPicPr>
        <p:blipFill rotWithShape="1">
          <a:blip r:embed="rId2"/>
          <a:srcRect l="15720" t="13414" r="6880"/>
          <a:stretch>
            <a:fillRect/>
          </a:stretch>
        </p:blipFill>
        <p:spPr>
          <a:xfrm>
            <a:off x="7781544" y="2509924"/>
            <a:ext cx="3867912" cy="2213972"/>
          </a:xfrm>
          <a:prstGeom prst="rect">
            <a:avLst/>
          </a:prstGeom>
        </p:spPr>
      </p:pic>
      <p:sp>
        <p:nvSpPr>
          <p:cNvPr id="9" name="标题 1"/>
          <p:cNvSpPr>
            <a:spLocks noGrp="1"/>
          </p:cNvSpPr>
          <p:nvPr>
            <p:ph type="title"/>
          </p:nvPr>
        </p:nvSpPr>
        <p:spPr>
          <a:xfrm>
            <a:off x="1307508" y="365126"/>
            <a:ext cx="8220812" cy="879086"/>
          </a:xfrm>
        </p:spPr>
        <p:txBody>
          <a:bodyPr/>
          <a:lstStyle/>
          <a:p>
            <a:r>
              <a:rPr lang="zh-CN" altLang="en-US" dirty="0"/>
              <a:t>卫星通信的基本概念</a:t>
            </a:r>
          </a:p>
        </p:txBody>
      </p:sp>
      <p:sp>
        <p:nvSpPr>
          <p:cNvPr id="7" name="文本框 6"/>
          <p:cNvSpPr txBox="1"/>
          <p:nvPr/>
        </p:nvSpPr>
        <p:spPr>
          <a:xfrm>
            <a:off x="37072" y="6449664"/>
            <a:ext cx="1915296"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无线与卫星通信</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10077570" y="1512132"/>
            <a:ext cx="1781407" cy="4641465"/>
          </a:xfrm>
          <a:prstGeom prst="rect">
            <a:avLst/>
          </a:prstGeom>
        </p:spPr>
      </p:pic>
      <p:sp>
        <p:nvSpPr>
          <p:cNvPr id="21" name="文本框 20"/>
          <p:cNvSpPr txBox="1"/>
          <p:nvPr/>
        </p:nvSpPr>
        <p:spPr>
          <a:xfrm>
            <a:off x="7606819" y="6315308"/>
            <a:ext cx="2082800"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一箭</a:t>
            </a:r>
            <a:r>
              <a:rPr lang="en-US" altLang="zh-CN" sz="2000" dirty="0">
                <a:latin typeface="微软雅黑" panose="020B0503020204020204" pitchFamily="34" charset="-122"/>
                <a:ea typeface="微软雅黑" panose="020B0503020204020204" pitchFamily="34" charset="-122"/>
              </a:rPr>
              <a:t>60</a:t>
            </a:r>
            <a:r>
              <a:rPr lang="zh-CN" altLang="en-US" sz="2000" dirty="0">
                <a:latin typeface="微软雅黑" panose="020B0503020204020204" pitchFamily="34" charset="-122"/>
                <a:ea typeface="微软雅黑" panose="020B0503020204020204" pitchFamily="34" charset="-122"/>
              </a:rPr>
              <a:t>星示意图</a:t>
            </a:r>
          </a:p>
        </p:txBody>
      </p:sp>
      <p:sp>
        <p:nvSpPr>
          <p:cNvPr id="22" name="文本框 21"/>
          <p:cNvSpPr txBox="1"/>
          <p:nvPr/>
        </p:nvSpPr>
        <p:spPr>
          <a:xfrm>
            <a:off x="10189916" y="6315308"/>
            <a:ext cx="2082800"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猎鹰</a:t>
            </a:r>
            <a:r>
              <a:rPr lang="en-US" altLang="zh-CN" sz="2000" dirty="0">
                <a:latin typeface="微软雅黑" panose="020B0503020204020204" pitchFamily="34" charset="-122"/>
                <a:ea typeface="微软雅黑" panose="020B0503020204020204" pitchFamily="34" charset="-122"/>
              </a:rPr>
              <a:t>9</a:t>
            </a:r>
            <a:r>
              <a:rPr lang="zh-CN" altLang="en-US" sz="2000" dirty="0">
                <a:latin typeface="微软雅黑" panose="020B0503020204020204" pitchFamily="34" charset="-122"/>
                <a:ea typeface="微软雅黑" panose="020B0503020204020204" pitchFamily="34" charset="-122"/>
              </a:rPr>
              <a:t>号火箭</a:t>
            </a:r>
          </a:p>
        </p:txBody>
      </p:sp>
      <p:pic>
        <p:nvPicPr>
          <p:cNvPr id="24" name="图片 23"/>
          <p:cNvPicPr>
            <a:picLocks noChangeAspect="1"/>
          </p:cNvPicPr>
          <p:nvPr/>
        </p:nvPicPr>
        <p:blipFill>
          <a:blip r:embed="rId3"/>
          <a:stretch>
            <a:fillRect/>
          </a:stretch>
        </p:blipFill>
        <p:spPr>
          <a:xfrm>
            <a:off x="7508446" y="1596304"/>
            <a:ext cx="2720441" cy="4557293"/>
          </a:xfrm>
          <a:prstGeom prst="rect">
            <a:avLst/>
          </a:prstGeom>
        </p:spPr>
      </p:pic>
      <p:sp>
        <p:nvSpPr>
          <p:cNvPr id="14" name="标题 1"/>
          <p:cNvSpPr>
            <a:spLocks noGrp="1"/>
          </p:cNvSpPr>
          <p:nvPr>
            <p:ph type="title"/>
          </p:nvPr>
        </p:nvSpPr>
        <p:spPr>
          <a:xfrm>
            <a:off x="1307508" y="365126"/>
            <a:ext cx="8220812" cy="879086"/>
          </a:xfrm>
        </p:spPr>
        <p:txBody>
          <a:bodyPr vert="horz" lIns="91440" tIns="45720" rIns="91440" bIns="45720" rtlCol="0" anchor="ctr">
            <a:normAutofit/>
          </a:bodyPr>
          <a:lstStyle/>
          <a:p>
            <a:r>
              <a:rPr lang="zh-CN" altLang="en-US" dirty="0">
                <a:latin typeface="微软雅黑" panose="020B0503020204020204" pitchFamily="34" charset="-122"/>
                <a:ea typeface="微软雅黑" panose="020B0503020204020204" pitchFamily="34" charset="-122"/>
              </a:rPr>
              <a:t>典型的低轨道卫星系统（</a:t>
            </a:r>
            <a:r>
              <a:rPr lang="en-US" altLang="zh-CN" dirty="0">
                <a:latin typeface="微软雅黑" panose="020B0503020204020204" pitchFamily="34" charset="-122"/>
                <a:ea typeface="微软雅黑" panose="020B0503020204020204" pitchFamily="34" charset="-122"/>
              </a:rPr>
              <a:t>LEO</a:t>
            </a:r>
            <a:r>
              <a:rPr lang="zh-CN" altLang="en-US" dirty="0">
                <a:latin typeface="微软雅黑" panose="020B0503020204020204" pitchFamily="34" charset="-122"/>
                <a:ea typeface="微软雅黑" panose="020B0503020204020204" pitchFamily="34" charset="-122"/>
              </a:rPr>
              <a:t>）</a:t>
            </a:r>
          </a:p>
        </p:txBody>
      </p:sp>
      <p:sp>
        <p:nvSpPr>
          <p:cNvPr id="16" name="文本框 15"/>
          <p:cNvSpPr txBox="1"/>
          <p:nvPr/>
        </p:nvSpPr>
        <p:spPr>
          <a:xfrm>
            <a:off x="622694" y="1244212"/>
            <a:ext cx="6885752" cy="6130268"/>
          </a:xfrm>
          <a:prstGeom prst="rect">
            <a:avLst/>
          </a:prstGeom>
          <a:noFill/>
        </p:spPr>
        <p:txBody>
          <a:bodyPr wrap="square">
            <a:spAutoFit/>
          </a:bodyPr>
          <a:lstStyle/>
          <a:p>
            <a:pPr marL="342900" indent="-342900">
              <a:lnSpc>
                <a:spcPct val="130000"/>
              </a:lnSpc>
              <a:buFont typeface="Wingdings" panose="05000000000000000000" pitchFamily="2" charset="2"/>
              <a:buChar char="Ø"/>
            </a:pPr>
            <a:r>
              <a:rPr lang="en-US" altLang="zh-CN" sz="2400" b="1" dirty="0">
                <a:solidFill>
                  <a:srgbClr val="7030A0"/>
                </a:solidFill>
                <a:latin typeface="微软雅黑" panose="020B0503020204020204" pitchFamily="34" charset="-122"/>
                <a:ea typeface="微软雅黑" panose="020B0503020204020204" pitchFamily="34" charset="-122"/>
              </a:rPr>
              <a:t>SpaceX </a:t>
            </a:r>
            <a:r>
              <a:rPr lang="en-US" altLang="zh-CN" sz="2400" b="1" dirty="0" err="1">
                <a:solidFill>
                  <a:srgbClr val="7030A0"/>
                </a:solidFill>
                <a:latin typeface="微软雅黑" panose="020B0503020204020204" pitchFamily="34" charset="-122"/>
                <a:ea typeface="微软雅黑" panose="020B0503020204020204" pitchFamily="34" charset="-122"/>
              </a:rPr>
              <a:t>Starlink</a:t>
            </a:r>
            <a:r>
              <a:rPr lang="zh-CN" altLang="en-US" sz="2400" b="1" dirty="0">
                <a:solidFill>
                  <a:srgbClr val="7030A0"/>
                </a:solidFill>
                <a:latin typeface="微软雅黑" panose="020B0503020204020204" pitchFamily="34" charset="-122"/>
                <a:ea typeface="微软雅黑" panose="020B0503020204020204" pitchFamily="34" charset="-122"/>
              </a:rPr>
              <a:t>“星链”互联网</a:t>
            </a:r>
            <a:endParaRPr lang="en-US" altLang="zh-CN" sz="2400" b="1" dirty="0">
              <a:solidFill>
                <a:srgbClr val="7030A0"/>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rPr>
              <a:t>2015</a:t>
            </a:r>
            <a:r>
              <a:rPr lang="zh-CN" altLang="en-US" sz="2200" dirty="0">
                <a:latin typeface="微软雅黑" panose="020B0503020204020204" pitchFamily="34" charset="-122"/>
                <a:ea typeface="微软雅黑" panose="020B0503020204020204" pitchFamily="34" charset="-122"/>
              </a:rPr>
              <a:t>年</a:t>
            </a:r>
            <a:r>
              <a:rPr lang="en-US" altLang="zh-CN" sz="2200" dirty="0">
                <a:latin typeface="微软雅黑" panose="020B0503020204020204" pitchFamily="34" charset="-122"/>
                <a:ea typeface="微软雅黑" panose="020B0503020204020204" pitchFamily="34" charset="-122"/>
              </a:rPr>
              <a:t>1</a:t>
            </a:r>
            <a:r>
              <a:rPr lang="zh-CN" altLang="en-US" sz="2200" dirty="0">
                <a:latin typeface="微软雅黑" panose="020B0503020204020204" pitchFamily="34" charset="-122"/>
                <a:ea typeface="微软雅黑" panose="020B0503020204020204" pitchFamily="34" charset="-122"/>
              </a:rPr>
              <a:t>月，马斯克宣布</a:t>
            </a:r>
            <a:r>
              <a:rPr lang="en-US" altLang="zh-CN" sz="2200" dirty="0">
                <a:latin typeface="微软雅黑" panose="020B0503020204020204" pitchFamily="34" charset="-122"/>
                <a:ea typeface="微软雅黑" panose="020B0503020204020204" pitchFamily="34" charset="-122"/>
              </a:rPr>
              <a:t>SpaceX</a:t>
            </a:r>
            <a:r>
              <a:rPr lang="zh-CN" altLang="en-US" sz="2200" dirty="0">
                <a:latin typeface="微软雅黑" panose="020B0503020204020204" pitchFamily="34" charset="-122"/>
                <a:ea typeface="微软雅黑" panose="020B0503020204020204" pitchFamily="34" charset="-122"/>
              </a:rPr>
              <a:t>计划将约</a:t>
            </a:r>
            <a:r>
              <a:rPr lang="en-US" altLang="zh-CN" sz="2200" dirty="0">
                <a:latin typeface="微软雅黑" panose="020B0503020204020204" pitchFamily="34" charset="-122"/>
                <a:ea typeface="微软雅黑" panose="020B0503020204020204" pitchFamily="34" charset="-122"/>
              </a:rPr>
              <a:t>1.2</a:t>
            </a:r>
            <a:r>
              <a:rPr lang="zh-CN" altLang="en-US" sz="2200" dirty="0">
                <a:latin typeface="微软雅黑" panose="020B0503020204020204" pitchFamily="34" charset="-122"/>
                <a:ea typeface="微软雅黑" panose="020B0503020204020204" pitchFamily="34" charset="-122"/>
              </a:rPr>
              <a:t>万颗通信卫星发射到轨道，这一项目被命名为“星链”（</a:t>
            </a:r>
            <a:r>
              <a:rPr lang="en-US" altLang="zh-CN" sz="2200" dirty="0" err="1">
                <a:latin typeface="微软雅黑" panose="020B0503020204020204" pitchFamily="34" charset="-122"/>
                <a:ea typeface="微软雅黑" panose="020B0503020204020204" pitchFamily="34" charset="-122"/>
              </a:rPr>
              <a:t>Starlink</a:t>
            </a:r>
            <a:r>
              <a:rPr lang="zh-CN" altLang="en-US" sz="2200" dirty="0">
                <a:latin typeface="微软雅黑" panose="020B0503020204020204" pitchFamily="34" charset="-122"/>
                <a:ea typeface="微软雅黑" panose="020B0503020204020204" pitchFamily="34" charset="-122"/>
              </a:rPr>
              <a:t>）</a:t>
            </a:r>
            <a:endParaRPr lang="en-US" altLang="zh-CN" sz="22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rPr>
              <a:t>2019</a:t>
            </a:r>
            <a:r>
              <a:rPr lang="zh-CN" altLang="en-US" sz="2200" dirty="0">
                <a:latin typeface="微软雅黑" panose="020B0503020204020204" pitchFamily="34" charset="-122"/>
                <a:ea typeface="微软雅黑" panose="020B0503020204020204" pitchFamily="34" charset="-122"/>
              </a:rPr>
              <a:t>年</a:t>
            </a:r>
            <a:r>
              <a:rPr lang="en-US" altLang="zh-CN" sz="2200" dirty="0">
                <a:latin typeface="微软雅黑" panose="020B0503020204020204" pitchFamily="34" charset="-122"/>
                <a:ea typeface="微软雅黑" panose="020B0503020204020204" pitchFamily="34" charset="-122"/>
              </a:rPr>
              <a:t>5</a:t>
            </a:r>
            <a:r>
              <a:rPr lang="zh-CN" altLang="en-US" sz="2200" dirty="0">
                <a:latin typeface="微软雅黑" panose="020B0503020204020204" pitchFamily="34" charset="-122"/>
                <a:ea typeface="微软雅黑" panose="020B0503020204020204" pitchFamily="34" charset="-122"/>
              </a:rPr>
              <a:t>月，</a:t>
            </a:r>
            <a:r>
              <a:rPr lang="en-US" altLang="zh-CN" sz="2200" dirty="0">
                <a:latin typeface="微软雅黑" panose="020B0503020204020204" pitchFamily="34" charset="-122"/>
                <a:ea typeface="微软雅黑" panose="020B0503020204020204" pitchFamily="34" charset="-122"/>
              </a:rPr>
              <a:t>SpaceX </a:t>
            </a:r>
            <a:r>
              <a:rPr lang="zh-CN" altLang="en-US" sz="2200" dirty="0">
                <a:latin typeface="微软雅黑" panose="020B0503020204020204" pitchFamily="34" charset="-122"/>
                <a:ea typeface="微软雅黑" panose="020B0503020204020204" pitchFamily="34" charset="-122"/>
              </a:rPr>
              <a:t>利用猎鹰</a:t>
            </a:r>
            <a:r>
              <a:rPr lang="en-US" altLang="zh-CN" sz="2200" dirty="0">
                <a:latin typeface="微软雅黑" panose="020B0503020204020204" pitchFamily="34" charset="-122"/>
                <a:ea typeface="微软雅黑" panose="020B0503020204020204" pitchFamily="34" charset="-122"/>
              </a:rPr>
              <a:t>9</a:t>
            </a:r>
            <a:r>
              <a:rPr lang="zh-CN" altLang="en-US" sz="2200" dirty="0">
                <a:latin typeface="微软雅黑" panose="020B0503020204020204" pitchFamily="34" charset="-122"/>
                <a:ea typeface="微软雅黑" panose="020B0503020204020204" pitchFamily="34" charset="-122"/>
              </a:rPr>
              <a:t>号运载火箭成功将“星链”首批</a:t>
            </a:r>
            <a:r>
              <a:rPr lang="en-US" altLang="zh-CN" sz="2200" dirty="0">
                <a:latin typeface="微软雅黑" panose="020B0503020204020204" pitchFamily="34" charset="-122"/>
                <a:ea typeface="微软雅黑" panose="020B0503020204020204" pitchFamily="34" charset="-122"/>
              </a:rPr>
              <a:t>60</a:t>
            </a:r>
            <a:r>
              <a:rPr lang="zh-CN" altLang="en-US" sz="2200" dirty="0">
                <a:latin typeface="微软雅黑" panose="020B0503020204020204" pitchFamily="34" charset="-122"/>
                <a:ea typeface="微软雅黑" panose="020B0503020204020204" pitchFamily="34" charset="-122"/>
              </a:rPr>
              <a:t>颗卫星送入轨道。</a:t>
            </a:r>
            <a:endParaRPr lang="en-US" altLang="zh-CN" sz="22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rPr>
              <a:t>2021</a:t>
            </a:r>
            <a:r>
              <a:rPr lang="zh-CN" altLang="en-US" sz="2200" dirty="0">
                <a:latin typeface="微软雅黑" panose="020B0503020204020204" pitchFamily="34" charset="-122"/>
                <a:ea typeface="微软雅黑" panose="020B0503020204020204" pitchFamily="34" charset="-122"/>
              </a:rPr>
              <a:t>年</a:t>
            </a:r>
            <a:r>
              <a:rPr lang="en-US" altLang="zh-CN" sz="2200" dirty="0">
                <a:latin typeface="微软雅黑" panose="020B0503020204020204" pitchFamily="34" charset="-122"/>
                <a:ea typeface="微软雅黑" panose="020B0503020204020204" pitchFamily="34" charset="-122"/>
              </a:rPr>
              <a:t>2</a:t>
            </a:r>
            <a:r>
              <a:rPr lang="zh-CN" altLang="en-US" sz="2200" dirty="0">
                <a:latin typeface="微软雅黑" panose="020B0503020204020204" pitchFamily="34" charset="-122"/>
                <a:ea typeface="微软雅黑" panose="020B0503020204020204" pitchFamily="34" charset="-122"/>
              </a:rPr>
              <a:t>月，</a:t>
            </a:r>
            <a:r>
              <a:rPr lang="en-US" altLang="zh-CN" sz="2200" dirty="0">
                <a:latin typeface="微软雅黑" panose="020B0503020204020204" pitchFamily="34" charset="-122"/>
                <a:ea typeface="微软雅黑" panose="020B0503020204020204" pitchFamily="34" charset="-122"/>
              </a:rPr>
              <a:t>SpaceX </a:t>
            </a:r>
            <a:r>
              <a:rPr lang="zh-CN" altLang="en-US" sz="2200" dirty="0">
                <a:latin typeface="微软雅黑" panose="020B0503020204020204" pitchFamily="34" charset="-122"/>
                <a:ea typeface="微软雅黑" panose="020B0503020204020204" pitchFamily="34" charset="-122"/>
              </a:rPr>
              <a:t>发射了 </a:t>
            </a:r>
            <a:r>
              <a:rPr lang="en-US" altLang="zh-CN" sz="2200" dirty="0">
                <a:latin typeface="微软雅黑" panose="020B0503020204020204" pitchFamily="34" charset="-122"/>
                <a:ea typeface="微软雅黑" panose="020B0503020204020204" pitchFamily="34" charset="-122"/>
              </a:rPr>
              <a:t>60 </a:t>
            </a:r>
            <a:r>
              <a:rPr lang="zh-CN" altLang="en-US" sz="2200" dirty="0">
                <a:latin typeface="微软雅黑" panose="020B0503020204020204" pitchFamily="34" charset="-122"/>
                <a:ea typeface="微软雅黑" panose="020B0503020204020204" pitchFamily="34" charset="-122"/>
              </a:rPr>
              <a:t>颗星链互联网卫星（</a:t>
            </a:r>
            <a:r>
              <a:rPr lang="en-US" altLang="zh-CN" sz="2200" dirty="0" err="1">
                <a:latin typeface="微软雅黑" panose="020B0503020204020204" pitchFamily="34" charset="-122"/>
                <a:ea typeface="微软雅黑" panose="020B0503020204020204" pitchFamily="34" charset="-122"/>
              </a:rPr>
              <a:t>Starlink</a:t>
            </a:r>
            <a:r>
              <a:rPr lang="en-US" altLang="zh-CN" sz="2200" dirty="0">
                <a:latin typeface="微软雅黑" panose="020B0503020204020204" pitchFamily="34" charset="-122"/>
                <a:ea typeface="微软雅黑" panose="020B0503020204020204" pitchFamily="34" charset="-122"/>
              </a:rPr>
              <a:t> satellites</a:t>
            </a:r>
            <a:r>
              <a:rPr lang="zh-CN" altLang="en-US" sz="2200" dirty="0">
                <a:latin typeface="微软雅黑" panose="020B0503020204020204" pitchFamily="34" charset="-122"/>
                <a:ea typeface="微软雅黑" panose="020B0503020204020204" pitchFamily="34" charset="-122"/>
              </a:rPr>
              <a:t>）进入轨道，这是猎鹰</a:t>
            </a:r>
            <a:r>
              <a:rPr lang="en-US" altLang="zh-CN" sz="2200" dirty="0">
                <a:latin typeface="微软雅黑" panose="020B0503020204020204" pitchFamily="34" charset="-122"/>
                <a:ea typeface="微软雅黑" panose="020B0503020204020204" pitchFamily="34" charset="-122"/>
              </a:rPr>
              <a:t>9</a:t>
            </a:r>
            <a:r>
              <a:rPr lang="zh-CN" altLang="en-US" sz="2200" dirty="0">
                <a:latin typeface="微软雅黑" panose="020B0503020204020204" pitchFamily="34" charset="-122"/>
                <a:ea typeface="微软雅黑" panose="020B0503020204020204" pitchFamily="34" charset="-122"/>
              </a:rPr>
              <a:t>号火箭的第 </a:t>
            </a:r>
            <a:r>
              <a:rPr lang="en-US" altLang="zh-CN" sz="2200" dirty="0">
                <a:latin typeface="微软雅黑" panose="020B0503020204020204" pitchFamily="34" charset="-122"/>
                <a:ea typeface="微软雅黑" panose="020B0503020204020204" pitchFamily="34" charset="-122"/>
              </a:rPr>
              <a:t>50 </a:t>
            </a:r>
            <a:r>
              <a:rPr lang="zh-CN" altLang="en-US" sz="2200" dirty="0">
                <a:latin typeface="微软雅黑" panose="020B0503020204020204" pitchFamily="34" charset="-122"/>
                <a:ea typeface="微软雅黑" panose="020B0503020204020204" pitchFamily="34" charset="-122"/>
              </a:rPr>
              <a:t>次发射</a:t>
            </a:r>
            <a:endParaRPr lang="en-US" altLang="zh-CN" sz="22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目前星链卫星互联网服务已经拥有</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万多名用户</a:t>
            </a:r>
          </a:p>
          <a:p>
            <a:pPr lvl="1">
              <a:lnSpc>
                <a:spcPct val="150000"/>
              </a:lnSpc>
            </a:pPr>
            <a:endParaRPr lang="en-US" altLang="zh-CN" sz="2200" dirty="0">
              <a:latin typeface="微软雅黑" panose="020B0503020204020204" pitchFamily="34" charset="-122"/>
              <a:ea typeface="微软雅黑" panose="020B0503020204020204" pitchFamily="34" charset="-122"/>
            </a:endParaRPr>
          </a:p>
          <a:p>
            <a:pPr marL="342900" indent="-342900">
              <a:lnSpc>
                <a:spcPct val="130000"/>
              </a:lnSpc>
              <a:buFont typeface="Wingdings" panose="05000000000000000000" pitchFamily="2" charset="2"/>
              <a:buChar char="Ø"/>
            </a:pPr>
            <a:endParaRPr lang="zh-CN" altLang="en-US" sz="2400" b="1" dirty="0">
              <a:solidFill>
                <a:srgbClr val="7030A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37072" y="6449664"/>
            <a:ext cx="1915296"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无线与卫星通信</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D4D1E41-7A09-AB4A-A4E1-09765ADA2698}" type="slidenum">
              <a:rPr kumimoji="1" lang="zh-CN" altLang="en-US" smtClean="0"/>
              <a:t>73</a:t>
            </a:fld>
            <a:endParaRPr kumimoji="1" lang="zh-CN" altLang="en-US" dirty="0"/>
          </a:p>
        </p:txBody>
      </p:sp>
      <p:sp>
        <p:nvSpPr>
          <p:cNvPr id="7" name="文本框 6"/>
          <p:cNvSpPr txBox="1"/>
          <p:nvPr/>
        </p:nvSpPr>
        <p:spPr>
          <a:xfrm>
            <a:off x="451555" y="1282532"/>
            <a:ext cx="6096000" cy="525657"/>
          </a:xfrm>
          <a:prstGeom prst="rect">
            <a:avLst/>
          </a:prstGeom>
          <a:noFill/>
        </p:spPr>
        <p:txBody>
          <a:bodyPr wrap="square">
            <a:spAutoFit/>
          </a:bodyPr>
          <a:lstStyle/>
          <a:p>
            <a:pPr marL="342900" indent="-342900">
              <a:lnSpc>
                <a:spcPct val="130000"/>
              </a:lnSpc>
              <a:buFont typeface="Wingdings" panose="05000000000000000000" pitchFamily="2" charset="2"/>
              <a:buChar char="Ø"/>
            </a:pPr>
            <a:r>
              <a:rPr lang="en-US" altLang="zh-CN" sz="2400" b="1" dirty="0">
                <a:solidFill>
                  <a:srgbClr val="7030A0"/>
                </a:solidFill>
                <a:latin typeface="微软雅黑" panose="020B0503020204020204" pitchFamily="34" charset="-122"/>
                <a:ea typeface="微软雅黑" panose="020B0503020204020204" pitchFamily="34" charset="-122"/>
              </a:rPr>
              <a:t>SpaceX </a:t>
            </a:r>
            <a:r>
              <a:rPr lang="en-US" altLang="zh-CN" sz="2400" b="1" dirty="0" err="1">
                <a:solidFill>
                  <a:srgbClr val="7030A0"/>
                </a:solidFill>
                <a:latin typeface="微软雅黑" panose="020B0503020204020204" pitchFamily="34" charset="-122"/>
                <a:ea typeface="微软雅黑" panose="020B0503020204020204" pitchFamily="34" charset="-122"/>
              </a:rPr>
              <a:t>Starlink</a:t>
            </a:r>
            <a:r>
              <a:rPr lang="zh-CN" altLang="en-US" sz="2400" b="1" dirty="0">
                <a:solidFill>
                  <a:srgbClr val="7030A0"/>
                </a:solidFill>
                <a:latin typeface="微软雅黑" panose="020B0503020204020204" pitchFamily="34" charset="-122"/>
                <a:ea typeface="微软雅黑" panose="020B0503020204020204" pitchFamily="34" charset="-122"/>
              </a:rPr>
              <a:t>“星链”互联网</a:t>
            </a:r>
          </a:p>
        </p:txBody>
      </p:sp>
      <p:sp>
        <p:nvSpPr>
          <p:cNvPr id="6" name="文本框 5"/>
          <p:cNvSpPr txBox="1"/>
          <p:nvPr/>
        </p:nvSpPr>
        <p:spPr>
          <a:xfrm>
            <a:off x="451555" y="1978995"/>
            <a:ext cx="6604000" cy="4459041"/>
          </a:xfrm>
          <a:prstGeom prst="rect">
            <a:avLst/>
          </a:prstGeom>
          <a:noFill/>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由SpaceX（</a:t>
            </a:r>
            <a:r>
              <a:rPr lang="zh-CN" altLang="en-US" sz="2400" b="0" i="0" dirty="0">
                <a:solidFill>
                  <a:srgbClr val="333333"/>
                </a:solidFill>
                <a:effectLst/>
                <a:latin typeface="微软雅黑" panose="020B0503020204020204" pitchFamily="34" charset="-122"/>
                <a:ea typeface="微软雅黑" panose="020B0503020204020204" pitchFamily="34" charset="-122"/>
              </a:rPr>
              <a:t>美国太空探索技术公司，由马斯克创建</a:t>
            </a:r>
            <a:r>
              <a:rPr lang="zh-CN" altLang="en-US" sz="2400" dirty="0">
                <a:latin typeface="微软雅黑" panose="020B0503020204020204" pitchFamily="34" charset="-122"/>
                <a:ea typeface="微软雅黑" panose="020B0503020204020204" pitchFamily="34" charset="-122"/>
              </a:rPr>
              <a:t>）构建的卫星互联网星座，</a:t>
            </a:r>
            <a:r>
              <a:rPr lang="zh-CN" altLang="en-US" sz="2400" b="1" dirty="0">
                <a:latin typeface="微软雅黑" panose="020B0503020204020204" pitchFamily="34" charset="-122"/>
                <a:ea typeface="微软雅黑" panose="020B0503020204020204" pitchFamily="34" charset="-122"/>
              </a:rPr>
              <a:t>可提供卫星互联网访问</a:t>
            </a:r>
            <a:r>
              <a:rPr lang="zh-CN" altLang="en-US" sz="2400" dirty="0">
                <a:latin typeface="微软雅黑" panose="020B0503020204020204" pitchFamily="34" charset="-122"/>
                <a:ea typeface="微软雅黑" panose="020B0503020204020204" pitchFamily="34" charset="-122"/>
              </a:rPr>
              <a:t>，并从</a:t>
            </a:r>
            <a:r>
              <a:rPr lang="en-US" altLang="zh-CN" sz="2400" dirty="0">
                <a:latin typeface="微软雅黑" panose="020B0503020204020204" pitchFamily="34" charset="-122"/>
                <a:ea typeface="微软雅黑" panose="020B0503020204020204" pitchFamily="34" charset="-122"/>
              </a:rPr>
              <a:t>2020</a:t>
            </a:r>
            <a:r>
              <a:rPr lang="zh-CN" altLang="en-US" sz="2400" dirty="0">
                <a:latin typeface="微软雅黑" panose="020B0503020204020204" pitchFamily="34" charset="-122"/>
                <a:ea typeface="微软雅黑" panose="020B0503020204020204" pitchFamily="34" charset="-122"/>
              </a:rPr>
              <a:t>年开始工作。 </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SpaceX</a:t>
            </a:r>
            <a:r>
              <a:rPr lang="zh-CN" altLang="en-US" sz="2400" b="0" i="0" dirty="0">
                <a:solidFill>
                  <a:srgbClr val="333333"/>
                </a:solidFill>
                <a:effectLst/>
                <a:latin typeface="微软雅黑" panose="020B0503020204020204" pitchFamily="34" charset="-122"/>
                <a:ea typeface="微软雅黑" panose="020B0503020204020204" pitchFamily="34" charset="-122"/>
              </a:rPr>
              <a:t>计划在</a:t>
            </a:r>
            <a:r>
              <a:rPr lang="en-US" altLang="zh-CN" sz="2400" b="0" i="0" dirty="0">
                <a:solidFill>
                  <a:srgbClr val="333333"/>
                </a:solidFill>
                <a:effectLst/>
                <a:latin typeface="微软雅黑" panose="020B0503020204020204" pitchFamily="34" charset="-122"/>
                <a:ea typeface="微软雅黑" panose="020B0503020204020204" pitchFamily="34" charset="-122"/>
              </a:rPr>
              <a:t>2019</a:t>
            </a:r>
            <a:r>
              <a:rPr lang="zh-CN" altLang="en-US" sz="2400" b="0" i="0" dirty="0">
                <a:solidFill>
                  <a:srgbClr val="333333"/>
                </a:solidFill>
                <a:effectLst/>
                <a:latin typeface="微软雅黑" panose="020B0503020204020204" pitchFamily="34" charset="-122"/>
                <a:ea typeface="微软雅黑" panose="020B0503020204020204" pitchFamily="34" charset="-122"/>
              </a:rPr>
              <a:t>年至</a:t>
            </a:r>
            <a:r>
              <a:rPr lang="en-US" altLang="zh-CN" sz="2400" b="0" i="0" dirty="0">
                <a:solidFill>
                  <a:srgbClr val="333333"/>
                </a:solidFill>
                <a:effectLst/>
                <a:latin typeface="微软雅黑" panose="020B0503020204020204" pitchFamily="34" charset="-122"/>
                <a:ea typeface="微软雅黑" panose="020B0503020204020204" pitchFamily="34" charset="-122"/>
              </a:rPr>
              <a:t>2024</a:t>
            </a:r>
            <a:r>
              <a:rPr lang="zh-CN" altLang="en-US" sz="2400" b="0" i="0" dirty="0">
                <a:solidFill>
                  <a:srgbClr val="333333"/>
                </a:solidFill>
                <a:effectLst/>
                <a:latin typeface="微软雅黑" panose="020B0503020204020204" pitchFamily="34" charset="-122"/>
                <a:ea typeface="微软雅黑" panose="020B0503020204020204" pitchFamily="34" charset="-122"/>
              </a:rPr>
              <a:t>年间在太空搭建由</a:t>
            </a:r>
            <a:r>
              <a:rPr lang="zh-CN" altLang="en-US" sz="2400" b="1" i="0" dirty="0">
                <a:solidFill>
                  <a:srgbClr val="333333"/>
                </a:solidFill>
                <a:effectLst/>
                <a:latin typeface="微软雅黑" panose="020B0503020204020204" pitchFamily="34" charset="-122"/>
                <a:ea typeface="微软雅黑" panose="020B0503020204020204" pitchFamily="34" charset="-122"/>
              </a:rPr>
              <a:t>约</a:t>
            </a:r>
            <a:r>
              <a:rPr lang="en-US" altLang="zh-CN" sz="2400" b="1" i="0" dirty="0">
                <a:solidFill>
                  <a:srgbClr val="333333"/>
                </a:solidFill>
                <a:effectLst/>
                <a:latin typeface="微软雅黑" panose="020B0503020204020204" pitchFamily="34" charset="-122"/>
                <a:ea typeface="微软雅黑" panose="020B0503020204020204" pitchFamily="34" charset="-122"/>
              </a:rPr>
              <a:t>1.2</a:t>
            </a:r>
            <a:r>
              <a:rPr lang="zh-CN" altLang="en-US" sz="2400" b="1" i="0" dirty="0">
                <a:solidFill>
                  <a:srgbClr val="333333"/>
                </a:solidFill>
                <a:effectLst/>
                <a:latin typeface="微软雅黑" panose="020B0503020204020204" pitchFamily="34" charset="-122"/>
                <a:ea typeface="微软雅黑" panose="020B0503020204020204" pitchFamily="34" charset="-122"/>
              </a:rPr>
              <a:t>万</a:t>
            </a:r>
            <a:r>
              <a:rPr lang="zh-CN" altLang="en-US" sz="2400" b="1" dirty="0">
                <a:latin typeface="微软雅黑" panose="020B0503020204020204" pitchFamily="34" charset="-122"/>
                <a:ea typeface="微软雅黑" panose="020B0503020204020204" pitchFamily="34" charset="-122"/>
              </a:rPr>
              <a:t>颗卫星组成</a:t>
            </a:r>
            <a:r>
              <a:rPr lang="zh-CN" altLang="en-US" sz="2400" dirty="0">
                <a:latin typeface="微软雅黑" panose="020B0503020204020204" pitchFamily="34" charset="-122"/>
                <a:ea typeface="微软雅黑" panose="020B0503020204020204" pitchFamily="34" charset="-122"/>
              </a:rPr>
              <a:t>的“星链”网络提供互联网服务，其中</a:t>
            </a:r>
            <a:r>
              <a:rPr lang="en-US" altLang="zh-CN" sz="2400" dirty="0">
                <a:latin typeface="微软雅黑" panose="020B0503020204020204" pitchFamily="34" charset="-122"/>
                <a:ea typeface="微软雅黑" panose="020B0503020204020204" pitchFamily="34" charset="-122"/>
              </a:rPr>
              <a:t>1584</a:t>
            </a:r>
            <a:r>
              <a:rPr lang="zh-CN" altLang="en-US" sz="2400" dirty="0">
                <a:latin typeface="微软雅黑" panose="020B0503020204020204" pitchFamily="34" charset="-122"/>
                <a:ea typeface="微软雅黑" panose="020B0503020204020204" pitchFamily="34" charset="-122"/>
              </a:rPr>
              <a:t>颗将部署在地球上空</a:t>
            </a:r>
            <a:r>
              <a:rPr lang="en-US" altLang="zh-CN" sz="2400" dirty="0">
                <a:latin typeface="微软雅黑" panose="020B0503020204020204" pitchFamily="34" charset="-122"/>
                <a:ea typeface="微软雅黑" panose="020B0503020204020204" pitchFamily="34" charset="-122"/>
              </a:rPr>
              <a:t>550</a:t>
            </a:r>
            <a:r>
              <a:rPr lang="zh-CN" altLang="en-US" sz="2400" dirty="0">
                <a:latin typeface="微软雅黑" panose="020B0503020204020204" pitchFamily="34" charset="-122"/>
                <a:ea typeface="微软雅黑" panose="020B0503020204020204" pitchFamily="34" charset="-122"/>
              </a:rPr>
              <a:t>千米处的近地轨道，并在地面装上星链信号接收器，便可以使用低轨道卫星网络进行全球网络访问。</a:t>
            </a:r>
            <a:endParaRPr lang="en-US" altLang="zh-CN" sz="240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rotWithShape="1">
          <a:blip r:embed="rId2"/>
          <a:srcRect l="14711" r="14445"/>
          <a:stretch>
            <a:fillRect/>
          </a:stretch>
        </p:blipFill>
        <p:spPr>
          <a:xfrm>
            <a:off x="7055555" y="1637383"/>
            <a:ext cx="5036672" cy="4734913"/>
          </a:xfrm>
          <a:prstGeom prst="rect">
            <a:avLst/>
          </a:prstGeom>
        </p:spPr>
      </p:pic>
      <p:sp>
        <p:nvSpPr>
          <p:cNvPr id="13" name="标题 1"/>
          <p:cNvSpPr>
            <a:spLocks noGrp="1"/>
          </p:cNvSpPr>
          <p:nvPr>
            <p:ph type="title"/>
          </p:nvPr>
        </p:nvSpPr>
        <p:spPr>
          <a:xfrm>
            <a:off x="1307508" y="365126"/>
            <a:ext cx="8220812" cy="879086"/>
          </a:xfrm>
        </p:spPr>
        <p:txBody>
          <a:bodyPr vert="horz" lIns="91440" tIns="45720" rIns="91440" bIns="45720" rtlCol="0" anchor="ctr">
            <a:normAutofit/>
          </a:bodyPr>
          <a:lstStyle/>
          <a:p>
            <a:r>
              <a:rPr lang="zh-CN" altLang="en-US" dirty="0">
                <a:latin typeface="微软雅黑" panose="020B0503020204020204" pitchFamily="34" charset="-122"/>
                <a:ea typeface="微软雅黑" panose="020B0503020204020204" pitchFamily="34" charset="-122"/>
              </a:rPr>
              <a:t>典型的低轨道卫星系统（</a:t>
            </a:r>
            <a:r>
              <a:rPr lang="en-US" altLang="zh-CN" dirty="0">
                <a:latin typeface="微软雅黑" panose="020B0503020204020204" pitchFamily="34" charset="-122"/>
                <a:ea typeface="微软雅黑" panose="020B0503020204020204" pitchFamily="34" charset="-122"/>
              </a:rPr>
              <a:t>LEO</a:t>
            </a:r>
            <a:r>
              <a:rPr lang="zh-CN" altLang="en-US" dirty="0">
                <a:latin typeface="微软雅黑" panose="020B0503020204020204" pitchFamily="34" charset="-122"/>
                <a:ea typeface="微软雅黑" panose="020B0503020204020204" pitchFamily="34" charset="-122"/>
              </a:rPr>
              <a:t>）</a:t>
            </a:r>
          </a:p>
        </p:txBody>
      </p:sp>
      <p:sp>
        <p:nvSpPr>
          <p:cNvPr id="10" name="文本框 9"/>
          <p:cNvSpPr txBox="1"/>
          <p:nvPr/>
        </p:nvSpPr>
        <p:spPr>
          <a:xfrm>
            <a:off x="37072" y="6449664"/>
            <a:ext cx="1915296"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无线与卫星通信</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D4D1E41-7A09-AB4A-A4E1-09765ADA2698}" type="slidenum">
              <a:rPr kumimoji="1" lang="zh-CN" altLang="en-US" smtClean="0"/>
              <a:t>74</a:t>
            </a:fld>
            <a:endParaRPr kumimoji="1" lang="zh-CN" altLang="en-US" dirty="0"/>
          </a:p>
        </p:txBody>
      </p:sp>
      <p:sp>
        <p:nvSpPr>
          <p:cNvPr id="6" name="文本框 5"/>
          <p:cNvSpPr txBox="1"/>
          <p:nvPr/>
        </p:nvSpPr>
        <p:spPr>
          <a:xfrm>
            <a:off x="451554" y="2352112"/>
            <a:ext cx="5347361" cy="4192879"/>
          </a:xfrm>
          <a:prstGeom prst="rect">
            <a:avLst/>
          </a:prstGeom>
          <a:noFill/>
        </p:spPr>
        <p:txBody>
          <a:bodyPr wrap="square">
            <a:spAutoFit/>
          </a:bodyPr>
          <a:lstStyle/>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目前，用户终端可以达到从</a:t>
            </a:r>
            <a:r>
              <a:rPr lang="en-US" altLang="zh-CN" sz="2000" dirty="0">
                <a:latin typeface="微软雅黑" panose="020B0503020204020204" pitchFamily="34" charset="-122"/>
                <a:ea typeface="微软雅黑" panose="020B0503020204020204" pitchFamily="34" charset="-122"/>
              </a:rPr>
              <a:t>50Mb/s</a:t>
            </a:r>
            <a:r>
              <a:rPr lang="zh-CN" altLang="en-US" sz="2000" dirty="0">
                <a:latin typeface="微软雅黑" panose="020B0503020204020204" pitchFamily="34" charset="-122"/>
                <a:ea typeface="微软雅黑" panose="020B0503020204020204" pitchFamily="34" charset="-122"/>
              </a:rPr>
              <a:t>到</a:t>
            </a:r>
            <a:r>
              <a:rPr lang="en-US" altLang="zh-CN" sz="2000" dirty="0">
                <a:latin typeface="微软雅黑" panose="020B0503020204020204" pitchFamily="34" charset="-122"/>
                <a:ea typeface="微软雅黑" panose="020B0503020204020204" pitchFamily="34" charset="-122"/>
              </a:rPr>
              <a:t>150 Mb/s</a:t>
            </a:r>
            <a:r>
              <a:rPr lang="zh-CN" altLang="en-US" sz="2000" dirty="0">
                <a:latin typeface="微软雅黑" panose="020B0503020204020204" pitchFamily="34" charset="-122"/>
                <a:ea typeface="微软雅黑" panose="020B0503020204020204" pitchFamily="34" charset="-122"/>
              </a:rPr>
              <a:t>不等，延迟在</a:t>
            </a:r>
            <a:r>
              <a:rPr lang="en-US" altLang="zh-CN" sz="2000" dirty="0">
                <a:latin typeface="微软雅黑" panose="020B0503020204020204" pitchFamily="34" charset="-122"/>
                <a:ea typeface="微软雅黑" panose="020B0503020204020204" pitchFamily="34" charset="-122"/>
              </a:rPr>
              <a:t>20ms</a:t>
            </a:r>
            <a:r>
              <a:rPr lang="zh-CN" altLang="en-US" sz="2000" dirty="0">
                <a:latin typeface="微软雅黑" panose="020B0503020204020204" pitchFamily="34" charset="-122"/>
                <a:ea typeface="微软雅黑" panose="020B0503020204020204" pitchFamily="34" charset="-122"/>
              </a:rPr>
              <a:t>到</a:t>
            </a:r>
            <a:r>
              <a:rPr lang="en-US" altLang="zh-CN" sz="2000" dirty="0">
                <a:latin typeface="微软雅黑" panose="020B0503020204020204" pitchFamily="34" charset="-122"/>
                <a:ea typeface="微软雅黑" panose="020B0503020204020204" pitchFamily="34" charset="-122"/>
              </a:rPr>
              <a:t>40ms</a:t>
            </a:r>
            <a:r>
              <a:rPr lang="zh-CN" altLang="en-US" sz="2000" dirty="0">
                <a:latin typeface="微软雅黑" panose="020B0503020204020204" pitchFamily="34" charset="-122"/>
                <a:ea typeface="微软雅黑" panose="020B0503020204020204" pitchFamily="34" charset="-122"/>
              </a:rPr>
              <a:t>之间变化</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未来，</a:t>
            </a:r>
            <a:r>
              <a:rPr lang="en-US" altLang="zh-CN" sz="2000" dirty="0" err="1">
                <a:latin typeface="微软雅黑" panose="020B0503020204020204" pitchFamily="34" charset="-122"/>
                <a:ea typeface="微软雅黑" panose="020B0503020204020204" pitchFamily="34" charset="-122"/>
              </a:rPr>
              <a:t>Starlink</a:t>
            </a:r>
            <a:r>
              <a:rPr lang="zh-CN" altLang="en-US" sz="2000" dirty="0">
                <a:latin typeface="微软雅黑" panose="020B0503020204020204" pitchFamily="34" charset="-122"/>
                <a:ea typeface="微软雅黑" panose="020B0503020204020204" pitchFamily="34" charset="-122"/>
              </a:rPr>
              <a:t>将提供</a:t>
            </a:r>
            <a:r>
              <a:rPr lang="zh-CN" altLang="en-US" sz="2000" b="1" dirty="0">
                <a:latin typeface="微软雅黑" panose="020B0503020204020204" pitchFamily="34" charset="-122"/>
                <a:ea typeface="微软雅黑" panose="020B0503020204020204" pitchFamily="34" charset="-122"/>
              </a:rPr>
              <a:t>高达1 Gbit/s的速度，延迟介于25毫秒至35毫秒之间</a:t>
            </a:r>
            <a:endParaRPr lang="en-US" altLang="zh-CN" b="1"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根据FCC的测量，这些等待时间将使SpaceX的服务可与电缆和光纤媲美，而现有的卫星宽带服务的等待时间为</a:t>
            </a:r>
            <a:r>
              <a:rPr lang="en-US" altLang="zh-CN" sz="2000" dirty="0">
                <a:latin typeface="微软雅黑" panose="020B0503020204020204" pitchFamily="34" charset="-122"/>
                <a:ea typeface="微软雅黑" panose="020B0503020204020204" pitchFamily="34" charset="-122"/>
              </a:rPr>
              <a:t>600</a:t>
            </a:r>
            <a:r>
              <a:rPr lang="zh-CN" altLang="en-US" sz="2000" dirty="0">
                <a:latin typeface="微软雅黑" panose="020B0503020204020204" pitchFamily="34" charset="-122"/>
                <a:ea typeface="微软雅黑" panose="020B0503020204020204" pitchFamily="34" charset="-122"/>
              </a:rPr>
              <a:t>毫秒或更长</a:t>
            </a:r>
            <a:endParaRPr lang="en-US" altLang="zh-CN" sz="2000"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739422" y="1843367"/>
            <a:ext cx="2760133" cy="499624"/>
          </a:xfrm>
          <a:prstGeom prst="rect">
            <a:avLst/>
          </a:prstGeom>
          <a:noFill/>
        </p:spPr>
        <p:txBody>
          <a:bodyPr wrap="square">
            <a:spAutoFit/>
          </a:bodyPr>
          <a:lstStyle>
            <a:defPPr>
              <a:defRPr lang="zh-CN"/>
            </a:defPPr>
            <a:lvl1pPr>
              <a:lnSpc>
                <a:spcPct val="150000"/>
              </a:lnSpc>
              <a:defRPr sz="2000" b="1">
                <a:latin typeface="微软雅黑" panose="020B0503020204020204" pitchFamily="34" charset="-122"/>
                <a:ea typeface="微软雅黑" panose="020B0503020204020204" pitchFamily="34" charset="-122"/>
              </a:defRPr>
            </a:lvl1pPr>
          </a:lstStyle>
          <a:p>
            <a:r>
              <a:rPr lang="zh-CN" altLang="en-US" dirty="0"/>
              <a:t>通信能力</a:t>
            </a:r>
          </a:p>
        </p:txBody>
      </p:sp>
      <p:pic>
        <p:nvPicPr>
          <p:cNvPr id="17" name="图片 16"/>
          <p:cNvPicPr>
            <a:picLocks noChangeAspect="1"/>
          </p:cNvPicPr>
          <p:nvPr/>
        </p:nvPicPr>
        <p:blipFill>
          <a:blip r:embed="rId2"/>
          <a:stretch>
            <a:fillRect/>
          </a:stretch>
        </p:blipFill>
        <p:spPr>
          <a:xfrm>
            <a:off x="5798915" y="2123146"/>
            <a:ext cx="5941531" cy="4233204"/>
          </a:xfrm>
          <a:prstGeom prst="rect">
            <a:avLst/>
          </a:prstGeom>
        </p:spPr>
      </p:pic>
      <p:sp>
        <p:nvSpPr>
          <p:cNvPr id="11" name="标题 1"/>
          <p:cNvSpPr>
            <a:spLocks noGrp="1"/>
          </p:cNvSpPr>
          <p:nvPr>
            <p:ph type="title"/>
          </p:nvPr>
        </p:nvSpPr>
        <p:spPr>
          <a:xfrm>
            <a:off x="1307508" y="365126"/>
            <a:ext cx="8220812" cy="879086"/>
          </a:xfrm>
        </p:spPr>
        <p:txBody>
          <a:bodyPr vert="horz" lIns="91440" tIns="45720" rIns="91440" bIns="45720" rtlCol="0" anchor="ctr">
            <a:normAutofit/>
          </a:bodyPr>
          <a:lstStyle/>
          <a:p>
            <a:r>
              <a:rPr lang="zh-CN" altLang="en-US" dirty="0">
                <a:latin typeface="微软雅黑" panose="020B0503020204020204" pitchFamily="34" charset="-122"/>
                <a:ea typeface="微软雅黑" panose="020B0503020204020204" pitchFamily="34" charset="-122"/>
              </a:rPr>
              <a:t>典型的低轨道卫星系统（</a:t>
            </a:r>
            <a:r>
              <a:rPr lang="en-US" altLang="zh-CN" dirty="0">
                <a:latin typeface="微软雅黑" panose="020B0503020204020204" pitchFamily="34" charset="-122"/>
                <a:ea typeface="微软雅黑" panose="020B0503020204020204" pitchFamily="34" charset="-122"/>
              </a:rPr>
              <a:t>LEO</a:t>
            </a:r>
            <a:r>
              <a:rPr lang="zh-CN" altLang="en-US" dirty="0">
                <a:latin typeface="微软雅黑" panose="020B0503020204020204" pitchFamily="34" charset="-122"/>
                <a:ea typeface="微软雅黑" panose="020B0503020204020204" pitchFamily="34" charset="-122"/>
              </a:rPr>
              <a:t>）</a:t>
            </a:r>
          </a:p>
        </p:txBody>
      </p:sp>
      <p:sp>
        <p:nvSpPr>
          <p:cNvPr id="12" name="文本框 11"/>
          <p:cNvSpPr txBox="1"/>
          <p:nvPr/>
        </p:nvSpPr>
        <p:spPr>
          <a:xfrm>
            <a:off x="451555" y="1278360"/>
            <a:ext cx="6096000" cy="525657"/>
          </a:xfrm>
          <a:prstGeom prst="rect">
            <a:avLst/>
          </a:prstGeom>
          <a:noFill/>
        </p:spPr>
        <p:txBody>
          <a:bodyPr wrap="square">
            <a:spAutoFit/>
          </a:bodyPr>
          <a:lstStyle/>
          <a:p>
            <a:pPr marL="342900" indent="-342900">
              <a:lnSpc>
                <a:spcPct val="130000"/>
              </a:lnSpc>
              <a:buFont typeface="Wingdings" panose="05000000000000000000" pitchFamily="2" charset="2"/>
              <a:buChar char="Ø"/>
            </a:pPr>
            <a:r>
              <a:rPr lang="en-US" altLang="zh-CN" sz="2400" b="1" dirty="0">
                <a:solidFill>
                  <a:srgbClr val="7030A0"/>
                </a:solidFill>
                <a:latin typeface="微软雅黑" panose="020B0503020204020204" pitchFamily="34" charset="-122"/>
                <a:ea typeface="微软雅黑" panose="020B0503020204020204" pitchFamily="34" charset="-122"/>
              </a:rPr>
              <a:t>SpaceX </a:t>
            </a:r>
            <a:r>
              <a:rPr lang="en-US" altLang="zh-CN" sz="2400" b="1" dirty="0" err="1">
                <a:solidFill>
                  <a:srgbClr val="7030A0"/>
                </a:solidFill>
                <a:latin typeface="微软雅黑" panose="020B0503020204020204" pitchFamily="34" charset="-122"/>
                <a:ea typeface="微软雅黑" panose="020B0503020204020204" pitchFamily="34" charset="-122"/>
              </a:rPr>
              <a:t>Starlink</a:t>
            </a:r>
            <a:r>
              <a:rPr lang="zh-CN" altLang="en-US" sz="2400" b="1" dirty="0">
                <a:solidFill>
                  <a:srgbClr val="7030A0"/>
                </a:solidFill>
                <a:latin typeface="微软雅黑" panose="020B0503020204020204" pitchFamily="34" charset="-122"/>
                <a:ea typeface="微软雅黑" panose="020B0503020204020204" pitchFamily="34" charset="-122"/>
              </a:rPr>
              <a:t>“星链”互联网</a:t>
            </a:r>
          </a:p>
        </p:txBody>
      </p:sp>
      <p:sp>
        <p:nvSpPr>
          <p:cNvPr id="9" name="文本框 8"/>
          <p:cNvSpPr txBox="1"/>
          <p:nvPr/>
        </p:nvSpPr>
        <p:spPr>
          <a:xfrm>
            <a:off x="37072" y="6449664"/>
            <a:ext cx="1915296"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无线与卫星通信</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本章内容</a:t>
            </a:r>
          </a:p>
        </p:txBody>
      </p:sp>
      <p:sp>
        <p:nvSpPr>
          <p:cNvPr id="3" name="内容占位符 2"/>
          <p:cNvSpPr>
            <a:spLocks noGrp="1"/>
          </p:cNvSpPr>
          <p:nvPr>
            <p:ph idx="1"/>
          </p:nvPr>
        </p:nvSpPr>
        <p:spPr>
          <a:xfrm>
            <a:off x="892792" y="1466079"/>
            <a:ext cx="10515600" cy="3965721"/>
          </a:xfrm>
        </p:spPr>
        <p:txBody>
          <a:bodyPr>
            <a:normAutofit/>
          </a:bodyPr>
          <a:lstStyle/>
          <a:p>
            <a:pPr marL="0" indent="0">
              <a:lnSpc>
                <a:spcPct val="160000"/>
              </a:lnSpc>
              <a:buNone/>
            </a:pPr>
            <a:r>
              <a:rPr lang="en-US" altLang="zh-CN" dirty="0"/>
              <a:t>2.1 </a:t>
            </a:r>
            <a:r>
              <a:rPr lang="zh-CN" altLang="en-US" dirty="0"/>
              <a:t>物理层基本概念</a:t>
            </a:r>
            <a:endParaRPr lang="en-US" altLang="zh-CN" dirty="0"/>
          </a:p>
          <a:p>
            <a:pPr marL="0" indent="0">
              <a:lnSpc>
                <a:spcPct val="160000"/>
              </a:lnSpc>
              <a:buNone/>
            </a:pPr>
            <a:r>
              <a:rPr lang="en-US" altLang="zh-CN" dirty="0"/>
              <a:t>2.2 </a:t>
            </a:r>
            <a:r>
              <a:rPr lang="zh-CN" altLang="en-US" dirty="0"/>
              <a:t>数据通信基础</a:t>
            </a:r>
            <a:endParaRPr lang="en-US" altLang="zh-CN" dirty="0"/>
          </a:p>
          <a:p>
            <a:pPr marL="0" indent="0">
              <a:lnSpc>
                <a:spcPct val="160000"/>
              </a:lnSpc>
              <a:buNone/>
            </a:pPr>
            <a:r>
              <a:rPr lang="en-US" altLang="zh-CN" dirty="0"/>
              <a:t>2.3 </a:t>
            </a:r>
            <a:r>
              <a:rPr lang="zh-CN" altLang="en-US" dirty="0"/>
              <a:t>传输介质</a:t>
            </a:r>
            <a:endParaRPr lang="en-US" altLang="zh-CN" dirty="0"/>
          </a:p>
          <a:p>
            <a:pPr marL="0" indent="0">
              <a:lnSpc>
                <a:spcPct val="160000"/>
              </a:lnSpc>
              <a:buNone/>
            </a:pPr>
            <a:r>
              <a:rPr lang="en-US" altLang="zh-CN" dirty="0"/>
              <a:t>2.4 </a:t>
            </a:r>
            <a:r>
              <a:rPr lang="zh-CN" altLang="en-US" dirty="0"/>
              <a:t>无线与卫星通信</a:t>
            </a:r>
            <a:endParaRPr lang="en-US" altLang="zh-CN" dirty="0"/>
          </a:p>
          <a:p>
            <a:pPr marL="0" indent="0">
              <a:lnSpc>
                <a:spcPct val="160000"/>
              </a:lnSpc>
              <a:buNone/>
            </a:pPr>
            <a:r>
              <a:rPr lang="en-US" altLang="zh-CN" dirty="0"/>
              <a:t>2.5 </a:t>
            </a:r>
            <a:r>
              <a:rPr lang="zh-CN" altLang="en-US" dirty="0"/>
              <a:t>多路复用技术</a:t>
            </a:r>
            <a:endParaRPr lang="en-US" altLang="zh-CN" dirty="0"/>
          </a:p>
          <a:p>
            <a:pPr marL="0" indent="0">
              <a:lnSpc>
                <a:spcPct val="160000"/>
              </a:lnSpc>
              <a:buNone/>
            </a:pPr>
            <a:endParaRPr lang="en-US" altLang="zh-CN" dirty="0"/>
          </a:p>
          <a:p>
            <a:pPr marL="0" indent="0">
              <a:buNone/>
            </a:pPr>
            <a:endParaRPr lang="en-US" altLang="zh-CN"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75</a:t>
            </a:fld>
            <a:endParaRPr kumimoji="1" lang="zh-CN" altLang="en-US" dirty="0"/>
          </a:p>
        </p:txBody>
      </p:sp>
      <p:sp>
        <p:nvSpPr>
          <p:cNvPr id="5" name="矩形标注 4"/>
          <p:cNvSpPr/>
          <p:nvPr/>
        </p:nvSpPr>
        <p:spPr>
          <a:xfrm>
            <a:off x="6150592" y="3157774"/>
            <a:ext cx="4249002" cy="3381138"/>
          </a:xfrm>
          <a:prstGeom prst="wedgeRectCallout">
            <a:avLst>
              <a:gd name="adj1" fmla="val -96221"/>
              <a:gd name="adj2" fmla="val -3050"/>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587375" indent="-438150">
              <a:lnSpc>
                <a:spcPct val="130000"/>
              </a:lnSpc>
              <a:spcBef>
                <a:spcPts val="600"/>
              </a:spcBef>
              <a:buFont typeface="+mj-lt"/>
              <a:buAutoNum type="arabicPeriod"/>
            </a:pPr>
            <a:r>
              <a:rPr kumimoji="1" lang="zh-CN" altLang="en-US" sz="2400" dirty="0">
                <a:solidFill>
                  <a:schemeClr val="tx1"/>
                </a:solidFill>
                <a:latin typeface="微软雅黑" panose="020B0503020204020204" pitchFamily="34" charset="-122"/>
                <a:ea typeface="微软雅黑" panose="020B0503020204020204" pitchFamily="34" charset="-122"/>
              </a:rPr>
              <a:t>频分复用</a:t>
            </a:r>
            <a:endParaRPr kumimoji="1" lang="en-US" altLang="zh-CN" sz="2400" dirty="0">
              <a:solidFill>
                <a:schemeClr val="tx1"/>
              </a:solidFill>
              <a:latin typeface="微软雅黑" panose="020B0503020204020204" pitchFamily="34" charset="-122"/>
              <a:ea typeface="微软雅黑" panose="020B0503020204020204" pitchFamily="34" charset="-122"/>
            </a:endParaRPr>
          </a:p>
          <a:p>
            <a:pPr marL="587375" indent="-438150">
              <a:lnSpc>
                <a:spcPct val="130000"/>
              </a:lnSpc>
              <a:spcBef>
                <a:spcPts val="600"/>
              </a:spcBef>
              <a:buFont typeface="+mj-lt"/>
              <a:buAutoNum type="arabicPeriod"/>
            </a:pPr>
            <a:r>
              <a:rPr kumimoji="1" lang="zh-CN" altLang="en-US" sz="2400" dirty="0">
                <a:solidFill>
                  <a:schemeClr val="tx1"/>
                </a:solidFill>
                <a:latin typeface="微软雅黑" panose="020B0503020204020204" pitchFamily="34" charset="-122"/>
                <a:ea typeface="微软雅黑" panose="020B0503020204020204" pitchFamily="34" charset="-122"/>
              </a:rPr>
              <a:t>时分复用与统计时分复用</a:t>
            </a:r>
            <a:endParaRPr kumimoji="1" lang="en-US" altLang="zh-CN" sz="2400" dirty="0">
              <a:solidFill>
                <a:schemeClr val="tx1"/>
              </a:solidFill>
              <a:latin typeface="微软雅黑" panose="020B0503020204020204" pitchFamily="34" charset="-122"/>
              <a:ea typeface="微软雅黑" panose="020B0503020204020204" pitchFamily="34" charset="-122"/>
            </a:endParaRPr>
          </a:p>
          <a:p>
            <a:pPr marL="587375" indent="-438150">
              <a:lnSpc>
                <a:spcPct val="130000"/>
              </a:lnSpc>
              <a:spcBef>
                <a:spcPts val="600"/>
              </a:spcBef>
              <a:buFont typeface="+mj-lt"/>
              <a:buAutoNum type="arabicPeriod"/>
            </a:pPr>
            <a:r>
              <a:rPr kumimoji="1" lang="zh-CN" altLang="en-US" sz="2400" dirty="0">
                <a:solidFill>
                  <a:schemeClr val="tx1"/>
                </a:solidFill>
                <a:latin typeface="微软雅黑" panose="020B0503020204020204" pitchFamily="34" charset="-122"/>
                <a:ea typeface="微软雅黑" panose="020B0503020204020204" pitchFamily="34" charset="-122"/>
              </a:rPr>
              <a:t>波分复用</a:t>
            </a:r>
            <a:endParaRPr kumimoji="1" lang="en-US" altLang="zh-CN" sz="2400" dirty="0">
              <a:solidFill>
                <a:schemeClr val="tx1"/>
              </a:solidFill>
              <a:latin typeface="微软雅黑" panose="020B0503020204020204" pitchFamily="34" charset="-122"/>
              <a:ea typeface="微软雅黑" panose="020B0503020204020204" pitchFamily="34" charset="-122"/>
            </a:endParaRPr>
          </a:p>
          <a:p>
            <a:pPr marL="587375" indent="-438150">
              <a:lnSpc>
                <a:spcPct val="130000"/>
              </a:lnSpc>
              <a:spcBef>
                <a:spcPts val="600"/>
              </a:spcBef>
              <a:buFont typeface="+mj-lt"/>
              <a:buAutoNum type="arabicPeriod"/>
            </a:pPr>
            <a:r>
              <a:rPr kumimoji="1" lang="zh-CN" altLang="en-US" sz="2400" dirty="0">
                <a:solidFill>
                  <a:schemeClr val="tx1"/>
                </a:solidFill>
                <a:latin typeface="微软雅黑" panose="020B0503020204020204" pitchFamily="34" charset="-122"/>
                <a:ea typeface="微软雅黑" panose="020B0503020204020204" pitchFamily="34" charset="-122"/>
              </a:rPr>
              <a:t>码分复用</a:t>
            </a:r>
            <a:endParaRPr kumimoji="1" lang="en-US" altLang="zh-CN" sz="2400" dirty="0">
              <a:solidFill>
                <a:schemeClr val="tx1"/>
              </a:solidFill>
              <a:latin typeface="微软雅黑" panose="020B0503020204020204" pitchFamily="34" charset="-122"/>
              <a:ea typeface="微软雅黑" panose="020B0503020204020204" pitchFamily="34" charset="-122"/>
            </a:endParaRPr>
          </a:p>
          <a:p>
            <a:pPr marL="587375" indent="-438150">
              <a:lnSpc>
                <a:spcPct val="130000"/>
              </a:lnSpc>
              <a:spcBef>
                <a:spcPts val="600"/>
              </a:spcBef>
              <a:buFont typeface="+mj-lt"/>
              <a:buAutoNum type="arabicPeriod"/>
            </a:pPr>
            <a:r>
              <a:rPr kumimoji="1" lang="zh-CN" altLang="en-US" sz="2400" dirty="0">
                <a:solidFill>
                  <a:schemeClr val="tx1"/>
                </a:solidFill>
                <a:latin typeface="微软雅黑" panose="020B0503020204020204" pitchFamily="34" charset="-122"/>
                <a:ea typeface="微软雅黑" panose="020B0503020204020204" pitchFamily="34" charset="-122"/>
              </a:rPr>
              <a:t>正交频分复用</a:t>
            </a:r>
            <a:endParaRPr kumimoji="1" lang="en-US" altLang="zh-CN" sz="2400" dirty="0">
              <a:solidFill>
                <a:schemeClr val="tx1"/>
              </a:solidFill>
              <a:latin typeface="微软雅黑" panose="020B0503020204020204" pitchFamily="34" charset="-122"/>
              <a:ea typeface="微软雅黑" panose="020B0503020204020204" pitchFamily="34" charset="-122"/>
            </a:endParaRPr>
          </a:p>
          <a:p>
            <a:pPr marL="587375" indent="-438150">
              <a:lnSpc>
                <a:spcPct val="130000"/>
              </a:lnSpc>
              <a:spcBef>
                <a:spcPts val="600"/>
              </a:spcBef>
              <a:buFont typeface="+mj-lt"/>
              <a:buAutoNum type="arabicPeriod"/>
            </a:pPr>
            <a:r>
              <a:rPr kumimoji="1" lang="zh-CN" altLang="en-US" sz="2400" dirty="0">
                <a:solidFill>
                  <a:schemeClr val="tx1"/>
                </a:solidFill>
                <a:latin typeface="微软雅黑" panose="020B0503020204020204" pitchFamily="34" charset="-122"/>
                <a:ea typeface="微软雅黑" panose="020B0503020204020204" pitchFamily="34" charset="-122"/>
              </a:rPr>
              <a:t>空分复用</a:t>
            </a:r>
            <a:endParaRPr kumimoji="1" lang="en-US" altLang="zh-CN" sz="2400" dirty="0">
              <a:solidFill>
                <a:schemeClr val="tx1"/>
              </a:solidFill>
              <a:latin typeface="微软雅黑" panose="020B0503020204020204" pitchFamily="34" charset="-122"/>
              <a:ea typeface="微软雅黑" panose="020B0503020204020204" pitchFamily="34" charset="-122"/>
            </a:endParaRPr>
          </a:p>
          <a:p>
            <a:pPr marL="587375" indent="-438150">
              <a:lnSpc>
                <a:spcPct val="130000"/>
              </a:lnSpc>
              <a:spcBef>
                <a:spcPts val="600"/>
              </a:spcBef>
              <a:buFont typeface="+mj-lt"/>
              <a:buAutoNum type="arabicPeriod"/>
            </a:pPr>
            <a:endParaRPr kumimoji="1" lang="en-US" altLang="zh-CN" sz="2400" dirty="0">
              <a:solidFill>
                <a:schemeClr val="tx1"/>
              </a:solidFill>
              <a:latin typeface="微软雅黑" panose="020B0503020204020204" pitchFamily="34" charset="-122"/>
              <a:ea typeface="微软雅黑" panose="020B0503020204020204" pitchFamily="34" charset="-122"/>
            </a:endParaRPr>
          </a:p>
          <a:p>
            <a:pPr marL="587375" indent="-438150">
              <a:lnSpc>
                <a:spcPct val="130000"/>
              </a:lnSpc>
              <a:spcBef>
                <a:spcPts val="600"/>
              </a:spcBef>
              <a:buFont typeface="+mj-lt"/>
              <a:buAutoNum type="arabicPeriod"/>
            </a:pPr>
            <a:endParaRPr kumimoji="1" lang="en-US" altLang="zh-CN" sz="24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zh-CN" altLang="en-US" dirty="0">
                <a:latin typeface="微软雅黑" panose="020B0503020204020204" pitchFamily="34" charset="-122"/>
                <a:ea typeface="微软雅黑" panose="020B0503020204020204" pitchFamily="34" charset="-122"/>
              </a:rPr>
              <a:t>什么是复用技术？</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76</a:t>
            </a:fld>
            <a:endParaRPr kumimoji="1" lang="zh-CN" altLang="en-US" dirty="0"/>
          </a:p>
        </p:txBody>
      </p:sp>
      <p:sp>
        <p:nvSpPr>
          <p:cNvPr id="7" name="矩形 6"/>
          <p:cNvSpPr/>
          <p:nvPr/>
        </p:nvSpPr>
        <p:spPr>
          <a:xfrm>
            <a:off x="578295" y="3094676"/>
            <a:ext cx="3109452" cy="2598917"/>
          </a:xfrm>
          <a:prstGeom prst="rect">
            <a:avLst/>
          </a:prstGeom>
        </p:spPr>
        <p:txBody>
          <a:bodyPr wrap="square">
            <a:spAutoFit/>
          </a:bodyPr>
          <a:lstStyle/>
          <a:p>
            <a:pPr eaLnBrk="0" hangingPunct="0">
              <a:lnSpc>
                <a:spcPts val="3300"/>
              </a:lnSpc>
              <a:buClr>
                <a:srgbClr val="0070C0"/>
              </a:buClr>
            </a:pPr>
            <a:r>
              <a:rPr lang="zh-CN" altLang="en-US" sz="2400" dirty="0">
                <a:solidFill>
                  <a:srgbClr val="C00000"/>
                </a:solidFill>
                <a:latin typeface="微软雅黑" panose="020B0503020204020204" pitchFamily="34" charset="-122"/>
                <a:ea typeface="微软雅黑" panose="020B0503020204020204" pitchFamily="34" charset="-122"/>
              </a:rPr>
              <a:t>复用 </a:t>
            </a:r>
            <a:r>
              <a:rPr lang="en-US" altLang="zh-CN" sz="2400" dirty="0">
                <a:latin typeface="微软雅黑" panose="020B0503020204020204" pitchFamily="34" charset="-122"/>
                <a:ea typeface="微软雅黑" panose="020B0503020204020204" pitchFamily="34" charset="-122"/>
              </a:rPr>
              <a:t>(multiplexing) </a:t>
            </a:r>
            <a:r>
              <a:rPr lang="zh-CN" altLang="en-US" sz="2400" dirty="0">
                <a:latin typeface="微软雅黑" panose="020B0503020204020204" pitchFamily="34" charset="-122"/>
                <a:ea typeface="微软雅黑" panose="020B0503020204020204" pitchFamily="34" charset="-122"/>
              </a:rPr>
              <a:t>技术的目的是：允许用户使用一个共享信道进行通信，避免相互干扰，降低成本，提高利用率。</a:t>
            </a:r>
          </a:p>
        </p:txBody>
      </p:sp>
      <p:grpSp>
        <p:nvGrpSpPr>
          <p:cNvPr id="71" name="组合 70"/>
          <p:cNvGrpSpPr/>
          <p:nvPr/>
        </p:nvGrpSpPr>
        <p:grpSpPr>
          <a:xfrm>
            <a:off x="3956766" y="2778299"/>
            <a:ext cx="7806349" cy="3615580"/>
            <a:chOff x="3985946" y="2778299"/>
            <a:chExt cx="7806349" cy="3615580"/>
          </a:xfrm>
        </p:grpSpPr>
        <p:sp>
          <p:nvSpPr>
            <p:cNvPr id="5" name="圆角矩形 5"/>
            <p:cNvSpPr/>
            <p:nvPr/>
          </p:nvSpPr>
          <p:spPr>
            <a:xfrm>
              <a:off x="3996268" y="2778299"/>
              <a:ext cx="7796027" cy="3615580"/>
            </a:xfrm>
            <a:prstGeom prst="roundRect">
              <a:avLst>
                <a:gd name="adj" fmla="val 7063"/>
              </a:avLst>
            </a:prstGeom>
            <a:solidFill>
              <a:schemeClr val="bg1"/>
            </a:solidFill>
            <a:ln>
              <a:solidFill>
                <a:srgbClr val="B348FF"/>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6" name="矩形 5"/>
            <p:cNvSpPr/>
            <p:nvPr/>
          </p:nvSpPr>
          <p:spPr>
            <a:xfrm>
              <a:off x="3985946" y="3432685"/>
              <a:ext cx="553998" cy="2165684"/>
            </a:xfrm>
            <a:prstGeom prst="rect">
              <a:avLst/>
            </a:prstGeom>
          </p:spPr>
          <p:txBody>
            <a:bodyPr vert="eaVert" wrap="square">
              <a:spAutoFit/>
            </a:bodyPr>
            <a:lstStyle/>
            <a:p>
              <a:pPr algn="ctr"/>
              <a:r>
                <a:rPr lang="zh-CN" altLang="en-US" sz="2400" b="1" dirty="0">
                  <a:latin typeface="微软雅黑" panose="020B0503020204020204" pitchFamily="34" charset="-122"/>
                  <a:ea typeface="微软雅黑" panose="020B0503020204020204" pitchFamily="34" charset="-122"/>
                </a:rPr>
                <a:t>复用示意图</a:t>
              </a:r>
            </a:p>
          </p:txBody>
        </p:sp>
      </p:grpSp>
      <p:grpSp>
        <p:nvGrpSpPr>
          <p:cNvPr id="3" name="组合 2"/>
          <p:cNvGrpSpPr/>
          <p:nvPr/>
        </p:nvGrpSpPr>
        <p:grpSpPr>
          <a:xfrm>
            <a:off x="4755124" y="2805788"/>
            <a:ext cx="6762554" cy="1725522"/>
            <a:chOff x="4755124" y="2805788"/>
            <a:chExt cx="6762554" cy="1725522"/>
          </a:xfrm>
        </p:grpSpPr>
        <p:sp>
          <p:nvSpPr>
            <p:cNvPr id="9" name="Line 39"/>
            <p:cNvSpPr>
              <a:spLocks noChangeShapeType="1"/>
            </p:cNvSpPr>
            <p:nvPr/>
          </p:nvSpPr>
          <p:spPr bwMode="auto">
            <a:xfrm>
              <a:off x="5133552" y="3137084"/>
              <a:ext cx="6079418"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latin typeface="微软雅黑" panose="020B0503020204020204" pitchFamily="34" charset="-122"/>
                <a:ea typeface="微软雅黑" panose="020B0503020204020204" pitchFamily="34" charset="-122"/>
              </a:endParaRPr>
            </a:p>
          </p:txBody>
        </p:sp>
        <p:sp>
          <p:nvSpPr>
            <p:cNvPr id="10" name="Line 40"/>
            <p:cNvSpPr>
              <a:spLocks noChangeShapeType="1"/>
            </p:cNvSpPr>
            <p:nvPr/>
          </p:nvSpPr>
          <p:spPr bwMode="auto">
            <a:xfrm>
              <a:off x="5133552" y="3616306"/>
              <a:ext cx="6079418"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latin typeface="微软雅黑" panose="020B0503020204020204" pitchFamily="34" charset="-122"/>
                <a:ea typeface="微软雅黑" panose="020B0503020204020204" pitchFamily="34" charset="-122"/>
              </a:endParaRPr>
            </a:p>
          </p:txBody>
        </p:sp>
        <p:sp>
          <p:nvSpPr>
            <p:cNvPr id="11" name="Line 41"/>
            <p:cNvSpPr>
              <a:spLocks noChangeShapeType="1"/>
            </p:cNvSpPr>
            <p:nvPr/>
          </p:nvSpPr>
          <p:spPr bwMode="auto">
            <a:xfrm>
              <a:off x="5133552" y="4095529"/>
              <a:ext cx="6079418"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latin typeface="微软雅黑" panose="020B0503020204020204" pitchFamily="34" charset="-122"/>
                <a:ea typeface="微软雅黑" panose="020B0503020204020204" pitchFamily="34" charset="-122"/>
              </a:endParaRPr>
            </a:p>
          </p:txBody>
        </p:sp>
        <p:sp>
          <p:nvSpPr>
            <p:cNvPr id="12" name="Oval 42"/>
            <p:cNvSpPr>
              <a:spLocks noChangeArrowheads="1"/>
            </p:cNvSpPr>
            <p:nvPr/>
          </p:nvSpPr>
          <p:spPr bwMode="auto">
            <a:xfrm>
              <a:off x="4755124" y="2953716"/>
              <a:ext cx="378428" cy="366736"/>
            </a:xfrm>
            <a:prstGeom prst="ellipse">
              <a:avLst/>
            </a:prstGeom>
            <a:solidFill>
              <a:srgbClr val="92D050"/>
            </a:solidFill>
            <a:ln w="9525">
              <a:solidFill>
                <a:schemeClr val="tx1"/>
              </a:solidFill>
              <a:round/>
            </a:ln>
            <a:effectLst/>
          </p:spPr>
          <p:txBody>
            <a:bodyPr wrap="none" anchor="ctr"/>
            <a:lstStyle/>
            <a:p>
              <a:pPr algn="ctr"/>
              <a:r>
                <a:rPr lang="en-US" altLang="zh-CN" sz="1865" b="1" dirty="0">
                  <a:latin typeface="微软雅黑" panose="020B0503020204020204" pitchFamily="34" charset="-122"/>
                  <a:ea typeface="微软雅黑" panose="020B0503020204020204" pitchFamily="34" charset="-122"/>
                </a:rPr>
                <a:t>S</a:t>
              </a:r>
              <a:r>
                <a:rPr lang="en-US" altLang="zh-CN" sz="1865" b="1" baseline="-25000" dirty="0">
                  <a:latin typeface="微软雅黑" panose="020B0503020204020204" pitchFamily="34" charset="-122"/>
                  <a:ea typeface="微软雅黑" panose="020B0503020204020204" pitchFamily="34" charset="-122"/>
                </a:rPr>
                <a:t>1</a:t>
              </a:r>
            </a:p>
          </p:txBody>
        </p:sp>
        <p:sp>
          <p:nvSpPr>
            <p:cNvPr id="13" name="Oval 43"/>
            <p:cNvSpPr>
              <a:spLocks noChangeArrowheads="1"/>
            </p:cNvSpPr>
            <p:nvPr/>
          </p:nvSpPr>
          <p:spPr bwMode="auto">
            <a:xfrm>
              <a:off x="11139250" y="2953716"/>
              <a:ext cx="378428" cy="366736"/>
            </a:xfrm>
            <a:prstGeom prst="ellipse">
              <a:avLst/>
            </a:prstGeom>
            <a:solidFill>
              <a:srgbClr val="92D050"/>
            </a:solidFill>
            <a:ln w="9525">
              <a:solidFill>
                <a:schemeClr val="tx1"/>
              </a:solidFill>
              <a:round/>
            </a:ln>
            <a:effectLst/>
          </p:spPr>
          <p:txBody>
            <a:bodyPr wrap="none" anchor="ctr"/>
            <a:lstStyle/>
            <a:p>
              <a:pPr algn="ctr"/>
              <a:r>
                <a:rPr lang="en-US" altLang="zh-CN" sz="1865" b="1" dirty="0">
                  <a:latin typeface="微软雅黑" panose="020B0503020204020204" pitchFamily="34" charset="-122"/>
                  <a:ea typeface="微软雅黑" panose="020B0503020204020204" pitchFamily="34" charset="-122"/>
                </a:rPr>
                <a:t>R</a:t>
              </a:r>
              <a:r>
                <a:rPr lang="en-US" altLang="zh-CN" sz="1865" b="1" baseline="-25000" dirty="0">
                  <a:latin typeface="微软雅黑" panose="020B0503020204020204" pitchFamily="34" charset="-122"/>
                  <a:ea typeface="微软雅黑" panose="020B0503020204020204" pitchFamily="34" charset="-122"/>
                </a:rPr>
                <a:t>1</a:t>
              </a:r>
            </a:p>
          </p:txBody>
        </p:sp>
        <p:sp>
          <p:nvSpPr>
            <p:cNvPr id="14" name="Oval 44"/>
            <p:cNvSpPr>
              <a:spLocks noChangeArrowheads="1"/>
            </p:cNvSpPr>
            <p:nvPr/>
          </p:nvSpPr>
          <p:spPr bwMode="auto">
            <a:xfrm>
              <a:off x="4755124" y="3432939"/>
              <a:ext cx="378428" cy="366736"/>
            </a:xfrm>
            <a:prstGeom prst="ellipse">
              <a:avLst/>
            </a:prstGeom>
            <a:solidFill>
              <a:srgbClr val="0070C0"/>
            </a:solidFill>
            <a:ln w="9525">
              <a:solidFill>
                <a:schemeClr val="tx1"/>
              </a:solidFill>
              <a:round/>
            </a:ln>
            <a:effectLst/>
          </p:spPr>
          <p:txBody>
            <a:bodyPr wrap="none" anchor="ctr"/>
            <a:lstStyle/>
            <a:p>
              <a:pPr algn="ctr"/>
              <a:r>
                <a:rPr lang="en-US" altLang="zh-CN" sz="1865" b="1" dirty="0">
                  <a:latin typeface="微软雅黑" panose="020B0503020204020204" pitchFamily="34" charset="-122"/>
                  <a:ea typeface="微软雅黑" panose="020B0503020204020204" pitchFamily="34" charset="-122"/>
                </a:rPr>
                <a:t>S</a:t>
              </a:r>
              <a:r>
                <a:rPr lang="en-US" altLang="zh-CN" sz="1865" b="1" baseline="-25000" dirty="0">
                  <a:latin typeface="微软雅黑" panose="020B0503020204020204" pitchFamily="34" charset="-122"/>
                  <a:ea typeface="微软雅黑" panose="020B0503020204020204" pitchFamily="34" charset="-122"/>
                </a:rPr>
                <a:t>2</a:t>
              </a:r>
            </a:p>
          </p:txBody>
        </p:sp>
        <p:sp>
          <p:nvSpPr>
            <p:cNvPr id="15" name="Oval 45"/>
            <p:cNvSpPr>
              <a:spLocks noChangeArrowheads="1"/>
            </p:cNvSpPr>
            <p:nvPr/>
          </p:nvSpPr>
          <p:spPr bwMode="auto">
            <a:xfrm>
              <a:off x="11139250" y="3432939"/>
              <a:ext cx="378428" cy="366736"/>
            </a:xfrm>
            <a:prstGeom prst="ellipse">
              <a:avLst/>
            </a:prstGeom>
            <a:solidFill>
              <a:srgbClr val="0070C0"/>
            </a:solidFill>
            <a:ln w="9525">
              <a:solidFill>
                <a:schemeClr val="tx1"/>
              </a:solidFill>
              <a:round/>
            </a:ln>
            <a:effectLst/>
          </p:spPr>
          <p:txBody>
            <a:bodyPr wrap="none" anchor="ctr"/>
            <a:lstStyle/>
            <a:p>
              <a:pPr algn="ctr"/>
              <a:r>
                <a:rPr lang="en-US" altLang="zh-CN" sz="1865" b="1" dirty="0">
                  <a:latin typeface="微软雅黑" panose="020B0503020204020204" pitchFamily="34" charset="-122"/>
                  <a:ea typeface="微软雅黑" panose="020B0503020204020204" pitchFamily="34" charset="-122"/>
                </a:rPr>
                <a:t>R</a:t>
              </a:r>
              <a:r>
                <a:rPr lang="en-US" altLang="zh-CN" sz="1865" b="1" baseline="-25000" dirty="0">
                  <a:latin typeface="微软雅黑" panose="020B0503020204020204" pitchFamily="34" charset="-122"/>
                  <a:ea typeface="微软雅黑" panose="020B0503020204020204" pitchFamily="34" charset="-122"/>
                </a:rPr>
                <a:t>2</a:t>
              </a:r>
            </a:p>
          </p:txBody>
        </p:sp>
        <p:sp>
          <p:nvSpPr>
            <p:cNvPr id="16" name="Oval 46"/>
            <p:cNvSpPr>
              <a:spLocks noChangeArrowheads="1"/>
            </p:cNvSpPr>
            <p:nvPr/>
          </p:nvSpPr>
          <p:spPr bwMode="auto">
            <a:xfrm>
              <a:off x="4755124" y="3912161"/>
              <a:ext cx="378428" cy="366736"/>
            </a:xfrm>
            <a:prstGeom prst="ellipse">
              <a:avLst/>
            </a:prstGeom>
            <a:solidFill>
              <a:srgbClr val="FFFF00"/>
            </a:solidFill>
            <a:ln w="9525">
              <a:solidFill>
                <a:schemeClr val="tx1"/>
              </a:solidFill>
              <a:round/>
            </a:ln>
            <a:effectLst/>
          </p:spPr>
          <p:txBody>
            <a:bodyPr wrap="none" anchor="ctr"/>
            <a:lstStyle/>
            <a:p>
              <a:pPr algn="ctr"/>
              <a:r>
                <a:rPr lang="en-US" altLang="zh-CN" sz="1865" b="1" dirty="0">
                  <a:latin typeface="微软雅黑" panose="020B0503020204020204" pitchFamily="34" charset="-122"/>
                  <a:ea typeface="微软雅黑" panose="020B0503020204020204" pitchFamily="34" charset="-122"/>
                </a:rPr>
                <a:t>S</a:t>
              </a:r>
              <a:r>
                <a:rPr lang="en-US" altLang="zh-CN" sz="1865" b="1" baseline="-25000" dirty="0">
                  <a:latin typeface="微软雅黑" panose="020B0503020204020204" pitchFamily="34" charset="-122"/>
                  <a:ea typeface="微软雅黑" panose="020B0503020204020204" pitchFamily="34" charset="-122"/>
                </a:rPr>
                <a:t>3</a:t>
              </a:r>
            </a:p>
          </p:txBody>
        </p:sp>
        <p:sp>
          <p:nvSpPr>
            <p:cNvPr id="17" name="Oval 47"/>
            <p:cNvSpPr>
              <a:spLocks noChangeArrowheads="1"/>
            </p:cNvSpPr>
            <p:nvPr/>
          </p:nvSpPr>
          <p:spPr bwMode="auto">
            <a:xfrm>
              <a:off x="11139250" y="3912161"/>
              <a:ext cx="378428" cy="366736"/>
            </a:xfrm>
            <a:prstGeom prst="ellipse">
              <a:avLst/>
            </a:prstGeom>
            <a:solidFill>
              <a:srgbClr val="FFFF00"/>
            </a:solidFill>
            <a:ln w="9525">
              <a:solidFill>
                <a:schemeClr val="tx1"/>
              </a:solidFill>
              <a:round/>
            </a:ln>
            <a:effectLst/>
          </p:spPr>
          <p:txBody>
            <a:bodyPr wrap="none" anchor="ctr"/>
            <a:lstStyle/>
            <a:p>
              <a:pPr algn="ctr"/>
              <a:r>
                <a:rPr lang="en-US" altLang="zh-CN" sz="1865" b="1" dirty="0">
                  <a:latin typeface="微软雅黑" panose="020B0503020204020204" pitchFamily="34" charset="-122"/>
                  <a:ea typeface="微软雅黑" panose="020B0503020204020204" pitchFamily="34" charset="-122"/>
                </a:rPr>
                <a:t>R</a:t>
              </a:r>
              <a:r>
                <a:rPr lang="en-US" altLang="zh-CN" sz="1865" b="1" baseline="-25000" dirty="0">
                  <a:latin typeface="微软雅黑" panose="020B0503020204020204" pitchFamily="34" charset="-122"/>
                  <a:ea typeface="微软雅黑" panose="020B0503020204020204" pitchFamily="34" charset="-122"/>
                </a:rPr>
                <a:t>3</a:t>
              </a:r>
            </a:p>
          </p:txBody>
        </p:sp>
        <p:sp>
          <p:nvSpPr>
            <p:cNvPr id="18" name="Text Box 60"/>
            <p:cNvSpPr txBox="1">
              <a:spLocks noChangeArrowheads="1"/>
            </p:cNvSpPr>
            <p:nvPr/>
          </p:nvSpPr>
          <p:spPr bwMode="auto">
            <a:xfrm>
              <a:off x="6968235" y="4151654"/>
              <a:ext cx="2208999"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865" b="1" dirty="0">
                  <a:latin typeface="微软雅黑" panose="020B0503020204020204" pitchFamily="34" charset="-122"/>
                  <a:ea typeface="微软雅黑" panose="020B0503020204020204" pitchFamily="34" charset="-122"/>
                </a:rPr>
                <a:t>(a) </a:t>
              </a:r>
              <a:r>
                <a:rPr lang="zh-CN" altLang="en-US" sz="1865" b="1" dirty="0">
                  <a:latin typeface="微软雅黑" panose="020B0503020204020204" pitchFamily="34" charset="-122"/>
                  <a:ea typeface="微软雅黑" panose="020B0503020204020204" pitchFamily="34" charset="-122"/>
                </a:rPr>
                <a:t>使用单独的信道</a:t>
              </a:r>
            </a:p>
          </p:txBody>
        </p:sp>
        <p:sp>
          <p:nvSpPr>
            <p:cNvPr id="19" name="Line 64"/>
            <p:cNvSpPr>
              <a:spLocks noChangeShapeType="1"/>
            </p:cNvSpPr>
            <p:nvPr/>
          </p:nvSpPr>
          <p:spPr bwMode="auto">
            <a:xfrm>
              <a:off x="6883166" y="3026138"/>
              <a:ext cx="2277119" cy="0"/>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latin typeface="微软雅黑" panose="020B0503020204020204" pitchFamily="34" charset="-122"/>
                <a:ea typeface="微软雅黑" panose="020B0503020204020204" pitchFamily="34" charset="-122"/>
              </a:endParaRPr>
            </a:p>
          </p:txBody>
        </p:sp>
        <p:sp>
          <p:nvSpPr>
            <p:cNvPr id="20" name="Line 65"/>
            <p:cNvSpPr>
              <a:spLocks noChangeShapeType="1"/>
            </p:cNvSpPr>
            <p:nvPr/>
          </p:nvSpPr>
          <p:spPr bwMode="auto">
            <a:xfrm>
              <a:off x="6883166" y="3493033"/>
              <a:ext cx="2277119" cy="0"/>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latin typeface="微软雅黑" panose="020B0503020204020204" pitchFamily="34" charset="-122"/>
                <a:ea typeface="微软雅黑" panose="020B0503020204020204" pitchFamily="34" charset="-122"/>
              </a:endParaRPr>
            </a:p>
          </p:txBody>
        </p:sp>
        <p:sp>
          <p:nvSpPr>
            <p:cNvPr id="21" name="Line 66"/>
            <p:cNvSpPr>
              <a:spLocks noChangeShapeType="1"/>
            </p:cNvSpPr>
            <p:nvPr/>
          </p:nvSpPr>
          <p:spPr bwMode="auto">
            <a:xfrm>
              <a:off x="6883166" y="3983042"/>
              <a:ext cx="2277119" cy="0"/>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latin typeface="微软雅黑" panose="020B0503020204020204" pitchFamily="34" charset="-122"/>
                <a:ea typeface="微软雅黑" panose="020B0503020204020204" pitchFamily="34" charset="-122"/>
              </a:endParaRPr>
            </a:p>
          </p:txBody>
        </p:sp>
        <p:sp>
          <p:nvSpPr>
            <p:cNvPr id="22" name="AutoShape 78"/>
            <p:cNvSpPr>
              <a:spLocks noChangeArrowheads="1"/>
            </p:cNvSpPr>
            <p:nvPr/>
          </p:nvSpPr>
          <p:spPr bwMode="auto">
            <a:xfrm>
              <a:off x="7946368" y="3764233"/>
              <a:ext cx="170374" cy="166418"/>
            </a:xfrm>
            <a:prstGeom prst="star5">
              <a:avLst/>
            </a:prstGeom>
            <a:solidFill>
              <a:srgbClr val="FFFF00"/>
            </a:solidFill>
            <a:ln w="9525">
              <a:solidFill>
                <a:srgbClr val="000099"/>
              </a:solidFill>
              <a:miter lim="800000"/>
            </a:ln>
            <a:effectLst/>
          </p:spPr>
          <p:txBody>
            <a:bodyPr wrap="none" anchor="ctr"/>
            <a:lstStyle/>
            <a:p>
              <a:endParaRPr lang="zh-CN" altLang="en-US" sz="1865" b="1">
                <a:latin typeface="微软雅黑" panose="020B0503020204020204" pitchFamily="34" charset="-122"/>
                <a:ea typeface="微软雅黑" panose="020B0503020204020204" pitchFamily="34" charset="-122"/>
              </a:endParaRPr>
            </a:p>
          </p:txBody>
        </p:sp>
        <p:sp>
          <p:nvSpPr>
            <p:cNvPr id="23" name="Oval 80"/>
            <p:cNvSpPr>
              <a:spLocks noChangeArrowheads="1"/>
            </p:cNvSpPr>
            <p:nvPr/>
          </p:nvSpPr>
          <p:spPr bwMode="auto">
            <a:xfrm>
              <a:off x="5210548" y="2953715"/>
              <a:ext cx="152353" cy="147927"/>
            </a:xfrm>
            <a:prstGeom prst="ellipse">
              <a:avLst/>
            </a:prstGeom>
            <a:solidFill>
              <a:schemeClr val="accent6"/>
            </a:solidFill>
            <a:ln w="9525">
              <a:solidFill>
                <a:srgbClr val="000099"/>
              </a:solidFill>
              <a:round/>
            </a:ln>
            <a:effectLst/>
          </p:spPr>
          <p:txBody>
            <a:bodyPr wrap="none" anchor="ctr"/>
            <a:lstStyle/>
            <a:p>
              <a:endParaRPr lang="zh-CN" altLang="en-US" sz="1865" b="1">
                <a:latin typeface="微软雅黑" panose="020B0503020204020204" pitchFamily="34" charset="-122"/>
                <a:ea typeface="微软雅黑" panose="020B0503020204020204" pitchFamily="34" charset="-122"/>
              </a:endParaRPr>
            </a:p>
          </p:txBody>
        </p:sp>
        <p:sp>
          <p:nvSpPr>
            <p:cNvPr id="24" name="Oval 81"/>
            <p:cNvSpPr>
              <a:spLocks noChangeArrowheads="1"/>
            </p:cNvSpPr>
            <p:nvPr/>
          </p:nvSpPr>
          <p:spPr bwMode="auto">
            <a:xfrm>
              <a:off x="7954558" y="2805788"/>
              <a:ext cx="152354" cy="147927"/>
            </a:xfrm>
            <a:prstGeom prst="ellipse">
              <a:avLst/>
            </a:prstGeom>
            <a:solidFill>
              <a:schemeClr val="accent6"/>
            </a:solidFill>
            <a:ln w="9525">
              <a:solidFill>
                <a:srgbClr val="000099"/>
              </a:solidFill>
              <a:round/>
            </a:ln>
            <a:effectLst/>
          </p:spPr>
          <p:txBody>
            <a:bodyPr wrap="none" anchor="ctr"/>
            <a:lstStyle/>
            <a:p>
              <a:endParaRPr lang="zh-CN" altLang="en-US" sz="1865" b="1">
                <a:latin typeface="微软雅黑" panose="020B0503020204020204" pitchFamily="34" charset="-122"/>
                <a:ea typeface="微软雅黑" panose="020B0503020204020204" pitchFamily="34" charset="-122"/>
              </a:endParaRPr>
            </a:p>
          </p:txBody>
        </p:sp>
        <p:sp>
          <p:nvSpPr>
            <p:cNvPr id="25" name="Oval 82"/>
            <p:cNvSpPr>
              <a:spLocks noChangeArrowheads="1"/>
            </p:cNvSpPr>
            <p:nvPr/>
          </p:nvSpPr>
          <p:spPr bwMode="auto">
            <a:xfrm>
              <a:off x="10909900" y="2953715"/>
              <a:ext cx="152354" cy="147927"/>
            </a:xfrm>
            <a:prstGeom prst="ellipse">
              <a:avLst/>
            </a:prstGeom>
            <a:solidFill>
              <a:schemeClr val="accent6"/>
            </a:solidFill>
            <a:ln w="9525">
              <a:solidFill>
                <a:srgbClr val="000099"/>
              </a:solidFill>
              <a:round/>
            </a:ln>
            <a:effectLst/>
          </p:spPr>
          <p:txBody>
            <a:bodyPr wrap="none" anchor="ctr"/>
            <a:lstStyle/>
            <a:p>
              <a:endParaRPr lang="zh-CN" altLang="en-US" sz="1865" b="1">
                <a:latin typeface="微软雅黑" panose="020B0503020204020204" pitchFamily="34" charset="-122"/>
                <a:ea typeface="微软雅黑" panose="020B0503020204020204" pitchFamily="34" charset="-122"/>
              </a:endParaRPr>
            </a:p>
          </p:txBody>
        </p:sp>
        <p:sp>
          <p:nvSpPr>
            <p:cNvPr id="26" name="Rectangle 83"/>
            <p:cNvSpPr>
              <a:spLocks noChangeArrowheads="1"/>
            </p:cNvSpPr>
            <p:nvPr/>
          </p:nvSpPr>
          <p:spPr bwMode="auto">
            <a:xfrm>
              <a:off x="10909900" y="3468379"/>
              <a:ext cx="121228" cy="118650"/>
            </a:xfrm>
            <a:prstGeom prst="rect">
              <a:avLst/>
            </a:prstGeom>
            <a:solidFill>
              <a:srgbClr val="0070C0"/>
            </a:solidFill>
            <a:ln w="9525">
              <a:solidFill>
                <a:srgbClr val="000099"/>
              </a:solidFill>
              <a:miter lim="800000"/>
            </a:ln>
            <a:effectLst/>
          </p:spPr>
          <p:txBody>
            <a:bodyPr wrap="none" anchor="ctr"/>
            <a:lstStyle/>
            <a:p>
              <a:endParaRPr lang="zh-CN" altLang="en-US" sz="1865" b="1">
                <a:latin typeface="微软雅黑" panose="020B0503020204020204" pitchFamily="34" charset="-122"/>
                <a:ea typeface="微软雅黑" panose="020B0503020204020204" pitchFamily="34" charset="-122"/>
              </a:endParaRPr>
            </a:p>
          </p:txBody>
        </p:sp>
        <p:sp>
          <p:nvSpPr>
            <p:cNvPr id="27" name="Rectangle 84"/>
            <p:cNvSpPr>
              <a:spLocks noChangeArrowheads="1"/>
            </p:cNvSpPr>
            <p:nvPr/>
          </p:nvSpPr>
          <p:spPr bwMode="auto">
            <a:xfrm>
              <a:off x="5210548" y="3468379"/>
              <a:ext cx="122866" cy="118650"/>
            </a:xfrm>
            <a:prstGeom prst="rect">
              <a:avLst/>
            </a:prstGeom>
            <a:solidFill>
              <a:srgbClr val="0070C0"/>
            </a:solidFill>
            <a:ln w="9525">
              <a:solidFill>
                <a:srgbClr val="000099"/>
              </a:solidFill>
              <a:miter lim="800000"/>
            </a:ln>
            <a:effectLst/>
          </p:spPr>
          <p:txBody>
            <a:bodyPr wrap="none" anchor="ctr"/>
            <a:lstStyle/>
            <a:p>
              <a:endParaRPr lang="zh-CN" altLang="en-US" sz="1865" b="1">
                <a:latin typeface="微软雅黑" panose="020B0503020204020204" pitchFamily="34" charset="-122"/>
                <a:ea typeface="微软雅黑" panose="020B0503020204020204" pitchFamily="34" charset="-122"/>
              </a:endParaRPr>
            </a:p>
          </p:txBody>
        </p:sp>
        <p:sp>
          <p:nvSpPr>
            <p:cNvPr id="28" name="Rectangle 85"/>
            <p:cNvSpPr>
              <a:spLocks noChangeArrowheads="1"/>
            </p:cNvSpPr>
            <p:nvPr/>
          </p:nvSpPr>
          <p:spPr bwMode="auto">
            <a:xfrm>
              <a:off x="7969303" y="3321994"/>
              <a:ext cx="122866" cy="118650"/>
            </a:xfrm>
            <a:prstGeom prst="rect">
              <a:avLst/>
            </a:prstGeom>
            <a:solidFill>
              <a:srgbClr val="0070C0"/>
            </a:solidFill>
            <a:ln w="9525">
              <a:solidFill>
                <a:srgbClr val="000099"/>
              </a:solidFill>
              <a:miter lim="800000"/>
            </a:ln>
            <a:effectLst/>
          </p:spPr>
          <p:txBody>
            <a:bodyPr wrap="none" anchor="ctr"/>
            <a:lstStyle/>
            <a:p>
              <a:endParaRPr lang="zh-CN" altLang="en-US" sz="1865" b="1">
                <a:latin typeface="微软雅黑" panose="020B0503020204020204" pitchFamily="34" charset="-122"/>
                <a:ea typeface="微软雅黑" panose="020B0503020204020204" pitchFamily="34" charset="-122"/>
              </a:endParaRPr>
            </a:p>
          </p:txBody>
        </p:sp>
        <p:sp>
          <p:nvSpPr>
            <p:cNvPr id="29" name="AutoShape 86"/>
            <p:cNvSpPr>
              <a:spLocks noChangeArrowheads="1"/>
            </p:cNvSpPr>
            <p:nvPr/>
          </p:nvSpPr>
          <p:spPr bwMode="auto">
            <a:xfrm>
              <a:off x="10911009" y="3878262"/>
              <a:ext cx="170374" cy="164878"/>
            </a:xfrm>
            <a:prstGeom prst="star5">
              <a:avLst/>
            </a:prstGeom>
            <a:solidFill>
              <a:srgbClr val="FFFF00"/>
            </a:solidFill>
            <a:ln w="9525">
              <a:solidFill>
                <a:srgbClr val="000099"/>
              </a:solidFill>
              <a:miter lim="800000"/>
            </a:ln>
            <a:effectLst/>
          </p:spPr>
          <p:txBody>
            <a:bodyPr wrap="none" anchor="ctr"/>
            <a:lstStyle/>
            <a:p>
              <a:endParaRPr lang="zh-CN" altLang="en-US" sz="1865" b="1">
                <a:latin typeface="微软雅黑" panose="020B0503020204020204" pitchFamily="34" charset="-122"/>
                <a:ea typeface="微软雅黑" panose="020B0503020204020204" pitchFamily="34" charset="-122"/>
              </a:endParaRPr>
            </a:p>
          </p:txBody>
        </p:sp>
        <p:sp>
          <p:nvSpPr>
            <p:cNvPr id="30" name="AutoShape 87"/>
            <p:cNvSpPr>
              <a:spLocks noChangeArrowheads="1"/>
            </p:cNvSpPr>
            <p:nvPr/>
          </p:nvSpPr>
          <p:spPr bwMode="auto">
            <a:xfrm>
              <a:off x="5185975" y="3892129"/>
              <a:ext cx="170374" cy="166418"/>
            </a:xfrm>
            <a:prstGeom prst="star5">
              <a:avLst/>
            </a:prstGeom>
            <a:solidFill>
              <a:srgbClr val="FFFF00"/>
            </a:solidFill>
            <a:ln w="9525">
              <a:solidFill>
                <a:srgbClr val="000099"/>
              </a:solidFill>
              <a:miter lim="800000"/>
            </a:ln>
            <a:effectLst/>
          </p:spPr>
          <p:txBody>
            <a:bodyPr wrap="none" anchor="ctr"/>
            <a:lstStyle/>
            <a:p>
              <a:endParaRPr lang="zh-CN" altLang="en-US" sz="1865" b="1">
                <a:latin typeface="微软雅黑" panose="020B0503020204020204" pitchFamily="34" charset="-122"/>
                <a:ea typeface="微软雅黑" panose="020B0503020204020204" pitchFamily="34" charset="-122"/>
              </a:endParaRPr>
            </a:p>
          </p:txBody>
        </p:sp>
      </p:grpSp>
      <p:grpSp>
        <p:nvGrpSpPr>
          <p:cNvPr id="70" name="组合 69"/>
          <p:cNvGrpSpPr/>
          <p:nvPr/>
        </p:nvGrpSpPr>
        <p:grpSpPr>
          <a:xfrm>
            <a:off x="4755124" y="4704199"/>
            <a:ext cx="6762554" cy="1476844"/>
            <a:chOff x="4755124" y="4704199"/>
            <a:chExt cx="6762554" cy="1476844"/>
          </a:xfrm>
        </p:grpSpPr>
        <p:sp>
          <p:nvSpPr>
            <p:cNvPr id="32" name="Text Box 92"/>
            <p:cNvSpPr txBox="1">
              <a:spLocks noChangeArrowheads="1"/>
            </p:cNvSpPr>
            <p:nvPr/>
          </p:nvSpPr>
          <p:spPr bwMode="auto">
            <a:xfrm>
              <a:off x="7684616" y="4898353"/>
              <a:ext cx="360563"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865" b="1">
                  <a:latin typeface="微软雅黑" panose="020B0503020204020204" pitchFamily="34" charset="-122"/>
                  <a:ea typeface="微软雅黑" panose="020B0503020204020204" pitchFamily="34" charset="-122"/>
                </a:rPr>
                <a:t>+</a:t>
              </a:r>
            </a:p>
          </p:txBody>
        </p:sp>
        <p:sp>
          <p:nvSpPr>
            <p:cNvPr id="33" name="Text Box 93"/>
            <p:cNvSpPr txBox="1">
              <a:spLocks noChangeArrowheads="1"/>
            </p:cNvSpPr>
            <p:nvPr/>
          </p:nvSpPr>
          <p:spPr bwMode="auto">
            <a:xfrm>
              <a:off x="7138463" y="4881671"/>
              <a:ext cx="1855643"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1865" b="1" dirty="0">
                  <a:latin typeface="微软雅黑" panose="020B0503020204020204" pitchFamily="34" charset="-122"/>
                  <a:ea typeface="微软雅黑" panose="020B0503020204020204" pitchFamily="34" charset="-122"/>
                </a:rPr>
                <a:t>(               )</a:t>
              </a:r>
            </a:p>
          </p:txBody>
        </p:sp>
        <p:sp>
          <p:nvSpPr>
            <p:cNvPr id="34" name="Text Box 37"/>
            <p:cNvSpPr txBox="1">
              <a:spLocks noChangeArrowheads="1"/>
            </p:cNvSpPr>
            <p:nvPr/>
          </p:nvSpPr>
          <p:spPr bwMode="auto">
            <a:xfrm>
              <a:off x="8072872" y="4898353"/>
              <a:ext cx="360563"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865" b="1" dirty="0">
                  <a:latin typeface="微软雅黑" panose="020B0503020204020204" pitchFamily="34" charset="-122"/>
                  <a:ea typeface="微软雅黑" panose="020B0503020204020204" pitchFamily="34" charset="-122"/>
                </a:rPr>
                <a:t>+</a:t>
              </a:r>
            </a:p>
          </p:txBody>
        </p:sp>
        <p:sp>
          <p:nvSpPr>
            <p:cNvPr id="35" name="Line 38"/>
            <p:cNvSpPr>
              <a:spLocks noChangeShapeType="1"/>
            </p:cNvSpPr>
            <p:nvPr/>
          </p:nvSpPr>
          <p:spPr bwMode="auto">
            <a:xfrm>
              <a:off x="5133552" y="5366789"/>
              <a:ext cx="607941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latin typeface="微软雅黑" panose="020B0503020204020204" pitchFamily="34" charset="-122"/>
                <a:ea typeface="微软雅黑" panose="020B0503020204020204" pitchFamily="34" charset="-122"/>
              </a:endParaRPr>
            </a:p>
          </p:txBody>
        </p:sp>
        <p:sp>
          <p:nvSpPr>
            <p:cNvPr id="36" name="Line 48"/>
            <p:cNvSpPr>
              <a:spLocks noChangeShapeType="1"/>
            </p:cNvSpPr>
            <p:nvPr/>
          </p:nvSpPr>
          <p:spPr bwMode="auto">
            <a:xfrm>
              <a:off x="5969041" y="5366789"/>
              <a:ext cx="4485435" cy="0"/>
            </a:xfrm>
            <a:prstGeom prst="line">
              <a:avLst/>
            </a:prstGeom>
            <a:noFill/>
            <a:ln w="571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latin typeface="微软雅黑" panose="020B0503020204020204" pitchFamily="34" charset="-122"/>
                <a:ea typeface="微软雅黑" panose="020B0503020204020204" pitchFamily="34" charset="-122"/>
              </a:endParaRPr>
            </a:p>
          </p:txBody>
        </p:sp>
        <p:sp>
          <p:nvSpPr>
            <p:cNvPr id="37" name="Line 49"/>
            <p:cNvSpPr>
              <a:spLocks noChangeShapeType="1"/>
            </p:cNvSpPr>
            <p:nvPr/>
          </p:nvSpPr>
          <p:spPr bwMode="auto">
            <a:xfrm>
              <a:off x="10454476" y="5440753"/>
              <a:ext cx="835490" cy="36827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latin typeface="微软雅黑" panose="020B0503020204020204" pitchFamily="34" charset="-122"/>
                <a:ea typeface="微软雅黑" panose="020B0503020204020204" pitchFamily="34" charset="-122"/>
              </a:endParaRPr>
            </a:p>
          </p:txBody>
        </p:sp>
        <p:sp>
          <p:nvSpPr>
            <p:cNvPr id="38" name="Line 50"/>
            <p:cNvSpPr>
              <a:spLocks noChangeShapeType="1"/>
            </p:cNvSpPr>
            <p:nvPr/>
          </p:nvSpPr>
          <p:spPr bwMode="auto">
            <a:xfrm flipH="1">
              <a:off x="10454476" y="4924548"/>
              <a:ext cx="835490" cy="369818"/>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latin typeface="微软雅黑" panose="020B0503020204020204" pitchFamily="34" charset="-122"/>
                <a:ea typeface="微软雅黑" panose="020B0503020204020204" pitchFamily="34" charset="-122"/>
              </a:endParaRPr>
            </a:p>
          </p:txBody>
        </p:sp>
        <p:sp>
          <p:nvSpPr>
            <p:cNvPr id="39" name="Line 51"/>
            <p:cNvSpPr>
              <a:spLocks noChangeShapeType="1"/>
            </p:cNvSpPr>
            <p:nvPr/>
          </p:nvSpPr>
          <p:spPr bwMode="auto">
            <a:xfrm flipV="1">
              <a:off x="5056555" y="5440753"/>
              <a:ext cx="837128" cy="36827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latin typeface="微软雅黑" panose="020B0503020204020204" pitchFamily="34" charset="-122"/>
                <a:ea typeface="微软雅黑" panose="020B0503020204020204" pitchFamily="34" charset="-122"/>
              </a:endParaRPr>
            </a:p>
          </p:txBody>
        </p:sp>
        <p:sp>
          <p:nvSpPr>
            <p:cNvPr id="40" name="Line 52"/>
            <p:cNvSpPr>
              <a:spLocks noChangeShapeType="1"/>
            </p:cNvSpPr>
            <p:nvPr/>
          </p:nvSpPr>
          <p:spPr bwMode="auto">
            <a:xfrm>
              <a:off x="5056555" y="4924548"/>
              <a:ext cx="837128" cy="369818"/>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latin typeface="微软雅黑" panose="020B0503020204020204" pitchFamily="34" charset="-122"/>
                <a:ea typeface="微软雅黑" panose="020B0503020204020204" pitchFamily="34" charset="-122"/>
              </a:endParaRPr>
            </a:p>
          </p:txBody>
        </p:sp>
        <p:sp>
          <p:nvSpPr>
            <p:cNvPr id="41" name="Oval 53"/>
            <p:cNvSpPr>
              <a:spLocks noChangeArrowheads="1"/>
            </p:cNvSpPr>
            <p:nvPr/>
          </p:nvSpPr>
          <p:spPr bwMode="auto">
            <a:xfrm>
              <a:off x="4755124" y="4704199"/>
              <a:ext cx="378427" cy="366737"/>
            </a:xfrm>
            <a:prstGeom prst="ellipse">
              <a:avLst/>
            </a:prstGeom>
            <a:solidFill>
              <a:srgbClr val="92D050"/>
            </a:solidFill>
            <a:ln w="9525">
              <a:solidFill>
                <a:schemeClr val="tx1"/>
              </a:solidFill>
              <a:round/>
            </a:ln>
            <a:effectLst/>
          </p:spPr>
          <p:txBody>
            <a:bodyPr wrap="none" anchor="ctr"/>
            <a:lstStyle/>
            <a:p>
              <a:pPr algn="ctr"/>
              <a:r>
                <a:rPr lang="en-US" altLang="zh-CN" sz="1865" b="1" dirty="0">
                  <a:latin typeface="微软雅黑" panose="020B0503020204020204" pitchFamily="34" charset="-122"/>
                  <a:ea typeface="微软雅黑" panose="020B0503020204020204" pitchFamily="34" charset="-122"/>
                </a:rPr>
                <a:t>S</a:t>
              </a:r>
              <a:r>
                <a:rPr lang="en-US" altLang="zh-CN" sz="1865" b="1" baseline="-25000" dirty="0">
                  <a:latin typeface="微软雅黑" panose="020B0503020204020204" pitchFamily="34" charset="-122"/>
                  <a:ea typeface="微软雅黑" panose="020B0503020204020204" pitchFamily="34" charset="-122"/>
                </a:rPr>
                <a:t>1</a:t>
              </a:r>
            </a:p>
          </p:txBody>
        </p:sp>
        <p:sp>
          <p:nvSpPr>
            <p:cNvPr id="42" name="Oval 54"/>
            <p:cNvSpPr>
              <a:spLocks noChangeArrowheads="1"/>
            </p:cNvSpPr>
            <p:nvPr/>
          </p:nvSpPr>
          <p:spPr bwMode="auto">
            <a:xfrm>
              <a:off x="11139250" y="4704199"/>
              <a:ext cx="378428" cy="366737"/>
            </a:xfrm>
            <a:prstGeom prst="ellipse">
              <a:avLst/>
            </a:prstGeom>
            <a:solidFill>
              <a:srgbClr val="92D050"/>
            </a:solidFill>
            <a:ln w="9525">
              <a:solidFill>
                <a:schemeClr val="tx1"/>
              </a:solidFill>
              <a:round/>
            </a:ln>
            <a:effectLst/>
          </p:spPr>
          <p:txBody>
            <a:bodyPr wrap="none" anchor="ctr"/>
            <a:lstStyle/>
            <a:p>
              <a:pPr algn="ctr"/>
              <a:r>
                <a:rPr lang="en-US" altLang="zh-CN" sz="1865" b="1" dirty="0">
                  <a:latin typeface="微软雅黑" panose="020B0503020204020204" pitchFamily="34" charset="-122"/>
                  <a:ea typeface="微软雅黑" panose="020B0503020204020204" pitchFamily="34" charset="-122"/>
                </a:rPr>
                <a:t>R</a:t>
              </a:r>
              <a:r>
                <a:rPr lang="en-US" altLang="zh-CN" sz="1865" b="1" baseline="-25000" dirty="0">
                  <a:latin typeface="微软雅黑" panose="020B0503020204020204" pitchFamily="34" charset="-122"/>
                  <a:ea typeface="微软雅黑" panose="020B0503020204020204" pitchFamily="34" charset="-122"/>
                </a:rPr>
                <a:t>1</a:t>
              </a:r>
            </a:p>
          </p:txBody>
        </p:sp>
        <p:sp>
          <p:nvSpPr>
            <p:cNvPr id="43" name="Oval 55"/>
            <p:cNvSpPr>
              <a:spLocks noChangeArrowheads="1"/>
            </p:cNvSpPr>
            <p:nvPr/>
          </p:nvSpPr>
          <p:spPr bwMode="auto">
            <a:xfrm>
              <a:off x="4755124" y="5172636"/>
              <a:ext cx="378427" cy="366737"/>
            </a:xfrm>
            <a:prstGeom prst="ellipse">
              <a:avLst/>
            </a:prstGeom>
            <a:solidFill>
              <a:srgbClr val="0070C0"/>
            </a:solidFill>
            <a:ln w="9525">
              <a:solidFill>
                <a:schemeClr val="tx1"/>
              </a:solidFill>
              <a:round/>
            </a:ln>
            <a:effectLst/>
          </p:spPr>
          <p:txBody>
            <a:bodyPr wrap="none" anchor="ctr"/>
            <a:lstStyle/>
            <a:p>
              <a:pPr algn="ctr"/>
              <a:r>
                <a:rPr lang="en-US" altLang="zh-CN" sz="1865" b="1" dirty="0">
                  <a:latin typeface="微软雅黑" panose="020B0503020204020204" pitchFamily="34" charset="-122"/>
                  <a:ea typeface="微软雅黑" panose="020B0503020204020204" pitchFamily="34" charset="-122"/>
                </a:rPr>
                <a:t>S</a:t>
              </a:r>
              <a:r>
                <a:rPr lang="en-US" altLang="zh-CN" sz="1865" b="1" baseline="-25000" dirty="0">
                  <a:latin typeface="微软雅黑" panose="020B0503020204020204" pitchFamily="34" charset="-122"/>
                  <a:ea typeface="微软雅黑" panose="020B0503020204020204" pitchFamily="34" charset="-122"/>
                </a:rPr>
                <a:t>2</a:t>
              </a:r>
            </a:p>
          </p:txBody>
        </p:sp>
        <p:sp>
          <p:nvSpPr>
            <p:cNvPr id="44" name="Oval 56"/>
            <p:cNvSpPr>
              <a:spLocks noChangeArrowheads="1"/>
            </p:cNvSpPr>
            <p:nvPr/>
          </p:nvSpPr>
          <p:spPr bwMode="auto">
            <a:xfrm>
              <a:off x="11139250" y="5172636"/>
              <a:ext cx="378428" cy="366737"/>
            </a:xfrm>
            <a:prstGeom prst="ellipse">
              <a:avLst/>
            </a:prstGeom>
            <a:solidFill>
              <a:srgbClr val="0070C0"/>
            </a:solidFill>
            <a:ln w="9525">
              <a:solidFill>
                <a:schemeClr val="tx1"/>
              </a:solidFill>
              <a:round/>
            </a:ln>
            <a:effectLst/>
          </p:spPr>
          <p:txBody>
            <a:bodyPr wrap="none" anchor="ctr"/>
            <a:lstStyle/>
            <a:p>
              <a:pPr algn="ctr"/>
              <a:r>
                <a:rPr lang="en-US" altLang="zh-CN" sz="1865" b="1" dirty="0">
                  <a:latin typeface="微软雅黑" panose="020B0503020204020204" pitchFamily="34" charset="-122"/>
                  <a:ea typeface="微软雅黑" panose="020B0503020204020204" pitchFamily="34" charset="-122"/>
                </a:rPr>
                <a:t>R</a:t>
              </a:r>
              <a:r>
                <a:rPr lang="en-US" altLang="zh-CN" sz="1865" b="1" baseline="-25000" dirty="0">
                  <a:latin typeface="微软雅黑" panose="020B0503020204020204" pitchFamily="34" charset="-122"/>
                  <a:ea typeface="微软雅黑" panose="020B0503020204020204" pitchFamily="34" charset="-122"/>
                </a:rPr>
                <a:t>2</a:t>
              </a:r>
            </a:p>
          </p:txBody>
        </p:sp>
        <p:sp>
          <p:nvSpPr>
            <p:cNvPr id="45" name="Oval 57"/>
            <p:cNvSpPr>
              <a:spLocks noChangeArrowheads="1"/>
            </p:cNvSpPr>
            <p:nvPr/>
          </p:nvSpPr>
          <p:spPr bwMode="auto">
            <a:xfrm>
              <a:off x="4755124" y="5662645"/>
              <a:ext cx="378427" cy="366737"/>
            </a:xfrm>
            <a:prstGeom prst="ellipse">
              <a:avLst/>
            </a:prstGeom>
            <a:solidFill>
              <a:srgbClr val="FFFF00"/>
            </a:solidFill>
            <a:ln w="9525">
              <a:solidFill>
                <a:schemeClr val="tx1"/>
              </a:solidFill>
              <a:round/>
            </a:ln>
            <a:effectLst/>
          </p:spPr>
          <p:txBody>
            <a:bodyPr wrap="none" anchor="ctr"/>
            <a:lstStyle/>
            <a:p>
              <a:pPr algn="ctr"/>
              <a:r>
                <a:rPr lang="en-US" altLang="zh-CN" sz="1865" b="1" dirty="0">
                  <a:latin typeface="微软雅黑" panose="020B0503020204020204" pitchFamily="34" charset="-122"/>
                  <a:ea typeface="微软雅黑" panose="020B0503020204020204" pitchFamily="34" charset="-122"/>
                </a:rPr>
                <a:t>S</a:t>
              </a:r>
              <a:r>
                <a:rPr lang="en-US" altLang="zh-CN" sz="1865" b="1" baseline="-25000" dirty="0">
                  <a:latin typeface="微软雅黑" panose="020B0503020204020204" pitchFamily="34" charset="-122"/>
                  <a:ea typeface="微软雅黑" panose="020B0503020204020204" pitchFamily="34" charset="-122"/>
                </a:rPr>
                <a:t>3</a:t>
              </a:r>
            </a:p>
          </p:txBody>
        </p:sp>
        <p:sp>
          <p:nvSpPr>
            <p:cNvPr id="46" name="Oval 58"/>
            <p:cNvSpPr>
              <a:spLocks noChangeArrowheads="1"/>
            </p:cNvSpPr>
            <p:nvPr/>
          </p:nvSpPr>
          <p:spPr bwMode="auto">
            <a:xfrm>
              <a:off x="11139250" y="5662645"/>
              <a:ext cx="378428" cy="366737"/>
            </a:xfrm>
            <a:prstGeom prst="ellipse">
              <a:avLst/>
            </a:prstGeom>
            <a:solidFill>
              <a:srgbClr val="FFFF00"/>
            </a:solidFill>
            <a:ln w="9525">
              <a:solidFill>
                <a:schemeClr val="tx1"/>
              </a:solidFill>
              <a:round/>
            </a:ln>
            <a:effectLst/>
          </p:spPr>
          <p:txBody>
            <a:bodyPr wrap="none" anchor="ctr"/>
            <a:lstStyle/>
            <a:p>
              <a:pPr algn="ctr"/>
              <a:r>
                <a:rPr lang="en-US" altLang="zh-CN" sz="1865" b="1" dirty="0">
                  <a:latin typeface="微软雅黑" panose="020B0503020204020204" pitchFamily="34" charset="-122"/>
                  <a:ea typeface="微软雅黑" panose="020B0503020204020204" pitchFamily="34" charset="-122"/>
                </a:rPr>
                <a:t>R</a:t>
              </a:r>
              <a:r>
                <a:rPr lang="en-US" altLang="zh-CN" sz="1865" b="1" baseline="-25000" dirty="0">
                  <a:latin typeface="微软雅黑" panose="020B0503020204020204" pitchFamily="34" charset="-122"/>
                  <a:ea typeface="微软雅黑" panose="020B0503020204020204" pitchFamily="34" charset="-122"/>
                </a:rPr>
                <a:t>3</a:t>
              </a:r>
            </a:p>
          </p:txBody>
        </p:sp>
        <p:sp>
          <p:nvSpPr>
            <p:cNvPr id="47" name="Text Box 59"/>
            <p:cNvSpPr txBox="1">
              <a:spLocks noChangeArrowheads="1"/>
            </p:cNvSpPr>
            <p:nvPr/>
          </p:nvSpPr>
          <p:spPr bwMode="auto">
            <a:xfrm>
              <a:off x="7504048" y="5391445"/>
              <a:ext cx="1118815"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865" b="1" dirty="0">
                  <a:solidFill>
                    <a:srgbClr val="C00000"/>
                  </a:solidFill>
                  <a:latin typeface="微软雅黑" panose="020B0503020204020204" pitchFamily="34" charset="-122"/>
                  <a:ea typeface="微软雅黑" panose="020B0503020204020204" pitchFamily="34" charset="-122"/>
                </a:rPr>
                <a:t>共享信道</a:t>
              </a:r>
            </a:p>
          </p:txBody>
        </p:sp>
        <p:sp>
          <p:nvSpPr>
            <p:cNvPr id="48" name="Text Box 61"/>
            <p:cNvSpPr txBox="1">
              <a:spLocks noChangeArrowheads="1"/>
            </p:cNvSpPr>
            <p:nvPr/>
          </p:nvSpPr>
          <p:spPr bwMode="auto">
            <a:xfrm>
              <a:off x="7111302" y="5801387"/>
              <a:ext cx="1995053"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865" b="1" dirty="0">
                  <a:latin typeface="微软雅黑" panose="020B0503020204020204" pitchFamily="34" charset="-122"/>
                  <a:ea typeface="微软雅黑" panose="020B0503020204020204" pitchFamily="34" charset="-122"/>
                </a:rPr>
                <a:t>(b) </a:t>
              </a:r>
              <a:r>
                <a:rPr lang="zh-CN" altLang="en-US" sz="1865" b="1" dirty="0">
                  <a:latin typeface="微软雅黑" panose="020B0503020204020204" pitchFamily="34" charset="-122"/>
                  <a:ea typeface="微软雅黑" panose="020B0503020204020204" pitchFamily="34" charset="-122"/>
                </a:rPr>
                <a:t>使用共享信道</a:t>
              </a:r>
            </a:p>
          </p:txBody>
        </p:sp>
        <p:sp>
          <p:nvSpPr>
            <p:cNvPr id="49" name="Oval 62"/>
            <p:cNvSpPr>
              <a:spLocks noChangeArrowheads="1"/>
            </p:cNvSpPr>
            <p:nvPr/>
          </p:nvSpPr>
          <p:spPr bwMode="auto">
            <a:xfrm>
              <a:off x="5697097" y="5171094"/>
              <a:ext cx="683137" cy="368278"/>
            </a:xfrm>
            <a:prstGeom prst="ellipse">
              <a:avLst/>
            </a:prstGeom>
            <a:solidFill>
              <a:schemeClr val="bg1"/>
            </a:solidFill>
            <a:ln w="9525">
              <a:solidFill>
                <a:schemeClr val="tx1"/>
              </a:solidFill>
              <a:round/>
            </a:ln>
            <a:effectLst/>
          </p:spPr>
          <p:txBody>
            <a:bodyPr wrap="none" anchor="ctr"/>
            <a:lstStyle/>
            <a:p>
              <a:pPr algn="ctr"/>
              <a:r>
                <a:rPr lang="zh-CN" altLang="en-US" sz="1865" b="1">
                  <a:solidFill>
                    <a:srgbClr val="0000FF"/>
                  </a:solidFill>
                  <a:latin typeface="微软雅黑" panose="020B0503020204020204" pitchFamily="34" charset="-122"/>
                  <a:ea typeface="微软雅黑" panose="020B0503020204020204" pitchFamily="34" charset="-122"/>
                </a:rPr>
                <a:t>复用</a:t>
              </a:r>
            </a:p>
          </p:txBody>
        </p:sp>
        <p:sp>
          <p:nvSpPr>
            <p:cNvPr id="50" name="Oval 63"/>
            <p:cNvSpPr>
              <a:spLocks noChangeArrowheads="1"/>
            </p:cNvSpPr>
            <p:nvPr/>
          </p:nvSpPr>
          <p:spPr bwMode="auto">
            <a:xfrm>
              <a:off x="10094068" y="5184962"/>
              <a:ext cx="683137" cy="368277"/>
            </a:xfrm>
            <a:prstGeom prst="ellipse">
              <a:avLst/>
            </a:prstGeom>
            <a:solidFill>
              <a:schemeClr val="bg1"/>
            </a:solidFill>
            <a:ln w="9525">
              <a:solidFill>
                <a:schemeClr val="tx1"/>
              </a:solidFill>
              <a:round/>
            </a:ln>
            <a:effectLst/>
          </p:spPr>
          <p:txBody>
            <a:bodyPr wrap="none" anchor="ctr"/>
            <a:lstStyle/>
            <a:p>
              <a:pPr algn="ctr"/>
              <a:r>
                <a:rPr lang="zh-CN" altLang="en-US" sz="1865" b="1">
                  <a:solidFill>
                    <a:srgbClr val="0000FF"/>
                  </a:solidFill>
                  <a:latin typeface="微软雅黑" panose="020B0503020204020204" pitchFamily="34" charset="-122"/>
                  <a:ea typeface="微软雅黑" panose="020B0503020204020204" pitchFamily="34" charset="-122"/>
                </a:rPr>
                <a:t>分用</a:t>
              </a:r>
            </a:p>
          </p:txBody>
        </p:sp>
        <p:sp>
          <p:nvSpPr>
            <p:cNvPr id="51" name="Line 67"/>
            <p:cNvSpPr>
              <a:spLocks noChangeShapeType="1"/>
            </p:cNvSpPr>
            <p:nvPr/>
          </p:nvSpPr>
          <p:spPr bwMode="auto">
            <a:xfrm>
              <a:off x="6883166" y="5243517"/>
              <a:ext cx="2277119" cy="0"/>
            </a:xfrm>
            <a:prstGeom prst="line">
              <a:avLst/>
            </a:prstGeom>
            <a:noFill/>
            <a:ln w="28575">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latin typeface="微软雅黑" panose="020B0503020204020204" pitchFamily="34" charset="-122"/>
                <a:ea typeface="微软雅黑" panose="020B0503020204020204" pitchFamily="34" charset="-122"/>
              </a:endParaRPr>
            </a:p>
          </p:txBody>
        </p:sp>
        <p:sp>
          <p:nvSpPr>
            <p:cNvPr id="52" name="Line 68"/>
            <p:cNvSpPr>
              <a:spLocks noChangeShapeType="1"/>
            </p:cNvSpPr>
            <p:nvPr/>
          </p:nvSpPr>
          <p:spPr bwMode="auto">
            <a:xfrm>
              <a:off x="5200718" y="5323644"/>
              <a:ext cx="380066" cy="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latin typeface="微软雅黑" panose="020B0503020204020204" pitchFamily="34" charset="-122"/>
                <a:ea typeface="微软雅黑" panose="020B0503020204020204" pitchFamily="34" charset="-122"/>
              </a:endParaRPr>
            </a:p>
          </p:txBody>
        </p:sp>
        <p:sp>
          <p:nvSpPr>
            <p:cNvPr id="53" name="Line 69"/>
            <p:cNvSpPr>
              <a:spLocks noChangeShapeType="1"/>
            </p:cNvSpPr>
            <p:nvPr/>
          </p:nvSpPr>
          <p:spPr bwMode="auto">
            <a:xfrm>
              <a:off x="10757545" y="5294366"/>
              <a:ext cx="380066" cy="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latin typeface="微软雅黑" panose="020B0503020204020204" pitchFamily="34" charset="-122"/>
                <a:ea typeface="微软雅黑" panose="020B0503020204020204" pitchFamily="34" charset="-122"/>
              </a:endParaRPr>
            </a:p>
          </p:txBody>
        </p:sp>
        <p:sp>
          <p:nvSpPr>
            <p:cNvPr id="54" name="Line 70"/>
            <p:cNvSpPr>
              <a:spLocks noChangeShapeType="1"/>
            </p:cNvSpPr>
            <p:nvPr/>
          </p:nvSpPr>
          <p:spPr bwMode="auto">
            <a:xfrm rot="1484370">
              <a:off x="5266247" y="5027789"/>
              <a:ext cx="380066" cy="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latin typeface="微软雅黑" panose="020B0503020204020204" pitchFamily="34" charset="-122"/>
                <a:ea typeface="微软雅黑" panose="020B0503020204020204" pitchFamily="34" charset="-122"/>
              </a:endParaRPr>
            </a:p>
          </p:txBody>
        </p:sp>
        <p:sp>
          <p:nvSpPr>
            <p:cNvPr id="55" name="Line 71"/>
            <p:cNvSpPr>
              <a:spLocks noChangeShapeType="1"/>
            </p:cNvSpPr>
            <p:nvPr/>
          </p:nvSpPr>
          <p:spPr bwMode="auto">
            <a:xfrm rot="1484370">
              <a:off x="10813245" y="5627203"/>
              <a:ext cx="380066" cy="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latin typeface="微软雅黑" panose="020B0503020204020204" pitchFamily="34" charset="-122"/>
                <a:ea typeface="微软雅黑" panose="020B0503020204020204" pitchFamily="34" charset="-122"/>
              </a:endParaRPr>
            </a:p>
          </p:txBody>
        </p:sp>
        <p:sp>
          <p:nvSpPr>
            <p:cNvPr id="56" name="Line 72"/>
            <p:cNvSpPr>
              <a:spLocks noChangeShapeType="1"/>
            </p:cNvSpPr>
            <p:nvPr/>
          </p:nvSpPr>
          <p:spPr bwMode="auto">
            <a:xfrm rot="19951492">
              <a:off x="5212185" y="5594845"/>
              <a:ext cx="380066" cy="154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latin typeface="微软雅黑" panose="020B0503020204020204" pitchFamily="34" charset="-122"/>
                <a:ea typeface="微软雅黑" panose="020B0503020204020204" pitchFamily="34" charset="-122"/>
              </a:endParaRPr>
            </a:p>
          </p:txBody>
        </p:sp>
        <p:sp>
          <p:nvSpPr>
            <p:cNvPr id="57" name="Line 73"/>
            <p:cNvSpPr>
              <a:spLocks noChangeShapeType="1"/>
            </p:cNvSpPr>
            <p:nvPr/>
          </p:nvSpPr>
          <p:spPr bwMode="auto">
            <a:xfrm rot="19951492">
              <a:off x="10677273" y="5037036"/>
              <a:ext cx="380066" cy="154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latin typeface="微软雅黑" panose="020B0503020204020204" pitchFamily="34" charset="-122"/>
                <a:ea typeface="微软雅黑" panose="020B0503020204020204" pitchFamily="34" charset="-122"/>
              </a:endParaRPr>
            </a:p>
          </p:txBody>
        </p:sp>
        <p:sp>
          <p:nvSpPr>
            <p:cNvPr id="58" name="Oval 74"/>
            <p:cNvSpPr>
              <a:spLocks noChangeArrowheads="1"/>
            </p:cNvSpPr>
            <p:nvPr/>
          </p:nvSpPr>
          <p:spPr bwMode="auto">
            <a:xfrm>
              <a:off x="5379284" y="4774094"/>
              <a:ext cx="152354" cy="147927"/>
            </a:xfrm>
            <a:prstGeom prst="ellipse">
              <a:avLst/>
            </a:prstGeom>
            <a:solidFill>
              <a:schemeClr val="accent6"/>
            </a:solidFill>
            <a:ln w="9525">
              <a:solidFill>
                <a:srgbClr val="000099"/>
              </a:solidFill>
              <a:round/>
            </a:ln>
            <a:effectLst/>
          </p:spPr>
          <p:txBody>
            <a:bodyPr wrap="none" anchor="ctr"/>
            <a:lstStyle/>
            <a:p>
              <a:endParaRPr lang="zh-CN" altLang="en-US" sz="1865" b="1">
                <a:latin typeface="微软雅黑" panose="020B0503020204020204" pitchFamily="34" charset="-122"/>
                <a:ea typeface="微软雅黑" panose="020B0503020204020204" pitchFamily="34" charset="-122"/>
              </a:endParaRPr>
            </a:p>
          </p:txBody>
        </p:sp>
        <p:sp>
          <p:nvSpPr>
            <p:cNvPr id="59" name="Oval 75"/>
            <p:cNvSpPr>
              <a:spLocks noChangeArrowheads="1"/>
            </p:cNvSpPr>
            <p:nvPr/>
          </p:nvSpPr>
          <p:spPr bwMode="auto">
            <a:xfrm>
              <a:off x="10742802" y="4843988"/>
              <a:ext cx="152354" cy="146386"/>
            </a:xfrm>
            <a:prstGeom prst="ellipse">
              <a:avLst/>
            </a:prstGeom>
            <a:solidFill>
              <a:schemeClr val="accent6"/>
            </a:solidFill>
            <a:ln w="9525">
              <a:solidFill>
                <a:srgbClr val="000099"/>
              </a:solidFill>
              <a:round/>
            </a:ln>
            <a:effectLst/>
          </p:spPr>
          <p:txBody>
            <a:bodyPr wrap="none" anchor="ctr"/>
            <a:lstStyle/>
            <a:p>
              <a:endParaRPr lang="zh-CN" altLang="en-US" sz="1865" b="1">
                <a:latin typeface="微软雅黑" panose="020B0503020204020204" pitchFamily="34" charset="-122"/>
                <a:ea typeface="微软雅黑" panose="020B0503020204020204" pitchFamily="34" charset="-122"/>
              </a:endParaRPr>
            </a:p>
          </p:txBody>
        </p:sp>
        <p:sp>
          <p:nvSpPr>
            <p:cNvPr id="60" name="Rectangle 76"/>
            <p:cNvSpPr>
              <a:spLocks noChangeArrowheads="1"/>
            </p:cNvSpPr>
            <p:nvPr/>
          </p:nvSpPr>
          <p:spPr bwMode="auto">
            <a:xfrm>
              <a:off x="5297373" y="5161848"/>
              <a:ext cx="122867" cy="118651"/>
            </a:xfrm>
            <a:prstGeom prst="rect">
              <a:avLst/>
            </a:prstGeom>
            <a:solidFill>
              <a:srgbClr val="0070C0"/>
            </a:solidFill>
            <a:ln w="9525">
              <a:solidFill>
                <a:srgbClr val="000099"/>
              </a:solidFill>
              <a:miter lim="800000"/>
            </a:ln>
            <a:effectLst/>
          </p:spPr>
          <p:txBody>
            <a:bodyPr wrap="none" anchor="ctr"/>
            <a:lstStyle/>
            <a:p>
              <a:endParaRPr lang="zh-CN" altLang="en-US" sz="1865" b="1">
                <a:latin typeface="微软雅黑" panose="020B0503020204020204" pitchFamily="34" charset="-122"/>
                <a:ea typeface="微软雅黑" panose="020B0503020204020204" pitchFamily="34" charset="-122"/>
              </a:endParaRPr>
            </a:p>
          </p:txBody>
        </p:sp>
        <p:sp>
          <p:nvSpPr>
            <p:cNvPr id="61" name="Rectangle 77"/>
            <p:cNvSpPr>
              <a:spLocks noChangeArrowheads="1"/>
            </p:cNvSpPr>
            <p:nvPr/>
          </p:nvSpPr>
          <p:spPr bwMode="auto">
            <a:xfrm>
              <a:off x="10882051" y="5149521"/>
              <a:ext cx="122866" cy="118651"/>
            </a:xfrm>
            <a:prstGeom prst="rect">
              <a:avLst/>
            </a:prstGeom>
            <a:solidFill>
              <a:srgbClr val="0070C0"/>
            </a:solidFill>
            <a:ln w="9525">
              <a:solidFill>
                <a:srgbClr val="000099"/>
              </a:solidFill>
              <a:miter lim="800000"/>
            </a:ln>
            <a:effectLst/>
          </p:spPr>
          <p:txBody>
            <a:bodyPr wrap="none" anchor="ctr"/>
            <a:lstStyle/>
            <a:p>
              <a:endParaRPr lang="zh-CN" altLang="en-US" sz="1865" b="1">
                <a:latin typeface="微软雅黑" panose="020B0503020204020204" pitchFamily="34" charset="-122"/>
                <a:ea typeface="微软雅黑" panose="020B0503020204020204" pitchFamily="34" charset="-122"/>
              </a:endParaRPr>
            </a:p>
          </p:txBody>
        </p:sp>
        <p:sp>
          <p:nvSpPr>
            <p:cNvPr id="62" name="AutoShape 79"/>
            <p:cNvSpPr>
              <a:spLocks noChangeArrowheads="1"/>
            </p:cNvSpPr>
            <p:nvPr/>
          </p:nvSpPr>
          <p:spPr bwMode="auto">
            <a:xfrm>
              <a:off x="10924644" y="5423802"/>
              <a:ext cx="170374" cy="166418"/>
            </a:xfrm>
            <a:prstGeom prst="star5">
              <a:avLst/>
            </a:prstGeom>
            <a:solidFill>
              <a:srgbClr val="FFFF00"/>
            </a:solidFill>
            <a:ln w="9525">
              <a:solidFill>
                <a:srgbClr val="0000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5" b="1">
                <a:latin typeface="微软雅黑" panose="020B0503020204020204" pitchFamily="34" charset="-122"/>
                <a:ea typeface="微软雅黑" panose="020B0503020204020204" pitchFamily="34" charset="-122"/>
              </a:endParaRPr>
            </a:p>
          </p:txBody>
        </p:sp>
        <p:sp>
          <p:nvSpPr>
            <p:cNvPr id="63" name="AutoShape 88"/>
            <p:cNvSpPr>
              <a:spLocks noChangeArrowheads="1"/>
            </p:cNvSpPr>
            <p:nvPr/>
          </p:nvSpPr>
          <p:spPr bwMode="auto">
            <a:xfrm>
              <a:off x="5231843" y="5439213"/>
              <a:ext cx="172013" cy="164878"/>
            </a:xfrm>
            <a:prstGeom prst="star5">
              <a:avLst/>
            </a:prstGeom>
            <a:solidFill>
              <a:srgbClr val="FFFF00"/>
            </a:solidFill>
            <a:ln w="9525">
              <a:solidFill>
                <a:srgbClr val="000099"/>
              </a:solidFill>
              <a:miter lim="800000"/>
            </a:ln>
            <a:effectLst/>
          </p:spPr>
          <p:txBody>
            <a:bodyPr wrap="none" anchor="ctr"/>
            <a:lstStyle/>
            <a:p>
              <a:endParaRPr lang="zh-CN" altLang="en-US" sz="1865" b="1">
                <a:latin typeface="微软雅黑" panose="020B0503020204020204" pitchFamily="34" charset="-122"/>
                <a:ea typeface="微软雅黑" panose="020B0503020204020204" pitchFamily="34" charset="-122"/>
              </a:endParaRPr>
            </a:p>
          </p:txBody>
        </p:sp>
        <p:sp>
          <p:nvSpPr>
            <p:cNvPr id="64" name="Oval 89"/>
            <p:cNvSpPr>
              <a:spLocks noChangeArrowheads="1"/>
            </p:cNvSpPr>
            <p:nvPr/>
          </p:nvSpPr>
          <p:spPr bwMode="auto">
            <a:xfrm>
              <a:off x="7599429" y="5021625"/>
              <a:ext cx="152353" cy="147927"/>
            </a:xfrm>
            <a:prstGeom prst="ellipse">
              <a:avLst/>
            </a:prstGeom>
            <a:solidFill>
              <a:schemeClr val="accent6"/>
            </a:solidFill>
            <a:ln w="9525">
              <a:solidFill>
                <a:srgbClr val="000099"/>
              </a:solidFill>
              <a:round/>
            </a:ln>
            <a:effectLst/>
          </p:spPr>
          <p:txBody>
            <a:bodyPr wrap="none" anchor="ctr"/>
            <a:lstStyle/>
            <a:p>
              <a:endParaRPr lang="zh-CN" altLang="en-US" sz="1865" b="1">
                <a:latin typeface="微软雅黑" panose="020B0503020204020204" pitchFamily="34" charset="-122"/>
                <a:ea typeface="微软雅黑" panose="020B0503020204020204" pitchFamily="34" charset="-122"/>
              </a:endParaRPr>
            </a:p>
          </p:txBody>
        </p:sp>
        <p:sp>
          <p:nvSpPr>
            <p:cNvPr id="65" name="Rectangle 90"/>
            <p:cNvSpPr>
              <a:spLocks noChangeArrowheads="1"/>
            </p:cNvSpPr>
            <p:nvPr/>
          </p:nvSpPr>
          <p:spPr bwMode="auto">
            <a:xfrm>
              <a:off x="7979494" y="5035493"/>
              <a:ext cx="122866" cy="118651"/>
            </a:xfrm>
            <a:prstGeom prst="rect">
              <a:avLst/>
            </a:prstGeom>
            <a:solidFill>
              <a:srgbClr val="0070C0"/>
            </a:solidFill>
            <a:ln w="9525">
              <a:solidFill>
                <a:srgbClr val="000099"/>
              </a:solidFill>
              <a:miter lim="800000"/>
            </a:ln>
            <a:effectLst/>
          </p:spPr>
          <p:txBody>
            <a:bodyPr wrap="none" anchor="ctr"/>
            <a:lstStyle/>
            <a:p>
              <a:endParaRPr lang="zh-CN" altLang="en-US" sz="1865" b="1">
                <a:latin typeface="微软雅黑" panose="020B0503020204020204" pitchFamily="34" charset="-122"/>
                <a:ea typeface="微软雅黑" panose="020B0503020204020204" pitchFamily="34" charset="-122"/>
              </a:endParaRPr>
            </a:p>
          </p:txBody>
        </p:sp>
        <p:sp>
          <p:nvSpPr>
            <p:cNvPr id="66" name="AutoShape 91"/>
            <p:cNvSpPr>
              <a:spLocks noChangeArrowheads="1"/>
            </p:cNvSpPr>
            <p:nvPr/>
          </p:nvSpPr>
          <p:spPr bwMode="auto">
            <a:xfrm>
              <a:off x="8339902" y="5010839"/>
              <a:ext cx="170374" cy="166418"/>
            </a:xfrm>
            <a:prstGeom prst="star5">
              <a:avLst/>
            </a:prstGeom>
            <a:solidFill>
              <a:srgbClr val="FFFF00"/>
            </a:solidFill>
            <a:ln w="9525">
              <a:solidFill>
                <a:srgbClr val="000099"/>
              </a:solidFill>
              <a:miter lim="800000"/>
            </a:ln>
            <a:effectLst/>
          </p:spPr>
          <p:txBody>
            <a:bodyPr wrap="none" anchor="ctr"/>
            <a:lstStyle/>
            <a:p>
              <a:endParaRPr lang="zh-CN" altLang="en-US" sz="1865" b="1">
                <a:latin typeface="微软雅黑" panose="020B0503020204020204" pitchFamily="34" charset="-122"/>
                <a:ea typeface="微软雅黑" panose="020B0503020204020204" pitchFamily="34" charset="-122"/>
              </a:endParaRPr>
            </a:p>
          </p:txBody>
        </p:sp>
      </p:grpSp>
      <p:sp>
        <p:nvSpPr>
          <p:cNvPr id="68" name="文本框 67"/>
          <p:cNvSpPr txBox="1"/>
          <p:nvPr/>
        </p:nvSpPr>
        <p:spPr>
          <a:xfrm>
            <a:off x="483809" y="1486490"/>
            <a:ext cx="11542127" cy="1329338"/>
          </a:xfrm>
          <a:prstGeom prst="rect">
            <a:avLst/>
          </a:prstGeom>
        </p:spPr>
        <p:txBody>
          <a:bodyPr wrap="square">
            <a:spAutoFit/>
          </a:bodyPr>
          <a:lstStyle>
            <a:defPPr>
              <a:defRPr lang="zh-CN"/>
            </a:defPPr>
            <a:lvl1pPr eaLnBrk="0" hangingPunct="0">
              <a:lnSpc>
                <a:spcPts val="3300"/>
              </a:lnSpc>
              <a:buClr>
                <a:srgbClr val="0070C0"/>
              </a:buClr>
              <a:defRPr sz="2400">
                <a:solidFill>
                  <a:srgbClr val="C00000"/>
                </a:solidFill>
                <a:latin typeface="微软雅黑" panose="020B0503020204020204" pitchFamily="34" charset="-122"/>
                <a:ea typeface="微软雅黑" panose="020B0503020204020204" pitchFamily="34" charset="-122"/>
              </a:defRPr>
            </a:lvl1pPr>
          </a:lstStyle>
          <a:p>
            <a:pPr marL="342900" indent="-342900">
              <a:buFont typeface="Wingdings" panose="05000000000000000000" pitchFamily="2" charset="2"/>
              <a:buChar char="Ø"/>
            </a:pPr>
            <a:r>
              <a:rPr lang="zh-CN" altLang="en-US" dirty="0">
                <a:solidFill>
                  <a:schemeClr val="tx1"/>
                </a:solidFill>
              </a:rPr>
              <a:t>信道资源是有限的，实际网络中，多对用户往往需要利用相同的信道资源传输信息</a:t>
            </a:r>
            <a:endParaRPr lang="en-US" altLang="zh-CN" dirty="0">
              <a:solidFill>
                <a:schemeClr val="tx1"/>
              </a:solidFill>
            </a:endParaRPr>
          </a:p>
          <a:p>
            <a:pPr marL="342900" indent="-342900">
              <a:buFont typeface="Wingdings" panose="05000000000000000000" pitchFamily="2" charset="2"/>
              <a:buChar char="Ø"/>
            </a:pPr>
            <a:r>
              <a:rPr lang="zh-CN" altLang="en-US" dirty="0">
                <a:solidFill>
                  <a:schemeClr val="tx1"/>
                </a:solidFill>
              </a:rPr>
              <a:t>不同的信号同时在同一信道中传输会产生严重的相互干扰，导致传输失败。</a:t>
            </a:r>
            <a:endParaRPr lang="en-US" altLang="zh-CN" dirty="0">
              <a:solidFill>
                <a:schemeClr val="tx1"/>
              </a:solidFill>
            </a:endParaRPr>
          </a:p>
          <a:p>
            <a:endParaRPr lang="zh-CN" altLang="en-US" dirty="0">
              <a:solidFill>
                <a:schemeClr val="tx1"/>
              </a:solidFill>
            </a:endParaRPr>
          </a:p>
        </p:txBody>
      </p:sp>
      <p:sp>
        <p:nvSpPr>
          <p:cNvPr id="72" name="文本框 71"/>
          <p:cNvSpPr txBox="1"/>
          <p:nvPr/>
        </p:nvSpPr>
        <p:spPr>
          <a:xfrm>
            <a:off x="37073" y="6449664"/>
            <a:ext cx="1359242"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复用技术</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zh-CN" altLang="en-US" dirty="0">
                <a:latin typeface="微软雅黑" panose="020B0503020204020204" pitchFamily="34" charset="-122"/>
                <a:ea typeface="微软雅黑" panose="020B0503020204020204" pitchFamily="34" charset="-122"/>
              </a:rPr>
              <a:t>频分复用</a:t>
            </a:r>
            <a:r>
              <a:rPr lang="en-US" altLang="zh-CN" dirty="0">
                <a:latin typeface="微软雅黑" panose="020B0503020204020204" pitchFamily="34" charset="-122"/>
                <a:ea typeface="微软雅黑" panose="020B0503020204020204" pitchFamily="34" charset="-122"/>
              </a:rPr>
              <a:t>(FDM)</a:t>
            </a:r>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77</a:t>
            </a:fld>
            <a:endParaRPr kumimoji="1" lang="zh-CN" altLang="en-US" dirty="0"/>
          </a:p>
        </p:txBody>
      </p:sp>
      <p:sp>
        <p:nvSpPr>
          <p:cNvPr id="5" name="Rectangle 68"/>
          <p:cNvSpPr>
            <a:spLocks noChangeArrowheads="1"/>
          </p:cNvSpPr>
          <p:nvPr/>
        </p:nvSpPr>
        <p:spPr bwMode="auto">
          <a:xfrm>
            <a:off x="439845" y="1587659"/>
            <a:ext cx="6281207" cy="43205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eaLnBrk="0" hangingPunct="0">
              <a:lnSpc>
                <a:spcPts val="3200"/>
              </a:lnSpc>
              <a:spcBef>
                <a:spcPts val="600"/>
              </a:spcBef>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频分复用（</a:t>
            </a:r>
            <a:r>
              <a:rPr lang="en-US" altLang="zh-CN" sz="2400" dirty="0">
                <a:latin typeface="微软雅黑" panose="020B0503020204020204" pitchFamily="34" charset="-122"/>
                <a:ea typeface="微软雅黑" panose="020B0503020204020204" pitchFamily="34" charset="-122"/>
              </a:rPr>
              <a:t>Frequency-division multiplexing,</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FDM</a:t>
            </a:r>
            <a:r>
              <a:rPr lang="zh-CN" altLang="en-US" sz="2400" dirty="0">
                <a:latin typeface="微软雅黑" panose="020B0503020204020204" pitchFamily="34" charset="-122"/>
                <a:ea typeface="微软雅黑" panose="020B0503020204020204" pitchFamily="34" charset="-122"/>
              </a:rPr>
              <a:t>），是一种将多路基带信号调制到不同频率载波上，再进行叠加形成一个复合信号的多路复用技术</a:t>
            </a:r>
            <a:endParaRPr lang="en-US" altLang="zh-CN" sz="2400" dirty="0">
              <a:latin typeface="微软雅黑" panose="020B0503020204020204" pitchFamily="34" charset="-122"/>
              <a:ea typeface="微软雅黑" panose="020B0503020204020204" pitchFamily="34" charset="-122"/>
            </a:endParaRPr>
          </a:p>
          <a:p>
            <a:pPr marL="457200" indent="-457200" eaLnBrk="0" hangingPunct="0">
              <a:lnSpc>
                <a:spcPts val="3200"/>
              </a:lnSpc>
              <a:spcBef>
                <a:spcPts val="600"/>
              </a:spcBef>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频分复用将整个带宽分为多份，用户在分配到一定的频带后，在通信过程中自始至终都占用这个频带</a:t>
            </a:r>
          </a:p>
          <a:p>
            <a:pPr marL="457200" indent="-457200" eaLnBrk="0" hangingPunct="0">
              <a:lnSpc>
                <a:spcPts val="3200"/>
              </a:lnSpc>
              <a:spcBef>
                <a:spcPts val="600"/>
              </a:spcBef>
              <a:buFont typeface="Wingdings" panose="05000000000000000000" pitchFamily="2" charset="2"/>
              <a:buChar char="Ø"/>
            </a:pPr>
            <a:r>
              <a:rPr lang="zh-CN" altLang="en-US" sz="2400" dirty="0">
                <a:solidFill>
                  <a:srgbClr val="C00000"/>
                </a:solidFill>
                <a:latin typeface="微软雅黑" panose="020B0503020204020204" pitchFamily="34" charset="-122"/>
                <a:ea typeface="微软雅黑" panose="020B0503020204020204" pitchFamily="34" charset="-122"/>
              </a:rPr>
              <a:t>频分复用</a:t>
            </a:r>
            <a:r>
              <a:rPr lang="zh-CN" altLang="en-US" sz="2400" dirty="0">
                <a:latin typeface="微软雅黑" panose="020B0503020204020204" pitchFamily="34" charset="-122"/>
                <a:ea typeface="微软雅黑" panose="020B0503020204020204" pitchFamily="34" charset="-122"/>
              </a:rPr>
              <a:t>的所有用户在同样的时间</a:t>
            </a:r>
            <a:r>
              <a:rPr lang="zh-CN" altLang="en-US" sz="2400" dirty="0">
                <a:solidFill>
                  <a:srgbClr val="C00000"/>
                </a:solidFill>
                <a:latin typeface="微软雅黑" panose="020B0503020204020204" pitchFamily="34" charset="-122"/>
                <a:ea typeface="微软雅黑" panose="020B0503020204020204" pitchFamily="34" charset="-122"/>
              </a:rPr>
              <a:t>占用不同的带宽资源</a:t>
            </a:r>
            <a:r>
              <a:rPr lang="zh-CN" altLang="en-US" sz="2400" dirty="0">
                <a:latin typeface="微软雅黑" panose="020B0503020204020204" pitchFamily="34" charset="-122"/>
                <a:ea typeface="微软雅黑" panose="020B0503020204020204" pitchFamily="34" charset="-122"/>
              </a:rPr>
              <a:t>（请注意，这里的“带宽”是</a:t>
            </a:r>
            <a:r>
              <a:rPr lang="zh-CN" altLang="en-US" sz="2400" b="1" dirty="0">
                <a:latin typeface="微软雅黑" panose="020B0503020204020204" pitchFamily="34" charset="-122"/>
                <a:ea typeface="微软雅黑" panose="020B0503020204020204" pitchFamily="34" charset="-122"/>
              </a:rPr>
              <a:t>频率带宽</a:t>
            </a:r>
            <a:r>
              <a:rPr lang="zh-CN" altLang="en-US" sz="2400" dirty="0">
                <a:latin typeface="微软雅黑" panose="020B0503020204020204" pitchFamily="34" charset="-122"/>
                <a:ea typeface="微软雅黑" panose="020B0503020204020204" pitchFamily="34" charset="-122"/>
              </a:rPr>
              <a:t>而不是数据的</a:t>
            </a:r>
            <a:r>
              <a:rPr lang="zh-CN" altLang="en-US" sz="2400" b="1" dirty="0">
                <a:latin typeface="微软雅黑" panose="020B0503020204020204" pitchFamily="34" charset="-122"/>
                <a:ea typeface="微软雅黑" panose="020B0503020204020204" pitchFamily="34" charset="-122"/>
              </a:rPr>
              <a:t>发送速率</a:t>
            </a:r>
            <a:r>
              <a:rPr lang="zh-CN" altLang="en-US" sz="2400" dirty="0">
                <a:latin typeface="微软雅黑" panose="020B0503020204020204" pitchFamily="34" charset="-122"/>
                <a:ea typeface="微软雅黑" panose="020B0503020204020204" pitchFamily="34" charset="-122"/>
              </a:rPr>
              <a:t>） </a:t>
            </a:r>
          </a:p>
        </p:txBody>
      </p:sp>
      <p:sp>
        <p:nvSpPr>
          <p:cNvPr id="7" name="Text Box 29"/>
          <p:cNvSpPr txBox="1">
            <a:spLocks noChangeArrowheads="1"/>
          </p:cNvSpPr>
          <p:nvPr/>
        </p:nvSpPr>
        <p:spPr bwMode="auto">
          <a:xfrm>
            <a:off x="6597571" y="1275878"/>
            <a:ext cx="662361" cy="350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zh-CN" altLang="en-US" sz="1865" dirty="0">
                <a:latin typeface="微软雅黑" panose="020B0503020204020204" pitchFamily="34" charset="-122"/>
                <a:ea typeface="微软雅黑" panose="020B0503020204020204" pitchFamily="34" charset="-122"/>
              </a:rPr>
              <a:t>频率</a:t>
            </a:r>
          </a:p>
        </p:txBody>
      </p:sp>
      <p:sp>
        <p:nvSpPr>
          <p:cNvPr id="8" name="Text Box 30"/>
          <p:cNvSpPr txBox="1">
            <a:spLocks noChangeArrowheads="1"/>
          </p:cNvSpPr>
          <p:nvPr/>
        </p:nvSpPr>
        <p:spPr bwMode="auto">
          <a:xfrm>
            <a:off x="11342301" y="3159080"/>
            <a:ext cx="662361" cy="350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zh-CN" altLang="en-US" sz="1865" dirty="0">
                <a:latin typeface="微软雅黑" panose="020B0503020204020204" pitchFamily="34" charset="-122"/>
                <a:ea typeface="微软雅黑" panose="020B0503020204020204" pitchFamily="34" charset="-122"/>
              </a:rPr>
              <a:t>时间</a:t>
            </a:r>
          </a:p>
        </p:txBody>
      </p:sp>
      <p:sp>
        <p:nvSpPr>
          <p:cNvPr id="9" name="Rectangle 31"/>
          <p:cNvSpPr>
            <a:spLocks noChangeArrowheads="1"/>
          </p:cNvSpPr>
          <p:nvPr/>
        </p:nvSpPr>
        <p:spPr bwMode="auto">
          <a:xfrm>
            <a:off x="6954632" y="1763304"/>
            <a:ext cx="4628207" cy="252340"/>
          </a:xfrm>
          <a:prstGeom prst="rect">
            <a:avLst/>
          </a:prstGeom>
          <a:solidFill>
            <a:srgbClr val="FFC0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5" b="1" dirty="0">
              <a:solidFill>
                <a:srgbClr val="0000FF"/>
              </a:solidFill>
              <a:latin typeface="微软雅黑" panose="020B0503020204020204" pitchFamily="34" charset="-122"/>
              <a:ea typeface="微软雅黑" panose="020B0503020204020204" pitchFamily="34" charset="-122"/>
            </a:endParaRPr>
          </a:p>
        </p:txBody>
      </p:sp>
      <p:sp>
        <p:nvSpPr>
          <p:cNvPr id="10" name="Rectangle 32"/>
          <p:cNvSpPr>
            <a:spLocks noChangeArrowheads="1"/>
          </p:cNvSpPr>
          <p:nvPr/>
        </p:nvSpPr>
        <p:spPr bwMode="auto">
          <a:xfrm>
            <a:off x="6954632" y="2015644"/>
            <a:ext cx="4628207" cy="252340"/>
          </a:xfrm>
          <a:prstGeom prst="rect">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5" b="1">
              <a:solidFill>
                <a:srgbClr val="0000FF"/>
              </a:solidFill>
              <a:latin typeface="微软雅黑" panose="020B0503020204020204" pitchFamily="34" charset="-122"/>
              <a:ea typeface="微软雅黑" panose="020B0503020204020204" pitchFamily="34" charset="-122"/>
            </a:endParaRPr>
          </a:p>
        </p:txBody>
      </p:sp>
      <p:sp>
        <p:nvSpPr>
          <p:cNvPr id="11" name="Rectangle 34"/>
          <p:cNvSpPr>
            <a:spLocks noChangeArrowheads="1"/>
          </p:cNvSpPr>
          <p:nvPr/>
        </p:nvSpPr>
        <p:spPr bwMode="auto">
          <a:xfrm>
            <a:off x="6954632" y="2520324"/>
            <a:ext cx="4628207" cy="252340"/>
          </a:xfrm>
          <a:prstGeom prst="rect">
            <a:avLst/>
          </a:prstGeom>
          <a:solidFill>
            <a:srgbClr val="00B0F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5" b="1">
              <a:solidFill>
                <a:srgbClr val="0000FF"/>
              </a:solidFill>
              <a:latin typeface="微软雅黑" panose="020B0503020204020204" pitchFamily="34" charset="-122"/>
              <a:ea typeface="微软雅黑" panose="020B0503020204020204" pitchFamily="34" charset="-122"/>
            </a:endParaRPr>
          </a:p>
        </p:txBody>
      </p:sp>
      <p:sp>
        <p:nvSpPr>
          <p:cNvPr id="12" name="Rectangle 35"/>
          <p:cNvSpPr>
            <a:spLocks noChangeArrowheads="1"/>
          </p:cNvSpPr>
          <p:nvPr/>
        </p:nvSpPr>
        <p:spPr bwMode="auto">
          <a:xfrm>
            <a:off x="6954632" y="2772664"/>
            <a:ext cx="4628207" cy="252340"/>
          </a:xfrm>
          <a:prstGeom prst="rect">
            <a:avLst/>
          </a:prstGeom>
          <a:solidFill>
            <a:srgbClr val="7030A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5" b="1">
              <a:solidFill>
                <a:srgbClr val="0000FF"/>
              </a:solidFill>
              <a:latin typeface="微软雅黑" panose="020B0503020204020204" pitchFamily="34" charset="-122"/>
              <a:ea typeface="微软雅黑" panose="020B0503020204020204" pitchFamily="34" charset="-122"/>
            </a:endParaRPr>
          </a:p>
        </p:txBody>
      </p:sp>
      <p:sp>
        <p:nvSpPr>
          <p:cNvPr id="13" name="Text Box 36"/>
          <p:cNvSpPr txBox="1">
            <a:spLocks noChangeArrowheads="1"/>
          </p:cNvSpPr>
          <p:nvPr/>
        </p:nvSpPr>
        <p:spPr bwMode="auto">
          <a:xfrm>
            <a:off x="8937395" y="2728461"/>
            <a:ext cx="1500379" cy="350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90000"/>
              </a:lnSpc>
            </a:pPr>
            <a:r>
              <a:rPr kumimoji="1" lang="zh-CN" altLang="en-US" dirty="0">
                <a:latin typeface="微软雅黑" panose="020B0503020204020204" pitchFamily="34" charset="-122"/>
                <a:ea typeface="微软雅黑" panose="020B0503020204020204" pitchFamily="34" charset="-122"/>
              </a:rPr>
              <a:t>频带 </a:t>
            </a:r>
            <a:r>
              <a:rPr kumimoji="1" lang="en-US" altLang="zh-CN" dirty="0">
                <a:latin typeface="微软雅黑" panose="020B0503020204020204" pitchFamily="34" charset="-122"/>
                <a:ea typeface="微软雅黑" panose="020B0503020204020204" pitchFamily="34" charset="-122"/>
              </a:rPr>
              <a:t>1</a:t>
            </a:r>
          </a:p>
        </p:txBody>
      </p:sp>
      <p:sp>
        <p:nvSpPr>
          <p:cNvPr id="14" name="Text Box 37"/>
          <p:cNvSpPr txBox="1">
            <a:spLocks noChangeArrowheads="1"/>
          </p:cNvSpPr>
          <p:nvPr/>
        </p:nvSpPr>
        <p:spPr bwMode="auto">
          <a:xfrm>
            <a:off x="8937395" y="2475088"/>
            <a:ext cx="1665753" cy="35093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90000"/>
              </a:lnSpc>
            </a:pPr>
            <a:r>
              <a:rPr kumimoji="1" lang="zh-CN" altLang="en-US" dirty="0">
                <a:latin typeface="微软雅黑" panose="020B0503020204020204" pitchFamily="34" charset="-122"/>
                <a:ea typeface="微软雅黑" panose="020B0503020204020204" pitchFamily="34" charset="-122"/>
              </a:rPr>
              <a:t>频带</a:t>
            </a:r>
            <a:r>
              <a:rPr kumimoji="1" lang="zh-CN" altLang="en-US" sz="1865" dirty="0">
                <a:latin typeface="微软雅黑" panose="020B0503020204020204" pitchFamily="34" charset="-122"/>
                <a:ea typeface="微软雅黑" panose="020B0503020204020204" pitchFamily="34" charset="-122"/>
              </a:rPr>
              <a:t> </a:t>
            </a:r>
            <a:r>
              <a:rPr kumimoji="1" lang="en-US" altLang="zh-CN" sz="1865" dirty="0">
                <a:latin typeface="微软雅黑" panose="020B0503020204020204" pitchFamily="34" charset="-122"/>
                <a:ea typeface="微软雅黑" panose="020B0503020204020204" pitchFamily="34" charset="-122"/>
              </a:rPr>
              <a:t>2</a:t>
            </a:r>
          </a:p>
        </p:txBody>
      </p:sp>
      <p:sp>
        <p:nvSpPr>
          <p:cNvPr id="15" name="Text Box 39"/>
          <p:cNvSpPr txBox="1">
            <a:spLocks noChangeArrowheads="1"/>
          </p:cNvSpPr>
          <p:nvPr/>
        </p:nvSpPr>
        <p:spPr bwMode="auto">
          <a:xfrm>
            <a:off x="9052697" y="1911947"/>
            <a:ext cx="684687" cy="350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90000"/>
              </a:lnSpc>
            </a:pPr>
            <a:r>
              <a:rPr kumimoji="1" lang="en-US" altLang="zh-CN" sz="1865" b="1" dirty="0">
                <a:latin typeface="微软雅黑" panose="020B0503020204020204" pitchFamily="34" charset="-122"/>
                <a:ea typeface="微软雅黑" panose="020B0503020204020204" pitchFamily="34" charset="-122"/>
                <a:sym typeface="Symbol" panose="05050102010706020507" pitchFamily="2" charset="2"/>
              </a:rPr>
              <a:t></a:t>
            </a:r>
            <a:endParaRPr kumimoji="1" lang="zh-CN" altLang="zh-CN" sz="1865" b="1" dirty="0">
              <a:latin typeface="微软雅黑" panose="020B0503020204020204" pitchFamily="34" charset="-122"/>
              <a:ea typeface="微软雅黑" panose="020B0503020204020204" pitchFamily="34" charset="-122"/>
              <a:sym typeface="Symbol" panose="05050102010706020507" pitchFamily="2" charset="2"/>
            </a:endParaRPr>
          </a:p>
        </p:txBody>
      </p:sp>
      <p:sp>
        <p:nvSpPr>
          <p:cNvPr id="16" name="Text Box 40"/>
          <p:cNvSpPr txBox="1">
            <a:spLocks noChangeArrowheads="1"/>
          </p:cNvSpPr>
          <p:nvPr/>
        </p:nvSpPr>
        <p:spPr bwMode="auto">
          <a:xfrm>
            <a:off x="8937395" y="1709794"/>
            <a:ext cx="1196219" cy="350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90000"/>
              </a:lnSpc>
            </a:pPr>
            <a:r>
              <a:rPr kumimoji="1" lang="zh-CN" altLang="en-US" dirty="0">
                <a:latin typeface="微软雅黑" panose="020B0503020204020204" pitchFamily="34" charset="-122"/>
                <a:ea typeface="微软雅黑" panose="020B0503020204020204" pitchFamily="34" charset="-122"/>
              </a:rPr>
              <a:t>频带 </a:t>
            </a:r>
            <a:r>
              <a:rPr kumimoji="1" lang="en-US" altLang="zh-CN" dirty="0">
                <a:latin typeface="微软雅黑" panose="020B0503020204020204" pitchFamily="34" charset="-122"/>
                <a:ea typeface="微软雅黑" panose="020B0503020204020204" pitchFamily="34" charset="-122"/>
              </a:rPr>
              <a:t>n</a:t>
            </a:r>
          </a:p>
        </p:txBody>
      </p:sp>
      <p:sp>
        <p:nvSpPr>
          <p:cNvPr id="17" name="Rectangle 34"/>
          <p:cNvSpPr>
            <a:spLocks noChangeArrowheads="1"/>
          </p:cNvSpPr>
          <p:nvPr/>
        </p:nvSpPr>
        <p:spPr bwMode="auto">
          <a:xfrm>
            <a:off x="6960151" y="2267984"/>
            <a:ext cx="4622688" cy="238344"/>
          </a:xfrm>
          <a:prstGeom prst="rect">
            <a:avLst/>
          </a:prstGeom>
          <a:solidFill>
            <a:srgbClr val="00B050"/>
          </a:solidFill>
          <a:ln>
            <a:solidFill>
              <a:schemeClr val="tx1"/>
            </a:solidFill>
          </a:ln>
          <a:effectLst/>
        </p:spPr>
        <p:txBody>
          <a:bodyPr wrap="none" anchor="ctr"/>
          <a:lstStyle/>
          <a:p>
            <a:endParaRPr lang="zh-CN" altLang="en-US" sz="1865" b="1">
              <a:solidFill>
                <a:srgbClr val="0000FF"/>
              </a:solidFill>
              <a:latin typeface="微软雅黑" panose="020B0503020204020204" pitchFamily="34" charset="-122"/>
              <a:ea typeface="微软雅黑" panose="020B0503020204020204" pitchFamily="34" charset="-122"/>
            </a:endParaRPr>
          </a:p>
        </p:txBody>
      </p:sp>
      <p:sp>
        <p:nvSpPr>
          <p:cNvPr id="18" name="Text Box 38"/>
          <p:cNvSpPr txBox="1">
            <a:spLocks noChangeArrowheads="1"/>
          </p:cNvSpPr>
          <p:nvPr/>
        </p:nvSpPr>
        <p:spPr bwMode="auto">
          <a:xfrm>
            <a:off x="8937395" y="2218235"/>
            <a:ext cx="1500380" cy="350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90000"/>
              </a:lnSpc>
            </a:pPr>
            <a:r>
              <a:rPr kumimoji="1" lang="zh-CN" altLang="en-US" dirty="0">
                <a:latin typeface="微软雅黑" panose="020B0503020204020204" pitchFamily="34" charset="-122"/>
                <a:ea typeface="微软雅黑" panose="020B0503020204020204" pitchFamily="34" charset="-122"/>
              </a:rPr>
              <a:t>频带 </a:t>
            </a:r>
            <a:r>
              <a:rPr kumimoji="1" lang="en-US" altLang="zh-CN" dirty="0">
                <a:latin typeface="微软雅黑" panose="020B0503020204020204" pitchFamily="34" charset="-122"/>
                <a:ea typeface="微软雅黑" panose="020B0503020204020204" pitchFamily="34" charset="-122"/>
              </a:rPr>
              <a:t>3</a:t>
            </a:r>
          </a:p>
        </p:txBody>
      </p:sp>
      <p:cxnSp>
        <p:nvCxnSpPr>
          <p:cNvPr id="19" name="直接箭头连接符 18"/>
          <p:cNvCxnSpPr/>
          <p:nvPr/>
        </p:nvCxnSpPr>
        <p:spPr bwMode="auto">
          <a:xfrm>
            <a:off x="6954632" y="3125808"/>
            <a:ext cx="4957403" cy="0"/>
          </a:xfrm>
          <a:prstGeom prst="straightConnector1">
            <a:avLst/>
          </a:prstGeom>
          <a:solidFill>
            <a:schemeClr val="accent1"/>
          </a:solidFill>
          <a:ln w="2857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Line 41"/>
          <p:cNvSpPr>
            <a:spLocks noChangeShapeType="1"/>
          </p:cNvSpPr>
          <p:nvPr/>
        </p:nvSpPr>
        <p:spPr bwMode="auto">
          <a:xfrm rot="16200000">
            <a:off x="6166845" y="2353519"/>
            <a:ext cx="1575573" cy="0"/>
          </a:xfrm>
          <a:prstGeom prst="line">
            <a:avLst/>
          </a:prstGeom>
          <a:noFill/>
          <a:ln w="28575">
            <a:solidFill>
              <a:schemeClr val="tx1"/>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5" b="1">
              <a:solidFill>
                <a:srgbClr val="0000FF"/>
              </a:solidFill>
              <a:latin typeface="微软雅黑" panose="020B0503020204020204" pitchFamily="34" charset="-122"/>
              <a:ea typeface="微软雅黑" panose="020B0503020204020204" pitchFamily="34" charset="-122"/>
            </a:endParaRPr>
          </a:p>
        </p:txBody>
      </p:sp>
      <p:sp>
        <p:nvSpPr>
          <p:cNvPr id="21" name="矩形 20"/>
          <p:cNvSpPr/>
          <p:nvPr/>
        </p:nvSpPr>
        <p:spPr>
          <a:xfrm>
            <a:off x="8923026" y="3300553"/>
            <a:ext cx="1210588" cy="400110"/>
          </a:xfrm>
          <a:prstGeom prst="rect">
            <a:avLst/>
          </a:prstGeom>
        </p:spPr>
        <p:txBody>
          <a:bodyPr wrap="none">
            <a:spAutoFit/>
          </a:bodyPr>
          <a:lstStyle/>
          <a:p>
            <a:pPr algn="ctr"/>
            <a:r>
              <a:rPr lang="zh-CN" altLang="en-US" sz="2000" b="1" dirty="0">
                <a:latin typeface="微软雅黑" panose="020B0503020204020204" pitchFamily="34" charset="-122"/>
                <a:ea typeface="微软雅黑" panose="020B0503020204020204" pitchFamily="34" charset="-122"/>
              </a:rPr>
              <a:t>频分复用</a:t>
            </a:r>
          </a:p>
        </p:txBody>
      </p:sp>
      <p:sp>
        <p:nvSpPr>
          <p:cNvPr id="23" name="矩形 22"/>
          <p:cNvSpPr/>
          <p:nvPr/>
        </p:nvSpPr>
        <p:spPr>
          <a:xfrm>
            <a:off x="6467348" y="6322387"/>
            <a:ext cx="7332531" cy="369332"/>
          </a:xfrm>
          <a:prstGeom prst="rect">
            <a:avLst/>
          </a:prstGeom>
        </p:spPr>
        <p:txBody>
          <a:bodyPr wrap="square">
            <a:spAutoFit/>
          </a:bodyPr>
          <a:lstStyle/>
          <a:p>
            <a:r>
              <a:rPr lang="en-US" altLang="zh-CN" b="1" dirty="0"/>
              <a:t>(a) </a:t>
            </a:r>
            <a:r>
              <a:rPr lang="zh-CN" altLang="en-US" b="1" dirty="0"/>
              <a:t>原始频带</a:t>
            </a:r>
            <a:r>
              <a:rPr lang="en-US" altLang="zh-CN" b="1" dirty="0"/>
              <a:t>  (b) </a:t>
            </a:r>
            <a:r>
              <a:rPr lang="zh-CN" altLang="en-US" b="1" dirty="0"/>
              <a:t>叠加到不同频率上的频带 </a:t>
            </a:r>
            <a:r>
              <a:rPr lang="en-US" altLang="zh-CN" b="1" dirty="0"/>
              <a:t> (c) </a:t>
            </a:r>
            <a:r>
              <a:rPr lang="zh-CN" altLang="en-US" b="1" dirty="0"/>
              <a:t>复用信道</a:t>
            </a:r>
            <a:endParaRPr lang="en-US" altLang="zh-CN" b="1" dirty="0"/>
          </a:p>
        </p:txBody>
      </p:sp>
      <p:grpSp>
        <p:nvGrpSpPr>
          <p:cNvPr id="196" name="组合 195"/>
          <p:cNvGrpSpPr/>
          <p:nvPr/>
        </p:nvGrpSpPr>
        <p:grpSpPr>
          <a:xfrm>
            <a:off x="6522152" y="3510838"/>
            <a:ext cx="5709176" cy="2794852"/>
            <a:chOff x="6964605" y="3530502"/>
            <a:chExt cx="6075431" cy="2794852"/>
          </a:xfrm>
        </p:grpSpPr>
        <p:grpSp>
          <p:nvGrpSpPr>
            <p:cNvPr id="94" name="组合 93"/>
            <p:cNvGrpSpPr/>
            <p:nvPr/>
          </p:nvGrpSpPr>
          <p:grpSpPr>
            <a:xfrm>
              <a:off x="6964605" y="3530502"/>
              <a:ext cx="5817274" cy="2794852"/>
              <a:chOff x="7222648" y="3503635"/>
              <a:chExt cx="6173848" cy="2794852"/>
            </a:xfrm>
          </p:grpSpPr>
          <p:grpSp>
            <p:nvGrpSpPr>
              <p:cNvPr id="63" name="组合 62"/>
              <p:cNvGrpSpPr/>
              <p:nvPr/>
            </p:nvGrpSpPr>
            <p:grpSpPr>
              <a:xfrm>
                <a:off x="7603615" y="3503635"/>
                <a:ext cx="1068351" cy="654416"/>
                <a:chOff x="7451730" y="3800726"/>
                <a:chExt cx="1220487" cy="740869"/>
              </a:xfrm>
            </p:grpSpPr>
            <p:grpSp>
              <p:nvGrpSpPr>
                <p:cNvPr id="61" name="组合 60"/>
                <p:cNvGrpSpPr/>
                <p:nvPr/>
              </p:nvGrpSpPr>
              <p:grpSpPr>
                <a:xfrm>
                  <a:off x="7451730" y="3926396"/>
                  <a:ext cx="1040076" cy="615199"/>
                  <a:chOff x="8012621" y="4138047"/>
                  <a:chExt cx="1040076" cy="615199"/>
                </a:xfrm>
              </p:grpSpPr>
              <p:sp>
                <p:nvSpPr>
                  <p:cNvPr id="52" name="任意多边形: 形状 51"/>
                  <p:cNvSpPr/>
                  <p:nvPr/>
                </p:nvSpPr>
                <p:spPr>
                  <a:xfrm>
                    <a:off x="8213207" y="4329943"/>
                    <a:ext cx="709819" cy="423303"/>
                  </a:xfrm>
                  <a:custGeom>
                    <a:avLst/>
                    <a:gdLst>
                      <a:gd name="connsiteX0" fmla="*/ 0 w 630936"/>
                      <a:gd name="connsiteY0" fmla="*/ 493776 h 493776"/>
                      <a:gd name="connsiteX1" fmla="*/ 51816 w 630936"/>
                      <a:gd name="connsiteY1" fmla="*/ 393192 h 493776"/>
                      <a:gd name="connsiteX2" fmla="*/ 121920 w 630936"/>
                      <a:gd name="connsiteY2" fmla="*/ 91440 h 493776"/>
                      <a:gd name="connsiteX3" fmla="*/ 192024 w 630936"/>
                      <a:gd name="connsiteY3" fmla="*/ 21336 h 493776"/>
                      <a:gd name="connsiteX4" fmla="*/ 320040 w 630936"/>
                      <a:gd name="connsiteY4" fmla="*/ 0 h 493776"/>
                      <a:gd name="connsiteX5" fmla="*/ 441960 w 630936"/>
                      <a:gd name="connsiteY5" fmla="*/ 21336 h 493776"/>
                      <a:gd name="connsiteX6" fmla="*/ 512064 w 630936"/>
                      <a:gd name="connsiteY6" fmla="*/ 91440 h 493776"/>
                      <a:gd name="connsiteX7" fmla="*/ 579120 w 630936"/>
                      <a:gd name="connsiteY7" fmla="*/ 396240 h 493776"/>
                      <a:gd name="connsiteX8" fmla="*/ 630936 w 630936"/>
                      <a:gd name="connsiteY8" fmla="*/ 493776 h 49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936" h="493776">
                        <a:moveTo>
                          <a:pt x="0" y="493776"/>
                        </a:moveTo>
                        <a:cubicBezTo>
                          <a:pt x="15748" y="477012"/>
                          <a:pt x="31496" y="460248"/>
                          <a:pt x="51816" y="393192"/>
                        </a:cubicBezTo>
                        <a:cubicBezTo>
                          <a:pt x="72136" y="326136"/>
                          <a:pt x="98552" y="153416"/>
                          <a:pt x="121920" y="91440"/>
                        </a:cubicBezTo>
                        <a:cubicBezTo>
                          <a:pt x="145288" y="29464"/>
                          <a:pt x="159004" y="36576"/>
                          <a:pt x="192024" y="21336"/>
                        </a:cubicBezTo>
                        <a:cubicBezTo>
                          <a:pt x="225044" y="6096"/>
                          <a:pt x="278384" y="0"/>
                          <a:pt x="320040" y="0"/>
                        </a:cubicBezTo>
                        <a:cubicBezTo>
                          <a:pt x="361696" y="0"/>
                          <a:pt x="409956" y="6096"/>
                          <a:pt x="441960" y="21336"/>
                        </a:cubicBezTo>
                        <a:cubicBezTo>
                          <a:pt x="473964" y="36576"/>
                          <a:pt x="489204" y="28956"/>
                          <a:pt x="512064" y="91440"/>
                        </a:cubicBezTo>
                        <a:cubicBezTo>
                          <a:pt x="534924" y="153924"/>
                          <a:pt x="559308" y="329184"/>
                          <a:pt x="579120" y="396240"/>
                        </a:cubicBezTo>
                        <a:cubicBezTo>
                          <a:pt x="598932" y="463296"/>
                          <a:pt x="614934" y="478536"/>
                          <a:pt x="630936" y="493776"/>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连接符 53"/>
                  <p:cNvCxnSpPr/>
                  <p:nvPr/>
                </p:nvCxnSpPr>
                <p:spPr>
                  <a:xfrm>
                    <a:off x="8213207" y="4753246"/>
                    <a:ext cx="8394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V="1">
                    <a:off x="8213207" y="4138047"/>
                    <a:ext cx="0" cy="615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8213207" y="4329943"/>
                    <a:ext cx="938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8012621" y="4213705"/>
                    <a:ext cx="178230" cy="246221"/>
                  </a:xfrm>
                  <a:prstGeom prst="rect">
                    <a:avLst/>
                  </a:prstGeom>
                  <a:noFill/>
                </p:spPr>
                <p:txBody>
                  <a:bodyPr wrap="square" rtlCol="0">
                    <a:spAutoFit/>
                  </a:bodyPr>
                  <a:lstStyle/>
                  <a:p>
                    <a:r>
                      <a:rPr lang="en-US" altLang="zh-CN" sz="1000" dirty="0"/>
                      <a:t>1</a:t>
                    </a:r>
                    <a:endParaRPr lang="zh-CN" altLang="en-US" sz="1000" dirty="0"/>
                  </a:p>
                </p:txBody>
              </p:sp>
            </p:grpSp>
            <p:sp>
              <p:nvSpPr>
                <p:cNvPr id="62" name="文本框 61"/>
                <p:cNvSpPr txBox="1"/>
                <p:nvPr/>
              </p:nvSpPr>
              <p:spPr>
                <a:xfrm>
                  <a:off x="7568886" y="3800726"/>
                  <a:ext cx="1103331" cy="247428"/>
                </a:xfrm>
                <a:prstGeom prst="rect">
                  <a:avLst/>
                </a:prstGeom>
                <a:noFill/>
              </p:spPr>
              <p:txBody>
                <a:bodyPr wrap="square" rtlCol="0">
                  <a:spAutoFit/>
                </a:bodyPr>
                <a:lstStyle/>
                <a:p>
                  <a:r>
                    <a:rPr lang="en-US" altLang="zh-CN" sz="1100" dirty="0"/>
                    <a:t>Channel 1</a:t>
                  </a:r>
                  <a:endParaRPr lang="zh-CN" altLang="en-US" sz="1100" dirty="0"/>
                </a:p>
              </p:txBody>
            </p:sp>
          </p:grpSp>
          <p:grpSp>
            <p:nvGrpSpPr>
              <p:cNvPr id="64" name="组合 63"/>
              <p:cNvGrpSpPr/>
              <p:nvPr/>
            </p:nvGrpSpPr>
            <p:grpSpPr>
              <a:xfrm>
                <a:off x="7603615" y="4262186"/>
                <a:ext cx="1068351" cy="648746"/>
                <a:chOff x="7451730" y="3800727"/>
                <a:chExt cx="1220487" cy="740868"/>
              </a:xfrm>
            </p:grpSpPr>
            <p:grpSp>
              <p:nvGrpSpPr>
                <p:cNvPr id="65" name="组合 64"/>
                <p:cNvGrpSpPr/>
                <p:nvPr/>
              </p:nvGrpSpPr>
              <p:grpSpPr>
                <a:xfrm>
                  <a:off x="7451730" y="3926396"/>
                  <a:ext cx="1040076" cy="615199"/>
                  <a:chOff x="8012621" y="4138047"/>
                  <a:chExt cx="1040076" cy="615199"/>
                </a:xfrm>
              </p:grpSpPr>
              <p:sp>
                <p:nvSpPr>
                  <p:cNvPr id="67" name="任意多边形: 形状 66"/>
                  <p:cNvSpPr/>
                  <p:nvPr/>
                </p:nvSpPr>
                <p:spPr>
                  <a:xfrm>
                    <a:off x="8213207" y="4329943"/>
                    <a:ext cx="709819" cy="423303"/>
                  </a:xfrm>
                  <a:custGeom>
                    <a:avLst/>
                    <a:gdLst>
                      <a:gd name="connsiteX0" fmla="*/ 0 w 630936"/>
                      <a:gd name="connsiteY0" fmla="*/ 493776 h 493776"/>
                      <a:gd name="connsiteX1" fmla="*/ 51816 w 630936"/>
                      <a:gd name="connsiteY1" fmla="*/ 393192 h 493776"/>
                      <a:gd name="connsiteX2" fmla="*/ 121920 w 630936"/>
                      <a:gd name="connsiteY2" fmla="*/ 91440 h 493776"/>
                      <a:gd name="connsiteX3" fmla="*/ 192024 w 630936"/>
                      <a:gd name="connsiteY3" fmla="*/ 21336 h 493776"/>
                      <a:gd name="connsiteX4" fmla="*/ 320040 w 630936"/>
                      <a:gd name="connsiteY4" fmla="*/ 0 h 493776"/>
                      <a:gd name="connsiteX5" fmla="*/ 441960 w 630936"/>
                      <a:gd name="connsiteY5" fmla="*/ 21336 h 493776"/>
                      <a:gd name="connsiteX6" fmla="*/ 512064 w 630936"/>
                      <a:gd name="connsiteY6" fmla="*/ 91440 h 493776"/>
                      <a:gd name="connsiteX7" fmla="*/ 579120 w 630936"/>
                      <a:gd name="connsiteY7" fmla="*/ 396240 h 493776"/>
                      <a:gd name="connsiteX8" fmla="*/ 630936 w 630936"/>
                      <a:gd name="connsiteY8" fmla="*/ 493776 h 49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936" h="493776">
                        <a:moveTo>
                          <a:pt x="0" y="493776"/>
                        </a:moveTo>
                        <a:cubicBezTo>
                          <a:pt x="15748" y="477012"/>
                          <a:pt x="31496" y="460248"/>
                          <a:pt x="51816" y="393192"/>
                        </a:cubicBezTo>
                        <a:cubicBezTo>
                          <a:pt x="72136" y="326136"/>
                          <a:pt x="98552" y="153416"/>
                          <a:pt x="121920" y="91440"/>
                        </a:cubicBezTo>
                        <a:cubicBezTo>
                          <a:pt x="145288" y="29464"/>
                          <a:pt x="159004" y="36576"/>
                          <a:pt x="192024" y="21336"/>
                        </a:cubicBezTo>
                        <a:cubicBezTo>
                          <a:pt x="225044" y="6096"/>
                          <a:pt x="278384" y="0"/>
                          <a:pt x="320040" y="0"/>
                        </a:cubicBezTo>
                        <a:cubicBezTo>
                          <a:pt x="361696" y="0"/>
                          <a:pt x="409956" y="6096"/>
                          <a:pt x="441960" y="21336"/>
                        </a:cubicBezTo>
                        <a:cubicBezTo>
                          <a:pt x="473964" y="36576"/>
                          <a:pt x="489204" y="28956"/>
                          <a:pt x="512064" y="91440"/>
                        </a:cubicBezTo>
                        <a:cubicBezTo>
                          <a:pt x="534924" y="153924"/>
                          <a:pt x="559308" y="329184"/>
                          <a:pt x="579120" y="396240"/>
                        </a:cubicBezTo>
                        <a:cubicBezTo>
                          <a:pt x="598932" y="463296"/>
                          <a:pt x="614934" y="478536"/>
                          <a:pt x="630936" y="493776"/>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连接符 67"/>
                  <p:cNvCxnSpPr/>
                  <p:nvPr/>
                </p:nvCxnSpPr>
                <p:spPr>
                  <a:xfrm>
                    <a:off x="8213207" y="4753246"/>
                    <a:ext cx="8394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V="1">
                    <a:off x="8213207" y="4138047"/>
                    <a:ext cx="0" cy="615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8213207" y="4329943"/>
                    <a:ext cx="938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文本框 70"/>
                  <p:cNvSpPr txBox="1"/>
                  <p:nvPr/>
                </p:nvSpPr>
                <p:spPr>
                  <a:xfrm>
                    <a:off x="8012621" y="4213705"/>
                    <a:ext cx="178230" cy="246221"/>
                  </a:xfrm>
                  <a:prstGeom prst="rect">
                    <a:avLst/>
                  </a:prstGeom>
                  <a:noFill/>
                </p:spPr>
                <p:txBody>
                  <a:bodyPr wrap="square" rtlCol="0">
                    <a:spAutoFit/>
                  </a:bodyPr>
                  <a:lstStyle/>
                  <a:p>
                    <a:r>
                      <a:rPr lang="en-US" altLang="zh-CN" sz="1000" dirty="0"/>
                      <a:t>1</a:t>
                    </a:r>
                    <a:endParaRPr lang="zh-CN" altLang="en-US" sz="1000" dirty="0"/>
                  </a:p>
                </p:txBody>
              </p:sp>
            </p:grpSp>
            <p:sp>
              <p:nvSpPr>
                <p:cNvPr id="66" name="文本框 65"/>
                <p:cNvSpPr txBox="1"/>
                <p:nvPr/>
              </p:nvSpPr>
              <p:spPr>
                <a:xfrm>
                  <a:off x="7568886" y="3800727"/>
                  <a:ext cx="1103331" cy="247428"/>
                </a:xfrm>
                <a:prstGeom prst="rect">
                  <a:avLst/>
                </a:prstGeom>
                <a:noFill/>
              </p:spPr>
              <p:txBody>
                <a:bodyPr wrap="square" rtlCol="0">
                  <a:spAutoFit/>
                </a:bodyPr>
                <a:lstStyle/>
                <a:p>
                  <a:r>
                    <a:rPr lang="en-US" altLang="zh-CN" sz="1100" dirty="0">
                      <a:cs typeface="Times New Roman" panose="02020603050405020304" pitchFamily="18" charset="0"/>
                    </a:rPr>
                    <a:t>Channel 2</a:t>
                  </a:r>
                  <a:endParaRPr lang="zh-CN" altLang="en-US" sz="1100" dirty="0">
                    <a:cs typeface="Times New Roman" panose="02020603050405020304" pitchFamily="18" charset="0"/>
                  </a:endParaRPr>
                </a:p>
              </p:txBody>
            </p:sp>
          </p:grpSp>
          <p:grpSp>
            <p:nvGrpSpPr>
              <p:cNvPr id="91" name="组合 90"/>
              <p:cNvGrpSpPr/>
              <p:nvPr/>
            </p:nvGrpSpPr>
            <p:grpSpPr>
              <a:xfrm>
                <a:off x="7603613" y="5015076"/>
                <a:ext cx="3525361" cy="845680"/>
                <a:chOff x="7603615" y="5193295"/>
                <a:chExt cx="4136868" cy="1017328"/>
              </a:xfrm>
            </p:grpSpPr>
            <p:grpSp>
              <p:nvGrpSpPr>
                <p:cNvPr id="88" name="组合 87"/>
                <p:cNvGrpSpPr/>
                <p:nvPr/>
              </p:nvGrpSpPr>
              <p:grpSpPr>
                <a:xfrm>
                  <a:off x="7603615" y="5193295"/>
                  <a:ext cx="1253666" cy="727059"/>
                  <a:chOff x="7603615" y="5193295"/>
                  <a:chExt cx="1253666" cy="727059"/>
                </a:xfrm>
              </p:grpSpPr>
              <p:grpSp>
                <p:nvGrpSpPr>
                  <p:cNvPr id="72" name="组合 71"/>
                  <p:cNvGrpSpPr/>
                  <p:nvPr/>
                </p:nvGrpSpPr>
                <p:grpSpPr>
                  <a:xfrm>
                    <a:off x="7603615" y="5193295"/>
                    <a:ext cx="1253666" cy="719973"/>
                    <a:chOff x="7451730" y="3800726"/>
                    <a:chExt cx="1220487" cy="740869"/>
                  </a:xfrm>
                </p:grpSpPr>
                <p:grpSp>
                  <p:nvGrpSpPr>
                    <p:cNvPr id="73" name="组合 72"/>
                    <p:cNvGrpSpPr/>
                    <p:nvPr/>
                  </p:nvGrpSpPr>
                  <p:grpSpPr>
                    <a:xfrm>
                      <a:off x="7451730" y="3926396"/>
                      <a:ext cx="1040076" cy="615199"/>
                      <a:chOff x="8012621" y="4138047"/>
                      <a:chExt cx="1040076" cy="615199"/>
                    </a:xfrm>
                  </p:grpSpPr>
                  <p:sp>
                    <p:nvSpPr>
                      <p:cNvPr id="75" name="任意多边形: 形状 74"/>
                      <p:cNvSpPr/>
                      <p:nvPr/>
                    </p:nvSpPr>
                    <p:spPr>
                      <a:xfrm>
                        <a:off x="8213207" y="4329943"/>
                        <a:ext cx="709819" cy="423303"/>
                      </a:xfrm>
                      <a:custGeom>
                        <a:avLst/>
                        <a:gdLst>
                          <a:gd name="connsiteX0" fmla="*/ 0 w 630936"/>
                          <a:gd name="connsiteY0" fmla="*/ 493776 h 493776"/>
                          <a:gd name="connsiteX1" fmla="*/ 51816 w 630936"/>
                          <a:gd name="connsiteY1" fmla="*/ 393192 h 493776"/>
                          <a:gd name="connsiteX2" fmla="*/ 121920 w 630936"/>
                          <a:gd name="connsiteY2" fmla="*/ 91440 h 493776"/>
                          <a:gd name="connsiteX3" fmla="*/ 192024 w 630936"/>
                          <a:gd name="connsiteY3" fmla="*/ 21336 h 493776"/>
                          <a:gd name="connsiteX4" fmla="*/ 320040 w 630936"/>
                          <a:gd name="connsiteY4" fmla="*/ 0 h 493776"/>
                          <a:gd name="connsiteX5" fmla="*/ 441960 w 630936"/>
                          <a:gd name="connsiteY5" fmla="*/ 21336 h 493776"/>
                          <a:gd name="connsiteX6" fmla="*/ 512064 w 630936"/>
                          <a:gd name="connsiteY6" fmla="*/ 91440 h 493776"/>
                          <a:gd name="connsiteX7" fmla="*/ 579120 w 630936"/>
                          <a:gd name="connsiteY7" fmla="*/ 396240 h 493776"/>
                          <a:gd name="connsiteX8" fmla="*/ 630936 w 630936"/>
                          <a:gd name="connsiteY8" fmla="*/ 493776 h 49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936" h="493776">
                            <a:moveTo>
                              <a:pt x="0" y="493776"/>
                            </a:moveTo>
                            <a:cubicBezTo>
                              <a:pt x="15748" y="477012"/>
                              <a:pt x="31496" y="460248"/>
                              <a:pt x="51816" y="393192"/>
                            </a:cubicBezTo>
                            <a:cubicBezTo>
                              <a:pt x="72136" y="326136"/>
                              <a:pt x="98552" y="153416"/>
                              <a:pt x="121920" y="91440"/>
                            </a:cubicBezTo>
                            <a:cubicBezTo>
                              <a:pt x="145288" y="29464"/>
                              <a:pt x="159004" y="36576"/>
                              <a:pt x="192024" y="21336"/>
                            </a:cubicBezTo>
                            <a:cubicBezTo>
                              <a:pt x="225044" y="6096"/>
                              <a:pt x="278384" y="0"/>
                              <a:pt x="320040" y="0"/>
                            </a:cubicBezTo>
                            <a:cubicBezTo>
                              <a:pt x="361696" y="0"/>
                              <a:pt x="409956" y="6096"/>
                              <a:pt x="441960" y="21336"/>
                            </a:cubicBezTo>
                            <a:cubicBezTo>
                              <a:pt x="473964" y="36576"/>
                              <a:pt x="489204" y="28956"/>
                              <a:pt x="512064" y="91440"/>
                            </a:cubicBezTo>
                            <a:cubicBezTo>
                              <a:pt x="534924" y="153924"/>
                              <a:pt x="559308" y="329184"/>
                              <a:pt x="579120" y="396240"/>
                            </a:cubicBezTo>
                            <a:cubicBezTo>
                              <a:pt x="598932" y="463296"/>
                              <a:pt x="614934" y="478536"/>
                              <a:pt x="630936" y="493776"/>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6" name="直接连接符 75"/>
                      <p:cNvCxnSpPr/>
                      <p:nvPr/>
                    </p:nvCxnSpPr>
                    <p:spPr>
                      <a:xfrm>
                        <a:off x="8213207" y="4753246"/>
                        <a:ext cx="8394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V="1">
                        <a:off x="8213207" y="4138047"/>
                        <a:ext cx="0" cy="615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8213207" y="4329943"/>
                        <a:ext cx="938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8012621" y="4213705"/>
                        <a:ext cx="178230" cy="246221"/>
                      </a:xfrm>
                      <a:prstGeom prst="rect">
                        <a:avLst/>
                      </a:prstGeom>
                      <a:noFill/>
                    </p:spPr>
                    <p:txBody>
                      <a:bodyPr wrap="square" rtlCol="0">
                        <a:spAutoFit/>
                      </a:bodyPr>
                      <a:lstStyle/>
                      <a:p>
                        <a:r>
                          <a:rPr lang="en-US" altLang="zh-CN" sz="1000" dirty="0"/>
                          <a:t>1</a:t>
                        </a:r>
                        <a:endParaRPr lang="zh-CN" altLang="en-US" sz="1000" dirty="0"/>
                      </a:p>
                    </p:txBody>
                  </p:sp>
                </p:grpSp>
                <p:sp>
                  <p:nvSpPr>
                    <p:cNvPr id="74" name="文本框 73"/>
                    <p:cNvSpPr txBox="1"/>
                    <p:nvPr/>
                  </p:nvSpPr>
                  <p:spPr>
                    <a:xfrm>
                      <a:off x="7568886" y="3800726"/>
                      <a:ext cx="1103331" cy="269202"/>
                    </a:xfrm>
                    <a:prstGeom prst="rect">
                      <a:avLst/>
                    </a:prstGeom>
                    <a:noFill/>
                  </p:spPr>
                  <p:txBody>
                    <a:bodyPr wrap="square" rtlCol="0">
                      <a:spAutoFit/>
                    </a:bodyPr>
                    <a:lstStyle/>
                    <a:p>
                      <a:r>
                        <a:rPr lang="en-US" altLang="zh-CN" sz="1100" dirty="0">
                          <a:cs typeface="Times New Roman" panose="02020603050405020304" pitchFamily="18" charset="0"/>
                        </a:rPr>
                        <a:t>Channel 3</a:t>
                      </a:r>
                      <a:endParaRPr lang="zh-CN" altLang="en-US" sz="1100" dirty="0">
                        <a:cs typeface="Times New Roman" panose="02020603050405020304" pitchFamily="18" charset="0"/>
                      </a:endParaRPr>
                    </a:p>
                  </p:txBody>
                </p:sp>
              </p:grpSp>
              <p:cxnSp>
                <p:nvCxnSpPr>
                  <p:cNvPr id="83" name="直接连接符 82"/>
                  <p:cNvCxnSpPr/>
                  <p:nvPr/>
                </p:nvCxnSpPr>
                <p:spPr>
                  <a:xfrm>
                    <a:off x="7880887" y="5861573"/>
                    <a:ext cx="0" cy="587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8459487" y="5850280"/>
                    <a:ext cx="0" cy="587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9" name="文本框 88"/>
                <p:cNvSpPr txBox="1"/>
                <p:nvPr/>
              </p:nvSpPr>
              <p:spPr>
                <a:xfrm>
                  <a:off x="7700711" y="5863563"/>
                  <a:ext cx="535412" cy="314710"/>
                </a:xfrm>
                <a:prstGeom prst="rect">
                  <a:avLst/>
                </a:prstGeom>
                <a:noFill/>
              </p:spPr>
              <p:txBody>
                <a:bodyPr wrap="square" rtlCol="0">
                  <a:spAutoFit/>
                </a:bodyPr>
                <a:lstStyle/>
                <a:p>
                  <a:r>
                    <a:rPr lang="en-US" altLang="zh-CN" sz="1100" dirty="0"/>
                    <a:t>300</a:t>
                  </a:r>
                  <a:endParaRPr lang="zh-CN" altLang="en-US" sz="1100" dirty="0"/>
                </a:p>
              </p:txBody>
            </p:sp>
            <p:sp>
              <p:nvSpPr>
                <p:cNvPr id="90" name="文本框 89"/>
                <p:cNvSpPr txBox="1"/>
                <p:nvPr/>
              </p:nvSpPr>
              <p:spPr>
                <a:xfrm>
                  <a:off x="8236126" y="5864213"/>
                  <a:ext cx="616017" cy="314710"/>
                </a:xfrm>
                <a:prstGeom prst="rect">
                  <a:avLst/>
                </a:prstGeom>
                <a:noFill/>
              </p:spPr>
              <p:txBody>
                <a:bodyPr wrap="square" rtlCol="0">
                  <a:spAutoFit/>
                </a:bodyPr>
                <a:lstStyle/>
                <a:p>
                  <a:r>
                    <a:rPr lang="en-US" altLang="zh-CN" sz="1100" dirty="0"/>
                    <a:t>3100</a:t>
                  </a:r>
                  <a:endParaRPr lang="zh-CN" altLang="en-US" sz="1100" dirty="0"/>
                </a:p>
              </p:txBody>
            </p:sp>
            <p:sp>
              <p:nvSpPr>
                <p:cNvPr id="160" name="文本框 159"/>
                <p:cNvSpPr txBox="1"/>
                <p:nvPr/>
              </p:nvSpPr>
              <p:spPr>
                <a:xfrm>
                  <a:off x="9227691" y="5866205"/>
                  <a:ext cx="535412" cy="314709"/>
                </a:xfrm>
                <a:prstGeom prst="rect">
                  <a:avLst/>
                </a:prstGeom>
                <a:noFill/>
              </p:spPr>
              <p:txBody>
                <a:bodyPr wrap="square" rtlCol="0">
                  <a:spAutoFit/>
                </a:bodyPr>
                <a:lstStyle/>
                <a:p>
                  <a:r>
                    <a:rPr lang="en-US" altLang="zh-CN" sz="1100" dirty="0"/>
                    <a:t>60</a:t>
                  </a:r>
                  <a:endParaRPr lang="zh-CN" altLang="en-US" sz="1100" dirty="0"/>
                </a:p>
              </p:txBody>
            </p:sp>
            <p:sp>
              <p:nvSpPr>
                <p:cNvPr id="161" name="文本框 160"/>
                <p:cNvSpPr txBox="1"/>
                <p:nvPr/>
              </p:nvSpPr>
              <p:spPr>
                <a:xfrm>
                  <a:off x="9930538" y="5866205"/>
                  <a:ext cx="535412" cy="314709"/>
                </a:xfrm>
                <a:prstGeom prst="rect">
                  <a:avLst/>
                </a:prstGeom>
                <a:noFill/>
              </p:spPr>
              <p:txBody>
                <a:bodyPr wrap="square" rtlCol="0">
                  <a:spAutoFit/>
                </a:bodyPr>
                <a:lstStyle/>
                <a:p>
                  <a:r>
                    <a:rPr lang="en-US" altLang="zh-CN" sz="1100" dirty="0"/>
                    <a:t>64</a:t>
                  </a:r>
                  <a:endParaRPr lang="zh-CN" altLang="en-US" sz="1100" dirty="0"/>
                </a:p>
              </p:txBody>
            </p:sp>
            <p:sp>
              <p:nvSpPr>
                <p:cNvPr id="162" name="文本框 161"/>
                <p:cNvSpPr txBox="1"/>
                <p:nvPr/>
              </p:nvSpPr>
              <p:spPr>
                <a:xfrm>
                  <a:off x="10578473" y="5895914"/>
                  <a:ext cx="535412" cy="314709"/>
                </a:xfrm>
                <a:prstGeom prst="rect">
                  <a:avLst/>
                </a:prstGeom>
                <a:noFill/>
              </p:spPr>
              <p:txBody>
                <a:bodyPr wrap="square" rtlCol="0">
                  <a:spAutoFit/>
                </a:bodyPr>
                <a:lstStyle/>
                <a:p>
                  <a:r>
                    <a:rPr lang="en-US" altLang="zh-CN" sz="1100" dirty="0"/>
                    <a:t>68</a:t>
                  </a:r>
                  <a:endParaRPr lang="zh-CN" altLang="en-US" sz="1100" dirty="0"/>
                </a:p>
              </p:txBody>
            </p:sp>
            <p:sp>
              <p:nvSpPr>
                <p:cNvPr id="163" name="文本框 162"/>
                <p:cNvSpPr txBox="1"/>
                <p:nvPr/>
              </p:nvSpPr>
              <p:spPr>
                <a:xfrm>
                  <a:off x="11205071" y="5868332"/>
                  <a:ext cx="535412" cy="314709"/>
                </a:xfrm>
                <a:prstGeom prst="rect">
                  <a:avLst/>
                </a:prstGeom>
                <a:noFill/>
              </p:spPr>
              <p:txBody>
                <a:bodyPr wrap="square" rtlCol="0">
                  <a:spAutoFit/>
                </a:bodyPr>
                <a:lstStyle/>
                <a:p>
                  <a:r>
                    <a:rPr lang="en-US" altLang="zh-CN" sz="1100" dirty="0"/>
                    <a:t>72</a:t>
                  </a:r>
                  <a:endParaRPr lang="zh-CN" altLang="en-US" sz="1100" dirty="0"/>
                </a:p>
              </p:txBody>
            </p:sp>
          </p:grpSp>
          <p:sp>
            <p:nvSpPr>
              <p:cNvPr id="92" name="文本框 91"/>
              <p:cNvSpPr txBox="1"/>
              <p:nvPr/>
            </p:nvSpPr>
            <p:spPr>
              <a:xfrm rot="10800000">
                <a:off x="7222648" y="3943864"/>
                <a:ext cx="400110" cy="1597788"/>
              </a:xfrm>
              <a:prstGeom prst="rect">
                <a:avLst/>
              </a:prstGeom>
              <a:noFill/>
            </p:spPr>
            <p:txBody>
              <a:bodyPr vert="eaVert" wrap="square" rtlCol="0">
                <a:spAutoFit/>
              </a:bodyPr>
              <a:lstStyle/>
              <a:p>
                <a:r>
                  <a:rPr lang="en-US" altLang="zh-CN" sz="1400" dirty="0"/>
                  <a:t>Attenuation factor</a:t>
                </a:r>
                <a:endParaRPr lang="zh-CN" altLang="en-US" sz="1400" dirty="0"/>
              </a:p>
            </p:txBody>
          </p:sp>
          <p:sp>
            <p:nvSpPr>
              <p:cNvPr id="93" name="文本框 92"/>
              <p:cNvSpPr txBox="1"/>
              <p:nvPr/>
            </p:nvSpPr>
            <p:spPr>
              <a:xfrm>
                <a:off x="7527363" y="5813363"/>
                <a:ext cx="1382548" cy="461665"/>
              </a:xfrm>
              <a:prstGeom prst="rect">
                <a:avLst/>
              </a:prstGeom>
              <a:noFill/>
            </p:spPr>
            <p:txBody>
              <a:bodyPr wrap="square" rtlCol="0">
                <a:spAutoFit/>
              </a:bodyPr>
              <a:lstStyle/>
              <a:p>
                <a:r>
                  <a:rPr lang="en-US" altLang="zh-CN" sz="1200" dirty="0"/>
                  <a:t>Frequency (Hz)</a:t>
                </a:r>
              </a:p>
              <a:p>
                <a:pPr algn="ctr"/>
                <a:r>
                  <a:rPr lang="en-US" altLang="zh-CN" sz="1200" dirty="0"/>
                  <a:t>(a)</a:t>
                </a:r>
                <a:endParaRPr lang="zh-CN" altLang="en-US" sz="1200" dirty="0"/>
              </a:p>
            </p:txBody>
          </p:sp>
          <p:sp>
            <p:nvSpPr>
              <p:cNvPr id="164" name="文本框 163"/>
              <p:cNvSpPr txBox="1"/>
              <p:nvPr/>
            </p:nvSpPr>
            <p:spPr>
              <a:xfrm>
                <a:off x="9446660" y="5836822"/>
                <a:ext cx="1517798" cy="461665"/>
              </a:xfrm>
              <a:prstGeom prst="rect">
                <a:avLst/>
              </a:prstGeom>
              <a:noFill/>
            </p:spPr>
            <p:txBody>
              <a:bodyPr wrap="square" rtlCol="0">
                <a:spAutoFit/>
              </a:bodyPr>
              <a:lstStyle/>
              <a:p>
                <a:r>
                  <a:rPr lang="en-US" altLang="zh-CN" sz="1200" dirty="0"/>
                  <a:t>Frequency (kHz)</a:t>
                </a:r>
              </a:p>
              <a:p>
                <a:pPr algn="ctr"/>
                <a:r>
                  <a:rPr lang="en-US" altLang="zh-CN" sz="1200" dirty="0"/>
                  <a:t>(b)</a:t>
                </a:r>
                <a:endParaRPr lang="zh-CN" altLang="en-US" sz="1200" dirty="0"/>
              </a:p>
            </p:txBody>
          </p:sp>
          <p:sp>
            <p:nvSpPr>
              <p:cNvPr id="195" name="文本框 194"/>
              <p:cNvSpPr txBox="1"/>
              <p:nvPr/>
            </p:nvSpPr>
            <p:spPr>
              <a:xfrm>
                <a:off x="11831718" y="5108934"/>
                <a:ext cx="1564778" cy="461665"/>
              </a:xfrm>
              <a:prstGeom prst="rect">
                <a:avLst/>
              </a:prstGeom>
              <a:noFill/>
            </p:spPr>
            <p:txBody>
              <a:bodyPr wrap="square" rtlCol="0">
                <a:spAutoFit/>
              </a:bodyPr>
              <a:lstStyle/>
              <a:p>
                <a:r>
                  <a:rPr lang="en-US" altLang="zh-CN" sz="1200" dirty="0"/>
                  <a:t>Frequency (kHz)</a:t>
                </a:r>
              </a:p>
              <a:p>
                <a:pPr algn="ctr"/>
                <a:r>
                  <a:rPr lang="en-US" altLang="zh-CN" sz="1200" dirty="0"/>
                  <a:t>(c)</a:t>
                </a:r>
                <a:endParaRPr lang="zh-CN" altLang="en-US" sz="1200" dirty="0"/>
              </a:p>
            </p:txBody>
          </p:sp>
        </p:grpSp>
        <p:grpSp>
          <p:nvGrpSpPr>
            <p:cNvPr id="122" name="组合 121"/>
            <p:cNvGrpSpPr/>
            <p:nvPr/>
          </p:nvGrpSpPr>
          <p:grpSpPr>
            <a:xfrm>
              <a:off x="8481984" y="3669667"/>
              <a:ext cx="1948376" cy="721585"/>
              <a:chOff x="8481984" y="3669667"/>
              <a:chExt cx="1948376" cy="721585"/>
            </a:xfrm>
          </p:grpSpPr>
          <p:grpSp>
            <p:nvGrpSpPr>
              <p:cNvPr id="104" name="组合 103"/>
              <p:cNvGrpSpPr/>
              <p:nvPr/>
            </p:nvGrpSpPr>
            <p:grpSpPr>
              <a:xfrm>
                <a:off x="8481984" y="3669667"/>
                <a:ext cx="1948376" cy="721585"/>
                <a:chOff x="8481984" y="3669667"/>
                <a:chExt cx="1948376" cy="721585"/>
              </a:xfrm>
            </p:grpSpPr>
            <p:cxnSp>
              <p:nvCxnSpPr>
                <p:cNvPr id="96" name="直接连接符 95"/>
                <p:cNvCxnSpPr/>
                <p:nvPr/>
              </p:nvCxnSpPr>
              <p:spPr>
                <a:xfrm>
                  <a:off x="8534440" y="3669667"/>
                  <a:ext cx="0" cy="511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8534440" y="4181298"/>
                  <a:ext cx="18959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矩形 102"/>
                <p:cNvSpPr/>
                <p:nvPr/>
              </p:nvSpPr>
              <p:spPr>
                <a:xfrm>
                  <a:off x="8637926" y="4135168"/>
                  <a:ext cx="85241" cy="113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2" name="组合 101"/>
                <p:cNvGrpSpPr/>
                <p:nvPr/>
              </p:nvGrpSpPr>
              <p:grpSpPr>
                <a:xfrm>
                  <a:off x="8481984" y="4019797"/>
                  <a:ext cx="425032" cy="371455"/>
                  <a:chOff x="8667961" y="4879950"/>
                  <a:chExt cx="425032" cy="371455"/>
                </a:xfrm>
              </p:grpSpPr>
              <p:sp>
                <p:nvSpPr>
                  <p:cNvPr id="100" name="文本框 99"/>
                  <p:cNvSpPr txBox="1"/>
                  <p:nvPr/>
                </p:nvSpPr>
                <p:spPr>
                  <a:xfrm rot="16200000" flipH="1" flipV="1">
                    <a:off x="8668142" y="4882254"/>
                    <a:ext cx="368970" cy="369332"/>
                  </a:xfrm>
                  <a:prstGeom prst="rect">
                    <a:avLst/>
                  </a:prstGeom>
                  <a:noFill/>
                </p:spPr>
                <p:txBody>
                  <a:bodyPr wrap="square" rtlCol="0">
                    <a:spAutoFit/>
                  </a:bodyPr>
                  <a:lstStyle/>
                  <a:p>
                    <a:r>
                      <a:rPr lang="en-US" altLang="zh-CN" dirty="0"/>
                      <a:t>~</a:t>
                    </a:r>
                    <a:endParaRPr lang="zh-CN" altLang="en-US" dirty="0"/>
                  </a:p>
                </p:txBody>
              </p:sp>
              <p:sp>
                <p:nvSpPr>
                  <p:cNvPr id="101" name="文本框 100"/>
                  <p:cNvSpPr txBox="1"/>
                  <p:nvPr/>
                </p:nvSpPr>
                <p:spPr>
                  <a:xfrm rot="16200000" flipH="1" flipV="1">
                    <a:off x="8723660" y="4879951"/>
                    <a:ext cx="369334" cy="369332"/>
                  </a:xfrm>
                  <a:prstGeom prst="rect">
                    <a:avLst/>
                  </a:prstGeom>
                  <a:noFill/>
                </p:spPr>
                <p:txBody>
                  <a:bodyPr wrap="square" rtlCol="0">
                    <a:spAutoFit/>
                  </a:bodyPr>
                  <a:lstStyle/>
                  <a:p>
                    <a:r>
                      <a:rPr lang="en-US" altLang="zh-CN" dirty="0"/>
                      <a:t>~</a:t>
                    </a:r>
                    <a:endParaRPr lang="zh-CN" altLang="en-US" dirty="0"/>
                  </a:p>
                </p:txBody>
              </p:sp>
            </p:grpSp>
          </p:grpSp>
          <p:sp>
            <p:nvSpPr>
              <p:cNvPr id="105" name="任意多边形: 形状 104"/>
              <p:cNvSpPr/>
              <p:nvPr/>
            </p:nvSpPr>
            <p:spPr>
              <a:xfrm>
                <a:off x="8809587" y="3814376"/>
                <a:ext cx="585453" cy="373907"/>
              </a:xfrm>
              <a:custGeom>
                <a:avLst/>
                <a:gdLst>
                  <a:gd name="connsiteX0" fmla="*/ 0 w 630936"/>
                  <a:gd name="connsiteY0" fmla="*/ 493776 h 493776"/>
                  <a:gd name="connsiteX1" fmla="*/ 51816 w 630936"/>
                  <a:gd name="connsiteY1" fmla="*/ 393192 h 493776"/>
                  <a:gd name="connsiteX2" fmla="*/ 121920 w 630936"/>
                  <a:gd name="connsiteY2" fmla="*/ 91440 h 493776"/>
                  <a:gd name="connsiteX3" fmla="*/ 192024 w 630936"/>
                  <a:gd name="connsiteY3" fmla="*/ 21336 h 493776"/>
                  <a:gd name="connsiteX4" fmla="*/ 320040 w 630936"/>
                  <a:gd name="connsiteY4" fmla="*/ 0 h 493776"/>
                  <a:gd name="connsiteX5" fmla="*/ 441960 w 630936"/>
                  <a:gd name="connsiteY5" fmla="*/ 21336 h 493776"/>
                  <a:gd name="connsiteX6" fmla="*/ 512064 w 630936"/>
                  <a:gd name="connsiteY6" fmla="*/ 91440 h 493776"/>
                  <a:gd name="connsiteX7" fmla="*/ 579120 w 630936"/>
                  <a:gd name="connsiteY7" fmla="*/ 396240 h 493776"/>
                  <a:gd name="connsiteX8" fmla="*/ 630936 w 630936"/>
                  <a:gd name="connsiteY8" fmla="*/ 493776 h 49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936" h="493776">
                    <a:moveTo>
                      <a:pt x="0" y="493776"/>
                    </a:moveTo>
                    <a:cubicBezTo>
                      <a:pt x="15748" y="477012"/>
                      <a:pt x="31496" y="460248"/>
                      <a:pt x="51816" y="393192"/>
                    </a:cubicBezTo>
                    <a:cubicBezTo>
                      <a:pt x="72136" y="326136"/>
                      <a:pt x="98552" y="153416"/>
                      <a:pt x="121920" y="91440"/>
                    </a:cubicBezTo>
                    <a:cubicBezTo>
                      <a:pt x="145288" y="29464"/>
                      <a:pt x="159004" y="36576"/>
                      <a:pt x="192024" y="21336"/>
                    </a:cubicBezTo>
                    <a:cubicBezTo>
                      <a:pt x="225044" y="6096"/>
                      <a:pt x="278384" y="0"/>
                      <a:pt x="320040" y="0"/>
                    </a:cubicBezTo>
                    <a:cubicBezTo>
                      <a:pt x="361696" y="0"/>
                      <a:pt x="409956" y="6096"/>
                      <a:pt x="441960" y="21336"/>
                    </a:cubicBezTo>
                    <a:cubicBezTo>
                      <a:pt x="473964" y="36576"/>
                      <a:pt x="489204" y="28956"/>
                      <a:pt x="512064" y="91440"/>
                    </a:cubicBezTo>
                    <a:cubicBezTo>
                      <a:pt x="534924" y="153924"/>
                      <a:pt x="559308" y="329184"/>
                      <a:pt x="579120" y="396240"/>
                    </a:cubicBezTo>
                    <a:cubicBezTo>
                      <a:pt x="598932" y="463296"/>
                      <a:pt x="614934" y="478536"/>
                      <a:pt x="630936" y="493776"/>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3" name="组合 122"/>
            <p:cNvGrpSpPr/>
            <p:nvPr/>
          </p:nvGrpSpPr>
          <p:grpSpPr>
            <a:xfrm>
              <a:off x="8481984" y="4397939"/>
              <a:ext cx="1948376" cy="721585"/>
              <a:chOff x="8481984" y="3669667"/>
              <a:chExt cx="1948376" cy="721585"/>
            </a:xfrm>
          </p:grpSpPr>
          <p:grpSp>
            <p:nvGrpSpPr>
              <p:cNvPr id="124" name="组合 123"/>
              <p:cNvGrpSpPr/>
              <p:nvPr/>
            </p:nvGrpSpPr>
            <p:grpSpPr>
              <a:xfrm>
                <a:off x="8481984" y="3669667"/>
                <a:ext cx="1948376" cy="721585"/>
                <a:chOff x="8481984" y="3669667"/>
                <a:chExt cx="1948376" cy="721585"/>
              </a:xfrm>
            </p:grpSpPr>
            <p:cxnSp>
              <p:nvCxnSpPr>
                <p:cNvPr id="126" name="直接连接符 125"/>
                <p:cNvCxnSpPr/>
                <p:nvPr/>
              </p:nvCxnSpPr>
              <p:spPr>
                <a:xfrm>
                  <a:off x="8534440" y="3669667"/>
                  <a:ext cx="0" cy="511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8534440" y="4181298"/>
                  <a:ext cx="18959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矩形 127"/>
                <p:cNvSpPr/>
                <p:nvPr/>
              </p:nvSpPr>
              <p:spPr>
                <a:xfrm>
                  <a:off x="8637926" y="4135168"/>
                  <a:ext cx="85241" cy="113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9" name="组合 128"/>
                <p:cNvGrpSpPr/>
                <p:nvPr/>
              </p:nvGrpSpPr>
              <p:grpSpPr>
                <a:xfrm>
                  <a:off x="8481984" y="4019797"/>
                  <a:ext cx="425032" cy="371455"/>
                  <a:chOff x="8667961" y="4879950"/>
                  <a:chExt cx="425032" cy="371455"/>
                </a:xfrm>
              </p:grpSpPr>
              <p:sp>
                <p:nvSpPr>
                  <p:cNvPr id="130" name="文本框 129"/>
                  <p:cNvSpPr txBox="1"/>
                  <p:nvPr/>
                </p:nvSpPr>
                <p:spPr>
                  <a:xfrm rot="16200000" flipH="1" flipV="1">
                    <a:off x="8668142" y="4882254"/>
                    <a:ext cx="368970" cy="369332"/>
                  </a:xfrm>
                  <a:prstGeom prst="rect">
                    <a:avLst/>
                  </a:prstGeom>
                  <a:noFill/>
                </p:spPr>
                <p:txBody>
                  <a:bodyPr wrap="square" rtlCol="0">
                    <a:spAutoFit/>
                  </a:bodyPr>
                  <a:lstStyle/>
                  <a:p>
                    <a:r>
                      <a:rPr lang="en-US" altLang="zh-CN" dirty="0"/>
                      <a:t>~</a:t>
                    </a:r>
                    <a:endParaRPr lang="zh-CN" altLang="en-US" dirty="0"/>
                  </a:p>
                </p:txBody>
              </p:sp>
              <p:sp>
                <p:nvSpPr>
                  <p:cNvPr id="131" name="文本框 130"/>
                  <p:cNvSpPr txBox="1"/>
                  <p:nvPr/>
                </p:nvSpPr>
                <p:spPr>
                  <a:xfrm rot="16200000" flipH="1" flipV="1">
                    <a:off x="8723660" y="4879951"/>
                    <a:ext cx="369334" cy="369332"/>
                  </a:xfrm>
                  <a:prstGeom prst="rect">
                    <a:avLst/>
                  </a:prstGeom>
                  <a:noFill/>
                </p:spPr>
                <p:txBody>
                  <a:bodyPr wrap="square" rtlCol="0">
                    <a:spAutoFit/>
                  </a:bodyPr>
                  <a:lstStyle/>
                  <a:p>
                    <a:r>
                      <a:rPr lang="en-US" altLang="zh-CN" dirty="0"/>
                      <a:t>~</a:t>
                    </a:r>
                    <a:endParaRPr lang="zh-CN" altLang="en-US" dirty="0"/>
                  </a:p>
                </p:txBody>
              </p:sp>
            </p:grpSp>
          </p:grpSp>
          <p:sp>
            <p:nvSpPr>
              <p:cNvPr id="125" name="任意多边形: 形状 124"/>
              <p:cNvSpPr/>
              <p:nvPr/>
            </p:nvSpPr>
            <p:spPr>
              <a:xfrm>
                <a:off x="9313284" y="3814376"/>
                <a:ext cx="585453" cy="373907"/>
              </a:xfrm>
              <a:custGeom>
                <a:avLst/>
                <a:gdLst>
                  <a:gd name="connsiteX0" fmla="*/ 0 w 630936"/>
                  <a:gd name="connsiteY0" fmla="*/ 493776 h 493776"/>
                  <a:gd name="connsiteX1" fmla="*/ 51816 w 630936"/>
                  <a:gd name="connsiteY1" fmla="*/ 393192 h 493776"/>
                  <a:gd name="connsiteX2" fmla="*/ 121920 w 630936"/>
                  <a:gd name="connsiteY2" fmla="*/ 91440 h 493776"/>
                  <a:gd name="connsiteX3" fmla="*/ 192024 w 630936"/>
                  <a:gd name="connsiteY3" fmla="*/ 21336 h 493776"/>
                  <a:gd name="connsiteX4" fmla="*/ 320040 w 630936"/>
                  <a:gd name="connsiteY4" fmla="*/ 0 h 493776"/>
                  <a:gd name="connsiteX5" fmla="*/ 441960 w 630936"/>
                  <a:gd name="connsiteY5" fmla="*/ 21336 h 493776"/>
                  <a:gd name="connsiteX6" fmla="*/ 512064 w 630936"/>
                  <a:gd name="connsiteY6" fmla="*/ 91440 h 493776"/>
                  <a:gd name="connsiteX7" fmla="*/ 579120 w 630936"/>
                  <a:gd name="connsiteY7" fmla="*/ 396240 h 493776"/>
                  <a:gd name="connsiteX8" fmla="*/ 630936 w 630936"/>
                  <a:gd name="connsiteY8" fmla="*/ 493776 h 49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936" h="493776">
                    <a:moveTo>
                      <a:pt x="0" y="493776"/>
                    </a:moveTo>
                    <a:cubicBezTo>
                      <a:pt x="15748" y="477012"/>
                      <a:pt x="31496" y="460248"/>
                      <a:pt x="51816" y="393192"/>
                    </a:cubicBezTo>
                    <a:cubicBezTo>
                      <a:pt x="72136" y="326136"/>
                      <a:pt x="98552" y="153416"/>
                      <a:pt x="121920" y="91440"/>
                    </a:cubicBezTo>
                    <a:cubicBezTo>
                      <a:pt x="145288" y="29464"/>
                      <a:pt x="159004" y="36576"/>
                      <a:pt x="192024" y="21336"/>
                    </a:cubicBezTo>
                    <a:cubicBezTo>
                      <a:pt x="225044" y="6096"/>
                      <a:pt x="278384" y="0"/>
                      <a:pt x="320040" y="0"/>
                    </a:cubicBezTo>
                    <a:cubicBezTo>
                      <a:pt x="361696" y="0"/>
                      <a:pt x="409956" y="6096"/>
                      <a:pt x="441960" y="21336"/>
                    </a:cubicBezTo>
                    <a:cubicBezTo>
                      <a:pt x="473964" y="36576"/>
                      <a:pt x="489204" y="28956"/>
                      <a:pt x="512064" y="91440"/>
                    </a:cubicBezTo>
                    <a:cubicBezTo>
                      <a:pt x="534924" y="153924"/>
                      <a:pt x="559308" y="329184"/>
                      <a:pt x="579120" y="396240"/>
                    </a:cubicBezTo>
                    <a:cubicBezTo>
                      <a:pt x="598932" y="463296"/>
                      <a:pt x="614934" y="478536"/>
                      <a:pt x="630936" y="493776"/>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32" name="组合 131"/>
            <p:cNvGrpSpPr/>
            <p:nvPr/>
          </p:nvGrpSpPr>
          <p:grpSpPr>
            <a:xfrm>
              <a:off x="8481984" y="5126211"/>
              <a:ext cx="1948376" cy="721585"/>
              <a:chOff x="8481984" y="3669667"/>
              <a:chExt cx="1948376" cy="721585"/>
            </a:xfrm>
          </p:grpSpPr>
          <p:grpSp>
            <p:nvGrpSpPr>
              <p:cNvPr id="133" name="组合 132"/>
              <p:cNvGrpSpPr/>
              <p:nvPr/>
            </p:nvGrpSpPr>
            <p:grpSpPr>
              <a:xfrm>
                <a:off x="8481984" y="3669667"/>
                <a:ext cx="1948376" cy="721585"/>
                <a:chOff x="8481984" y="3669667"/>
                <a:chExt cx="1948376" cy="721585"/>
              </a:xfrm>
            </p:grpSpPr>
            <p:cxnSp>
              <p:nvCxnSpPr>
                <p:cNvPr id="135" name="直接连接符 134"/>
                <p:cNvCxnSpPr/>
                <p:nvPr/>
              </p:nvCxnSpPr>
              <p:spPr>
                <a:xfrm>
                  <a:off x="8534440" y="3669667"/>
                  <a:ext cx="0" cy="511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8534440" y="4181298"/>
                  <a:ext cx="18959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矩形 136"/>
                <p:cNvSpPr/>
                <p:nvPr/>
              </p:nvSpPr>
              <p:spPr>
                <a:xfrm>
                  <a:off x="8637926" y="4135168"/>
                  <a:ext cx="85241" cy="113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组合 137"/>
                <p:cNvGrpSpPr/>
                <p:nvPr/>
              </p:nvGrpSpPr>
              <p:grpSpPr>
                <a:xfrm>
                  <a:off x="8481984" y="4019797"/>
                  <a:ext cx="425032" cy="371455"/>
                  <a:chOff x="8667961" y="4879950"/>
                  <a:chExt cx="425032" cy="371455"/>
                </a:xfrm>
              </p:grpSpPr>
              <p:sp>
                <p:nvSpPr>
                  <p:cNvPr id="139" name="文本框 138"/>
                  <p:cNvSpPr txBox="1"/>
                  <p:nvPr/>
                </p:nvSpPr>
                <p:spPr>
                  <a:xfrm rot="16200000" flipH="1" flipV="1">
                    <a:off x="8668142" y="4882254"/>
                    <a:ext cx="368970" cy="369332"/>
                  </a:xfrm>
                  <a:prstGeom prst="rect">
                    <a:avLst/>
                  </a:prstGeom>
                  <a:noFill/>
                </p:spPr>
                <p:txBody>
                  <a:bodyPr wrap="square" rtlCol="0">
                    <a:spAutoFit/>
                  </a:bodyPr>
                  <a:lstStyle/>
                  <a:p>
                    <a:r>
                      <a:rPr lang="en-US" altLang="zh-CN" dirty="0"/>
                      <a:t>~</a:t>
                    </a:r>
                    <a:endParaRPr lang="zh-CN" altLang="en-US" dirty="0"/>
                  </a:p>
                </p:txBody>
              </p:sp>
              <p:sp>
                <p:nvSpPr>
                  <p:cNvPr id="140" name="文本框 139"/>
                  <p:cNvSpPr txBox="1"/>
                  <p:nvPr/>
                </p:nvSpPr>
                <p:spPr>
                  <a:xfrm rot="16200000" flipH="1" flipV="1">
                    <a:off x="8723660" y="4879951"/>
                    <a:ext cx="369334" cy="369332"/>
                  </a:xfrm>
                  <a:prstGeom prst="rect">
                    <a:avLst/>
                  </a:prstGeom>
                  <a:noFill/>
                </p:spPr>
                <p:txBody>
                  <a:bodyPr wrap="square" rtlCol="0">
                    <a:spAutoFit/>
                  </a:bodyPr>
                  <a:lstStyle/>
                  <a:p>
                    <a:r>
                      <a:rPr lang="en-US" altLang="zh-CN" dirty="0"/>
                      <a:t>~</a:t>
                    </a:r>
                    <a:endParaRPr lang="zh-CN" altLang="en-US" dirty="0"/>
                  </a:p>
                </p:txBody>
              </p:sp>
            </p:grpSp>
          </p:grpSp>
          <p:sp>
            <p:nvSpPr>
              <p:cNvPr id="134" name="任意多边形: 形状 133"/>
              <p:cNvSpPr/>
              <p:nvPr/>
            </p:nvSpPr>
            <p:spPr>
              <a:xfrm>
                <a:off x="9801477" y="3814376"/>
                <a:ext cx="585453" cy="373907"/>
              </a:xfrm>
              <a:custGeom>
                <a:avLst/>
                <a:gdLst>
                  <a:gd name="connsiteX0" fmla="*/ 0 w 630936"/>
                  <a:gd name="connsiteY0" fmla="*/ 493776 h 493776"/>
                  <a:gd name="connsiteX1" fmla="*/ 51816 w 630936"/>
                  <a:gd name="connsiteY1" fmla="*/ 393192 h 493776"/>
                  <a:gd name="connsiteX2" fmla="*/ 121920 w 630936"/>
                  <a:gd name="connsiteY2" fmla="*/ 91440 h 493776"/>
                  <a:gd name="connsiteX3" fmla="*/ 192024 w 630936"/>
                  <a:gd name="connsiteY3" fmla="*/ 21336 h 493776"/>
                  <a:gd name="connsiteX4" fmla="*/ 320040 w 630936"/>
                  <a:gd name="connsiteY4" fmla="*/ 0 h 493776"/>
                  <a:gd name="connsiteX5" fmla="*/ 441960 w 630936"/>
                  <a:gd name="connsiteY5" fmla="*/ 21336 h 493776"/>
                  <a:gd name="connsiteX6" fmla="*/ 512064 w 630936"/>
                  <a:gd name="connsiteY6" fmla="*/ 91440 h 493776"/>
                  <a:gd name="connsiteX7" fmla="*/ 579120 w 630936"/>
                  <a:gd name="connsiteY7" fmla="*/ 396240 h 493776"/>
                  <a:gd name="connsiteX8" fmla="*/ 630936 w 630936"/>
                  <a:gd name="connsiteY8" fmla="*/ 493776 h 49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936" h="493776">
                    <a:moveTo>
                      <a:pt x="0" y="493776"/>
                    </a:moveTo>
                    <a:cubicBezTo>
                      <a:pt x="15748" y="477012"/>
                      <a:pt x="31496" y="460248"/>
                      <a:pt x="51816" y="393192"/>
                    </a:cubicBezTo>
                    <a:cubicBezTo>
                      <a:pt x="72136" y="326136"/>
                      <a:pt x="98552" y="153416"/>
                      <a:pt x="121920" y="91440"/>
                    </a:cubicBezTo>
                    <a:cubicBezTo>
                      <a:pt x="145288" y="29464"/>
                      <a:pt x="159004" y="36576"/>
                      <a:pt x="192024" y="21336"/>
                    </a:cubicBezTo>
                    <a:cubicBezTo>
                      <a:pt x="225044" y="6096"/>
                      <a:pt x="278384" y="0"/>
                      <a:pt x="320040" y="0"/>
                    </a:cubicBezTo>
                    <a:cubicBezTo>
                      <a:pt x="361696" y="0"/>
                      <a:pt x="409956" y="6096"/>
                      <a:pt x="441960" y="21336"/>
                    </a:cubicBezTo>
                    <a:cubicBezTo>
                      <a:pt x="473964" y="36576"/>
                      <a:pt x="489204" y="28956"/>
                      <a:pt x="512064" y="91440"/>
                    </a:cubicBezTo>
                    <a:cubicBezTo>
                      <a:pt x="534924" y="153924"/>
                      <a:pt x="559308" y="329184"/>
                      <a:pt x="579120" y="396240"/>
                    </a:cubicBezTo>
                    <a:cubicBezTo>
                      <a:pt x="598932" y="463296"/>
                      <a:pt x="614934" y="478536"/>
                      <a:pt x="630936" y="493776"/>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2" name="直接连接符 141"/>
            <p:cNvCxnSpPr/>
            <p:nvPr/>
          </p:nvCxnSpPr>
          <p:spPr>
            <a:xfrm>
              <a:off x="8796218" y="4119306"/>
              <a:ext cx="0" cy="676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a:off x="8778139" y="5581307"/>
              <a:ext cx="0" cy="676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a:off x="9317994" y="5570973"/>
              <a:ext cx="0" cy="676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p:nvCxnSpPr>
          <p:spPr>
            <a:xfrm>
              <a:off x="9842348" y="5576141"/>
              <a:ext cx="0" cy="676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a:off x="10374456" y="5573561"/>
              <a:ext cx="0" cy="676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a:off x="10855708" y="4397939"/>
              <a:ext cx="0" cy="511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a:off x="10855708" y="4909570"/>
              <a:ext cx="2131872" cy="69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0" name="矩形 169"/>
            <p:cNvSpPr/>
            <p:nvPr/>
          </p:nvSpPr>
          <p:spPr>
            <a:xfrm>
              <a:off x="10959194" y="4863440"/>
              <a:ext cx="85241" cy="113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1" name="组合 170"/>
            <p:cNvGrpSpPr/>
            <p:nvPr/>
          </p:nvGrpSpPr>
          <p:grpSpPr>
            <a:xfrm>
              <a:off x="10803252" y="4748069"/>
              <a:ext cx="425032" cy="371455"/>
              <a:chOff x="8667961" y="4879950"/>
              <a:chExt cx="425032" cy="371455"/>
            </a:xfrm>
          </p:grpSpPr>
          <p:sp>
            <p:nvSpPr>
              <p:cNvPr id="172" name="文本框 171"/>
              <p:cNvSpPr txBox="1"/>
              <p:nvPr/>
            </p:nvSpPr>
            <p:spPr>
              <a:xfrm rot="16200000" flipH="1" flipV="1">
                <a:off x="8668142" y="4882254"/>
                <a:ext cx="368970" cy="369332"/>
              </a:xfrm>
              <a:prstGeom prst="rect">
                <a:avLst/>
              </a:prstGeom>
              <a:noFill/>
            </p:spPr>
            <p:txBody>
              <a:bodyPr wrap="square" rtlCol="0">
                <a:spAutoFit/>
              </a:bodyPr>
              <a:lstStyle/>
              <a:p>
                <a:r>
                  <a:rPr lang="en-US" altLang="zh-CN" dirty="0"/>
                  <a:t>~</a:t>
                </a:r>
                <a:endParaRPr lang="zh-CN" altLang="en-US" dirty="0"/>
              </a:p>
            </p:txBody>
          </p:sp>
          <p:sp>
            <p:nvSpPr>
              <p:cNvPr id="173" name="文本框 172"/>
              <p:cNvSpPr txBox="1"/>
              <p:nvPr/>
            </p:nvSpPr>
            <p:spPr>
              <a:xfrm rot="16200000" flipH="1" flipV="1">
                <a:off x="8723660" y="4879951"/>
                <a:ext cx="369334" cy="369332"/>
              </a:xfrm>
              <a:prstGeom prst="rect">
                <a:avLst/>
              </a:prstGeom>
              <a:noFill/>
            </p:spPr>
            <p:txBody>
              <a:bodyPr wrap="square" rtlCol="0">
                <a:spAutoFit/>
              </a:bodyPr>
              <a:lstStyle/>
              <a:p>
                <a:r>
                  <a:rPr lang="en-US" altLang="zh-CN" dirty="0"/>
                  <a:t>~</a:t>
                </a:r>
                <a:endParaRPr lang="zh-CN" altLang="en-US" dirty="0"/>
              </a:p>
            </p:txBody>
          </p:sp>
        </p:grpSp>
        <p:sp>
          <p:nvSpPr>
            <p:cNvPr id="167" name="任意多边形: 形状 166"/>
            <p:cNvSpPr/>
            <p:nvPr/>
          </p:nvSpPr>
          <p:spPr>
            <a:xfrm>
              <a:off x="11130855" y="4542648"/>
              <a:ext cx="585453" cy="373907"/>
            </a:xfrm>
            <a:custGeom>
              <a:avLst/>
              <a:gdLst>
                <a:gd name="connsiteX0" fmla="*/ 0 w 630936"/>
                <a:gd name="connsiteY0" fmla="*/ 493776 h 493776"/>
                <a:gd name="connsiteX1" fmla="*/ 51816 w 630936"/>
                <a:gd name="connsiteY1" fmla="*/ 393192 h 493776"/>
                <a:gd name="connsiteX2" fmla="*/ 121920 w 630936"/>
                <a:gd name="connsiteY2" fmla="*/ 91440 h 493776"/>
                <a:gd name="connsiteX3" fmla="*/ 192024 w 630936"/>
                <a:gd name="connsiteY3" fmla="*/ 21336 h 493776"/>
                <a:gd name="connsiteX4" fmla="*/ 320040 w 630936"/>
                <a:gd name="connsiteY4" fmla="*/ 0 h 493776"/>
                <a:gd name="connsiteX5" fmla="*/ 441960 w 630936"/>
                <a:gd name="connsiteY5" fmla="*/ 21336 h 493776"/>
                <a:gd name="connsiteX6" fmla="*/ 512064 w 630936"/>
                <a:gd name="connsiteY6" fmla="*/ 91440 h 493776"/>
                <a:gd name="connsiteX7" fmla="*/ 579120 w 630936"/>
                <a:gd name="connsiteY7" fmla="*/ 396240 h 493776"/>
                <a:gd name="connsiteX8" fmla="*/ 630936 w 630936"/>
                <a:gd name="connsiteY8" fmla="*/ 493776 h 49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936" h="493776">
                  <a:moveTo>
                    <a:pt x="0" y="493776"/>
                  </a:moveTo>
                  <a:cubicBezTo>
                    <a:pt x="15748" y="477012"/>
                    <a:pt x="31496" y="460248"/>
                    <a:pt x="51816" y="393192"/>
                  </a:cubicBezTo>
                  <a:cubicBezTo>
                    <a:pt x="72136" y="326136"/>
                    <a:pt x="98552" y="153416"/>
                    <a:pt x="121920" y="91440"/>
                  </a:cubicBezTo>
                  <a:cubicBezTo>
                    <a:pt x="145288" y="29464"/>
                    <a:pt x="159004" y="36576"/>
                    <a:pt x="192024" y="21336"/>
                  </a:cubicBezTo>
                  <a:cubicBezTo>
                    <a:pt x="225044" y="6096"/>
                    <a:pt x="278384" y="0"/>
                    <a:pt x="320040" y="0"/>
                  </a:cubicBezTo>
                  <a:cubicBezTo>
                    <a:pt x="361696" y="0"/>
                    <a:pt x="409956" y="6096"/>
                    <a:pt x="441960" y="21336"/>
                  </a:cubicBezTo>
                  <a:cubicBezTo>
                    <a:pt x="473964" y="36576"/>
                    <a:pt x="489204" y="28956"/>
                    <a:pt x="512064" y="91440"/>
                  </a:cubicBezTo>
                  <a:cubicBezTo>
                    <a:pt x="534924" y="153924"/>
                    <a:pt x="559308" y="329184"/>
                    <a:pt x="579120" y="396240"/>
                  </a:cubicBezTo>
                  <a:cubicBezTo>
                    <a:pt x="598932" y="463296"/>
                    <a:pt x="614934" y="478536"/>
                    <a:pt x="630936" y="493776"/>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p:cNvSpPr/>
            <p:nvPr/>
          </p:nvSpPr>
          <p:spPr>
            <a:xfrm>
              <a:off x="11650948" y="4572001"/>
              <a:ext cx="585453" cy="341036"/>
            </a:xfrm>
            <a:custGeom>
              <a:avLst/>
              <a:gdLst>
                <a:gd name="connsiteX0" fmla="*/ 0 w 630936"/>
                <a:gd name="connsiteY0" fmla="*/ 493776 h 493776"/>
                <a:gd name="connsiteX1" fmla="*/ 51816 w 630936"/>
                <a:gd name="connsiteY1" fmla="*/ 393192 h 493776"/>
                <a:gd name="connsiteX2" fmla="*/ 121920 w 630936"/>
                <a:gd name="connsiteY2" fmla="*/ 91440 h 493776"/>
                <a:gd name="connsiteX3" fmla="*/ 192024 w 630936"/>
                <a:gd name="connsiteY3" fmla="*/ 21336 h 493776"/>
                <a:gd name="connsiteX4" fmla="*/ 320040 w 630936"/>
                <a:gd name="connsiteY4" fmla="*/ 0 h 493776"/>
                <a:gd name="connsiteX5" fmla="*/ 441960 w 630936"/>
                <a:gd name="connsiteY5" fmla="*/ 21336 h 493776"/>
                <a:gd name="connsiteX6" fmla="*/ 512064 w 630936"/>
                <a:gd name="connsiteY6" fmla="*/ 91440 h 493776"/>
                <a:gd name="connsiteX7" fmla="*/ 579120 w 630936"/>
                <a:gd name="connsiteY7" fmla="*/ 396240 h 493776"/>
                <a:gd name="connsiteX8" fmla="*/ 630936 w 630936"/>
                <a:gd name="connsiteY8" fmla="*/ 493776 h 49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936" h="493776">
                  <a:moveTo>
                    <a:pt x="0" y="493776"/>
                  </a:moveTo>
                  <a:cubicBezTo>
                    <a:pt x="15748" y="477012"/>
                    <a:pt x="31496" y="460248"/>
                    <a:pt x="51816" y="393192"/>
                  </a:cubicBezTo>
                  <a:cubicBezTo>
                    <a:pt x="72136" y="326136"/>
                    <a:pt x="98552" y="153416"/>
                    <a:pt x="121920" y="91440"/>
                  </a:cubicBezTo>
                  <a:cubicBezTo>
                    <a:pt x="145288" y="29464"/>
                    <a:pt x="159004" y="36576"/>
                    <a:pt x="192024" y="21336"/>
                  </a:cubicBezTo>
                  <a:cubicBezTo>
                    <a:pt x="225044" y="6096"/>
                    <a:pt x="278384" y="0"/>
                    <a:pt x="320040" y="0"/>
                  </a:cubicBezTo>
                  <a:cubicBezTo>
                    <a:pt x="361696" y="0"/>
                    <a:pt x="409956" y="6096"/>
                    <a:pt x="441960" y="21336"/>
                  </a:cubicBezTo>
                  <a:cubicBezTo>
                    <a:pt x="473964" y="36576"/>
                    <a:pt x="489204" y="28956"/>
                    <a:pt x="512064" y="91440"/>
                  </a:cubicBezTo>
                  <a:cubicBezTo>
                    <a:pt x="534924" y="153924"/>
                    <a:pt x="559308" y="329184"/>
                    <a:pt x="579120" y="396240"/>
                  </a:cubicBezTo>
                  <a:cubicBezTo>
                    <a:pt x="598932" y="463296"/>
                    <a:pt x="614934" y="478536"/>
                    <a:pt x="630936" y="493776"/>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5" name="任意多边形: 形状 174"/>
            <p:cNvSpPr/>
            <p:nvPr/>
          </p:nvSpPr>
          <p:spPr>
            <a:xfrm>
              <a:off x="12183054" y="4577170"/>
              <a:ext cx="585453" cy="341036"/>
            </a:xfrm>
            <a:custGeom>
              <a:avLst/>
              <a:gdLst>
                <a:gd name="connsiteX0" fmla="*/ 0 w 630936"/>
                <a:gd name="connsiteY0" fmla="*/ 493776 h 493776"/>
                <a:gd name="connsiteX1" fmla="*/ 51816 w 630936"/>
                <a:gd name="connsiteY1" fmla="*/ 393192 h 493776"/>
                <a:gd name="connsiteX2" fmla="*/ 121920 w 630936"/>
                <a:gd name="connsiteY2" fmla="*/ 91440 h 493776"/>
                <a:gd name="connsiteX3" fmla="*/ 192024 w 630936"/>
                <a:gd name="connsiteY3" fmla="*/ 21336 h 493776"/>
                <a:gd name="connsiteX4" fmla="*/ 320040 w 630936"/>
                <a:gd name="connsiteY4" fmla="*/ 0 h 493776"/>
                <a:gd name="connsiteX5" fmla="*/ 441960 w 630936"/>
                <a:gd name="connsiteY5" fmla="*/ 21336 h 493776"/>
                <a:gd name="connsiteX6" fmla="*/ 512064 w 630936"/>
                <a:gd name="connsiteY6" fmla="*/ 91440 h 493776"/>
                <a:gd name="connsiteX7" fmla="*/ 579120 w 630936"/>
                <a:gd name="connsiteY7" fmla="*/ 396240 h 493776"/>
                <a:gd name="connsiteX8" fmla="*/ 630936 w 630936"/>
                <a:gd name="connsiteY8" fmla="*/ 493776 h 49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936" h="493776">
                  <a:moveTo>
                    <a:pt x="0" y="493776"/>
                  </a:moveTo>
                  <a:cubicBezTo>
                    <a:pt x="15748" y="477012"/>
                    <a:pt x="31496" y="460248"/>
                    <a:pt x="51816" y="393192"/>
                  </a:cubicBezTo>
                  <a:cubicBezTo>
                    <a:pt x="72136" y="326136"/>
                    <a:pt x="98552" y="153416"/>
                    <a:pt x="121920" y="91440"/>
                  </a:cubicBezTo>
                  <a:cubicBezTo>
                    <a:pt x="145288" y="29464"/>
                    <a:pt x="159004" y="36576"/>
                    <a:pt x="192024" y="21336"/>
                  </a:cubicBezTo>
                  <a:cubicBezTo>
                    <a:pt x="225044" y="6096"/>
                    <a:pt x="278384" y="0"/>
                    <a:pt x="320040" y="0"/>
                  </a:cubicBezTo>
                  <a:cubicBezTo>
                    <a:pt x="361696" y="0"/>
                    <a:pt x="409956" y="6096"/>
                    <a:pt x="441960" y="21336"/>
                  </a:cubicBezTo>
                  <a:cubicBezTo>
                    <a:pt x="473964" y="36576"/>
                    <a:pt x="489204" y="28956"/>
                    <a:pt x="512064" y="91440"/>
                  </a:cubicBezTo>
                  <a:cubicBezTo>
                    <a:pt x="534924" y="153924"/>
                    <a:pt x="559308" y="329184"/>
                    <a:pt x="579120" y="396240"/>
                  </a:cubicBezTo>
                  <a:cubicBezTo>
                    <a:pt x="598932" y="463296"/>
                    <a:pt x="614934" y="478536"/>
                    <a:pt x="630936" y="493776"/>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7" name="直接连接符 176"/>
            <p:cNvCxnSpPr/>
            <p:nvPr/>
          </p:nvCxnSpPr>
          <p:spPr>
            <a:xfrm>
              <a:off x="11118390" y="4845139"/>
              <a:ext cx="0" cy="676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p:nvPr/>
          </p:nvCxnSpPr>
          <p:spPr>
            <a:xfrm>
              <a:off x="12781880" y="4850308"/>
              <a:ext cx="0" cy="676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9" name="文本框 178"/>
            <p:cNvSpPr txBox="1"/>
            <p:nvPr/>
          </p:nvSpPr>
          <p:spPr>
            <a:xfrm>
              <a:off x="10972792" y="4864018"/>
              <a:ext cx="429916" cy="261610"/>
            </a:xfrm>
            <a:prstGeom prst="rect">
              <a:avLst/>
            </a:prstGeom>
            <a:noFill/>
          </p:spPr>
          <p:txBody>
            <a:bodyPr wrap="square" rtlCol="0">
              <a:spAutoFit/>
            </a:bodyPr>
            <a:lstStyle/>
            <a:p>
              <a:r>
                <a:rPr lang="en-US" altLang="zh-CN" sz="1100" dirty="0"/>
                <a:t>60</a:t>
              </a:r>
              <a:endParaRPr lang="zh-CN" altLang="en-US" sz="1100" dirty="0"/>
            </a:p>
          </p:txBody>
        </p:sp>
        <p:sp>
          <p:nvSpPr>
            <p:cNvPr id="180" name="文本框 179"/>
            <p:cNvSpPr txBox="1"/>
            <p:nvPr/>
          </p:nvSpPr>
          <p:spPr>
            <a:xfrm>
              <a:off x="11527646" y="4884236"/>
              <a:ext cx="429916" cy="261610"/>
            </a:xfrm>
            <a:prstGeom prst="rect">
              <a:avLst/>
            </a:prstGeom>
            <a:noFill/>
          </p:spPr>
          <p:txBody>
            <a:bodyPr wrap="square" rtlCol="0">
              <a:spAutoFit/>
            </a:bodyPr>
            <a:lstStyle/>
            <a:p>
              <a:r>
                <a:rPr lang="en-US" altLang="zh-CN" sz="1100" dirty="0"/>
                <a:t>64</a:t>
              </a:r>
              <a:endParaRPr lang="zh-CN" altLang="en-US" sz="1100" dirty="0"/>
            </a:p>
          </p:txBody>
        </p:sp>
        <p:sp>
          <p:nvSpPr>
            <p:cNvPr id="181" name="文本框 180"/>
            <p:cNvSpPr txBox="1"/>
            <p:nvPr/>
          </p:nvSpPr>
          <p:spPr>
            <a:xfrm>
              <a:off x="12068338" y="4878984"/>
              <a:ext cx="429916" cy="261610"/>
            </a:xfrm>
            <a:prstGeom prst="rect">
              <a:avLst/>
            </a:prstGeom>
            <a:noFill/>
          </p:spPr>
          <p:txBody>
            <a:bodyPr wrap="square" rtlCol="0">
              <a:spAutoFit/>
            </a:bodyPr>
            <a:lstStyle/>
            <a:p>
              <a:r>
                <a:rPr lang="en-US" altLang="zh-CN" sz="1100" dirty="0"/>
                <a:t>68</a:t>
              </a:r>
              <a:endParaRPr lang="zh-CN" altLang="en-US" sz="1100" dirty="0"/>
            </a:p>
          </p:txBody>
        </p:sp>
        <p:sp>
          <p:nvSpPr>
            <p:cNvPr id="182" name="文本框 181"/>
            <p:cNvSpPr txBox="1"/>
            <p:nvPr/>
          </p:nvSpPr>
          <p:spPr>
            <a:xfrm>
              <a:off x="12610120" y="4879923"/>
              <a:ext cx="429916" cy="261610"/>
            </a:xfrm>
            <a:prstGeom prst="rect">
              <a:avLst/>
            </a:prstGeom>
            <a:noFill/>
          </p:spPr>
          <p:txBody>
            <a:bodyPr wrap="square" rtlCol="0">
              <a:spAutoFit/>
            </a:bodyPr>
            <a:lstStyle/>
            <a:p>
              <a:r>
                <a:rPr lang="en-US" altLang="zh-CN" sz="1100" dirty="0"/>
                <a:t>72</a:t>
              </a:r>
              <a:endParaRPr lang="zh-CN" altLang="en-US" sz="1100" dirty="0"/>
            </a:p>
          </p:txBody>
        </p:sp>
        <p:sp>
          <p:nvSpPr>
            <p:cNvPr id="183" name="文本框 182"/>
            <p:cNvSpPr txBox="1"/>
            <p:nvPr/>
          </p:nvSpPr>
          <p:spPr>
            <a:xfrm>
              <a:off x="11024434" y="4232994"/>
              <a:ext cx="910019" cy="218555"/>
            </a:xfrm>
            <a:prstGeom prst="rect">
              <a:avLst/>
            </a:prstGeom>
            <a:noFill/>
          </p:spPr>
          <p:txBody>
            <a:bodyPr wrap="square" rtlCol="0">
              <a:spAutoFit/>
            </a:bodyPr>
            <a:lstStyle/>
            <a:p>
              <a:r>
                <a:rPr lang="en-US" altLang="zh-CN" sz="1100" dirty="0"/>
                <a:t>Channel 1</a:t>
              </a:r>
              <a:endParaRPr lang="zh-CN" altLang="en-US" sz="1100" dirty="0"/>
            </a:p>
          </p:txBody>
        </p:sp>
        <p:sp>
          <p:nvSpPr>
            <p:cNvPr id="184" name="文本框 183"/>
            <p:cNvSpPr txBox="1"/>
            <p:nvPr/>
          </p:nvSpPr>
          <p:spPr>
            <a:xfrm>
              <a:off x="12078096" y="4271739"/>
              <a:ext cx="910019" cy="261610"/>
            </a:xfrm>
            <a:prstGeom prst="rect">
              <a:avLst/>
            </a:prstGeom>
            <a:noFill/>
          </p:spPr>
          <p:txBody>
            <a:bodyPr wrap="square" rtlCol="0">
              <a:spAutoFit/>
            </a:bodyPr>
            <a:lstStyle/>
            <a:p>
              <a:r>
                <a:rPr lang="en-US" altLang="zh-CN" sz="1100" dirty="0"/>
                <a:t>Channel 3</a:t>
              </a:r>
              <a:endParaRPr lang="zh-CN" altLang="en-US" sz="1100" dirty="0"/>
            </a:p>
          </p:txBody>
        </p:sp>
        <p:sp>
          <p:nvSpPr>
            <p:cNvPr id="186" name="文本框 185"/>
            <p:cNvSpPr txBox="1"/>
            <p:nvPr/>
          </p:nvSpPr>
          <p:spPr>
            <a:xfrm>
              <a:off x="11542907" y="3987431"/>
              <a:ext cx="910019" cy="261610"/>
            </a:xfrm>
            <a:prstGeom prst="rect">
              <a:avLst/>
            </a:prstGeom>
            <a:noFill/>
          </p:spPr>
          <p:txBody>
            <a:bodyPr wrap="square" rtlCol="0">
              <a:spAutoFit/>
            </a:bodyPr>
            <a:lstStyle/>
            <a:p>
              <a:r>
                <a:rPr lang="en-US" altLang="zh-CN" sz="1100" dirty="0"/>
                <a:t>Channel 2</a:t>
              </a:r>
              <a:endParaRPr lang="zh-CN" altLang="en-US" sz="1100" dirty="0"/>
            </a:p>
          </p:txBody>
        </p:sp>
        <p:cxnSp>
          <p:nvCxnSpPr>
            <p:cNvPr id="188" name="直接箭头连接符 187"/>
            <p:cNvCxnSpPr/>
            <p:nvPr/>
          </p:nvCxnSpPr>
          <p:spPr>
            <a:xfrm>
              <a:off x="8142547" y="3970731"/>
              <a:ext cx="300569" cy="0"/>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接箭头连接符 188"/>
            <p:cNvCxnSpPr/>
            <p:nvPr/>
          </p:nvCxnSpPr>
          <p:spPr>
            <a:xfrm>
              <a:off x="8142547" y="4687109"/>
              <a:ext cx="300569" cy="0"/>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接箭头连接符 189"/>
            <p:cNvCxnSpPr/>
            <p:nvPr/>
          </p:nvCxnSpPr>
          <p:spPr>
            <a:xfrm>
              <a:off x="8142547" y="5403487"/>
              <a:ext cx="3005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1" name="任意多边形: 形状 190"/>
            <p:cNvSpPr/>
            <p:nvPr/>
          </p:nvSpPr>
          <p:spPr>
            <a:xfrm>
              <a:off x="10484603" y="3719593"/>
              <a:ext cx="348712" cy="836909"/>
            </a:xfrm>
            <a:custGeom>
              <a:avLst/>
              <a:gdLst>
                <a:gd name="connsiteX0" fmla="*/ 0 w 348712"/>
                <a:gd name="connsiteY0" fmla="*/ 0 h 836909"/>
                <a:gd name="connsiteX1" fmla="*/ 185980 w 348712"/>
                <a:gd name="connsiteY1" fmla="*/ 286719 h 836909"/>
                <a:gd name="connsiteX2" fmla="*/ 232475 w 348712"/>
                <a:gd name="connsiteY2" fmla="*/ 689675 h 836909"/>
                <a:gd name="connsiteX3" fmla="*/ 348712 w 348712"/>
                <a:gd name="connsiteY3" fmla="*/ 836909 h 836909"/>
              </a:gdLst>
              <a:ahLst/>
              <a:cxnLst>
                <a:cxn ang="0">
                  <a:pos x="connsiteX0" y="connsiteY0"/>
                </a:cxn>
                <a:cxn ang="0">
                  <a:pos x="connsiteX1" y="connsiteY1"/>
                </a:cxn>
                <a:cxn ang="0">
                  <a:pos x="connsiteX2" y="connsiteY2"/>
                </a:cxn>
                <a:cxn ang="0">
                  <a:pos x="connsiteX3" y="connsiteY3"/>
                </a:cxn>
              </a:cxnLst>
              <a:rect l="l" t="t" r="r" b="b"/>
              <a:pathLst>
                <a:path w="348712" h="836909">
                  <a:moveTo>
                    <a:pt x="0" y="0"/>
                  </a:moveTo>
                  <a:cubicBezTo>
                    <a:pt x="73617" y="85886"/>
                    <a:pt x="147234" y="171773"/>
                    <a:pt x="185980" y="286719"/>
                  </a:cubicBezTo>
                  <a:cubicBezTo>
                    <a:pt x="224726" y="401665"/>
                    <a:pt x="205353" y="597977"/>
                    <a:pt x="232475" y="689675"/>
                  </a:cubicBezTo>
                  <a:cubicBezTo>
                    <a:pt x="259597" y="781373"/>
                    <a:pt x="304154" y="809141"/>
                    <a:pt x="348712" y="836909"/>
                  </a:cubicBezTo>
                </a:path>
              </a:pathLst>
            </a:custGeom>
            <a:noFill/>
            <a:ln w="3175">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p:cNvSpPr/>
            <p:nvPr/>
          </p:nvSpPr>
          <p:spPr>
            <a:xfrm flipV="1">
              <a:off x="10490305" y="4707974"/>
              <a:ext cx="348712" cy="933581"/>
            </a:xfrm>
            <a:custGeom>
              <a:avLst/>
              <a:gdLst>
                <a:gd name="connsiteX0" fmla="*/ 0 w 348712"/>
                <a:gd name="connsiteY0" fmla="*/ 0 h 836909"/>
                <a:gd name="connsiteX1" fmla="*/ 185980 w 348712"/>
                <a:gd name="connsiteY1" fmla="*/ 286719 h 836909"/>
                <a:gd name="connsiteX2" fmla="*/ 232475 w 348712"/>
                <a:gd name="connsiteY2" fmla="*/ 689675 h 836909"/>
                <a:gd name="connsiteX3" fmla="*/ 348712 w 348712"/>
                <a:gd name="connsiteY3" fmla="*/ 836909 h 836909"/>
              </a:gdLst>
              <a:ahLst/>
              <a:cxnLst>
                <a:cxn ang="0">
                  <a:pos x="connsiteX0" y="connsiteY0"/>
                </a:cxn>
                <a:cxn ang="0">
                  <a:pos x="connsiteX1" y="connsiteY1"/>
                </a:cxn>
                <a:cxn ang="0">
                  <a:pos x="connsiteX2" y="connsiteY2"/>
                </a:cxn>
                <a:cxn ang="0">
                  <a:pos x="connsiteX3" y="connsiteY3"/>
                </a:cxn>
              </a:cxnLst>
              <a:rect l="l" t="t" r="r" b="b"/>
              <a:pathLst>
                <a:path w="348712" h="836909">
                  <a:moveTo>
                    <a:pt x="0" y="0"/>
                  </a:moveTo>
                  <a:cubicBezTo>
                    <a:pt x="73617" y="85886"/>
                    <a:pt x="147234" y="171773"/>
                    <a:pt x="185980" y="286719"/>
                  </a:cubicBezTo>
                  <a:cubicBezTo>
                    <a:pt x="224726" y="401665"/>
                    <a:pt x="205353" y="597977"/>
                    <a:pt x="232475" y="689675"/>
                  </a:cubicBezTo>
                  <a:cubicBezTo>
                    <a:pt x="259597" y="781373"/>
                    <a:pt x="304154" y="809141"/>
                    <a:pt x="348712" y="836909"/>
                  </a:cubicBezTo>
                </a:path>
              </a:pathLst>
            </a:custGeom>
            <a:noFill/>
            <a:ln w="3175">
              <a:solidFill>
                <a:schemeClr val="accent1">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4" name="直接箭头连接符 193"/>
            <p:cNvCxnSpPr/>
            <p:nvPr/>
          </p:nvCxnSpPr>
          <p:spPr>
            <a:xfrm>
              <a:off x="10538448" y="4634457"/>
              <a:ext cx="300569" cy="0"/>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19" name="文本框 118"/>
          <p:cNvSpPr txBox="1"/>
          <p:nvPr/>
        </p:nvSpPr>
        <p:spPr>
          <a:xfrm>
            <a:off x="37073" y="6449664"/>
            <a:ext cx="1359242"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复用技术</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zh-CN" altLang="en-US" dirty="0">
                <a:latin typeface="微软雅黑" panose="020B0503020204020204" pitchFamily="34" charset="-122"/>
                <a:ea typeface="微软雅黑" panose="020B0503020204020204" pitchFamily="34" charset="-122"/>
              </a:rPr>
              <a:t>时分复用</a:t>
            </a:r>
            <a:r>
              <a:rPr lang="en-US" altLang="zh-CN" dirty="0">
                <a:latin typeface="微软雅黑" panose="020B0503020204020204" pitchFamily="34" charset="-122"/>
                <a:ea typeface="微软雅黑" panose="020B0503020204020204" pitchFamily="34" charset="-122"/>
              </a:rPr>
              <a:t>(TDM)</a:t>
            </a:r>
            <a:endParaRPr lang="zh-CN" altLang="en-US"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538987" y="1244212"/>
            <a:ext cx="11530475" cy="4586694"/>
          </a:xfrm>
        </p:spPr>
        <p:txBody>
          <a:bodyPr>
            <a:noAutofit/>
          </a:bodyPr>
          <a:lstStyle/>
          <a:p>
            <a:pPr eaLnBrk="0" hangingPunct="0">
              <a:lnSpc>
                <a:spcPts val="3100"/>
              </a:lnSpc>
            </a:pPr>
            <a:r>
              <a:rPr lang="zh-CN" altLang="en-US" sz="2000" dirty="0">
                <a:solidFill>
                  <a:srgbClr val="C00000"/>
                </a:solidFill>
                <a:latin typeface="微软雅黑" panose="020B0503020204020204" pitchFamily="34" charset="-122"/>
                <a:ea typeface="微软雅黑" panose="020B0503020204020204" pitchFamily="34" charset="-122"/>
              </a:rPr>
              <a:t>时分复用</a:t>
            </a:r>
            <a:r>
              <a:rPr lang="en-US" altLang="zh-CN" sz="2000" dirty="0">
                <a:solidFill>
                  <a:srgbClr val="C00000"/>
                </a:solidFill>
                <a:latin typeface="微软雅黑" panose="020B0503020204020204" pitchFamily="34" charset="-122"/>
                <a:ea typeface="微软雅黑" panose="020B0503020204020204" pitchFamily="34" charset="-122"/>
              </a:rPr>
              <a:t>(</a:t>
            </a:r>
            <a:r>
              <a:rPr lang="en-US" altLang="zh-CN" sz="2000" dirty="0"/>
              <a:t>Time Division Multiplexing, TDM)</a:t>
            </a:r>
            <a:r>
              <a:rPr lang="zh-CN" altLang="en-US" sz="2000" dirty="0">
                <a:latin typeface="微软雅黑" panose="020B0503020204020204" pitchFamily="34" charset="-122"/>
                <a:ea typeface="微软雅黑" panose="020B0503020204020204" pitchFamily="34" charset="-122"/>
              </a:rPr>
              <a:t> 将时间划分为一段段等长的</a:t>
            </a:r>
            <a:r>
              <a:rPr lang="zh-CN" altLang="en-US" sz="2000" dirty="0">
                <a:solidFill>
                  <a:srgbClr val="C00000"/>
                </a:solidFill>
                <a:latin typeface="微软雅黑" panose="020B0503020204020204" pitchFamily="34" charset="-122"/>
                <a:ea typeface="微软雅黑" panose="020B0503020204020204" pitchFamily="34" charset="-122"/>
              </a:rPr>
              <a:t>时分复用帧</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TDM</a:t>
            </a:r>
            <a:r>
              <a:rPr lang="zh-CN" altLang="en-US" sz="2000" dirty="0">
                <a:latin typeface="微软雅黑" panose="020B0503020204020204" pitchFamily="34" charset="-122"/>
                <a:ea typeface="微软雅黑" panose="020B0503020204020204" pitchFamily="34" charset="-122"/>
              </a:rPr>
              <a:t>帧）</a:t>
            </a:r>
            <a:endParaRPr lang="en-US" altLang="zh-CN" sz="2000" dirty="0">
              <a:latin typeface="微软雅黑" panose="020B0503020204020204" pitchFamily="34" charset="-122"/>
              <a:ea typeface="微软雅黑" panose="020B0503020204020204" pitchFamily="34" charset="-122"/>
            </a:endParaRPr>
          </a:p>
          <a:p>
            <a:pPr eaLnBrk="0" hangingPunct="0">
              <a:lnSpc>
                <a:spcPts val="3100"/>
              </a:lnSpc>
            </a:pPr>
            <a:r>
              <a:rPr lang="zh-CN" altLang="en-US" sz="2000" dirty="0">
                <a:latin typeface="微软雅黑" panose="020B0503020204020204" pitchFamily="34" charset="-122"/>
                <a:ea typeface="微软雅黑" panose="020B0503020204020204" pitchFamily="34" charset="-122"/>
              </a:rPr>
              <a:t>每一个时分复用的用户在每一个 </a:t>
            </a:r>
            <a:r>
              <a:rPr lang="en-US" altLang="zh-CN" sz="2000" dirty="0">
                <a:latin typeface="微软雅黑" panose="020B0503020204020204" pitchFamily="34" charset="-122"/>
                <a:ea typeface="微软雅黑" panose="020B0503020204020204" pitchFamily="34" charset="-122"/>
              </a:rPr>
              <a:t>TDM </a:t>
            </a:r>
            <a:r>
              <a:rPr lang="zh-CN" altLang="en-US" sz="2000" dirty="0">
                <a:latin typeface="微软雅黑" panose="020B0503020204020204" pitchFamily="34" charset="-122"/>
                <a:ea typeface="微软雅黑" panose="020B0503020204020204" pitchFamily="34" charset="-122"/>
              </a:rPr>
              <a:t>帧中占用固定序号的时隙</a:t>
            </a:r>
          </a:p>
          <a:p>
            <a:pPr eaLnBrk="0" hangingPunct="0">
              <a:lnSpc>
                <a:spcPts val="3100"/>
              </a:lnSpc>
            </a:pPr>
            <a:r>
              <a:rPr lang="zh-CN" altLang="en-US" sz="2000" dirty="0">
                <a:latin typeface="微软雅黑" panose="020B0503020204020204" pitchFamily="34" charset="-122"/>
                <a:ea typeface="微软雅黑" panose="020B0503020204020204" pitchFamily="34" charset="-122"/>
              </a:rPr>
              <a:t>每一个用户所占用的时隙是</a:t>
            </a:r>
            <a:r>
              <a:rPr lang="zh-CN" altLang="en-US" sz="2000" dirty="0">
                <a:solidFill>
                  <a:srgbClr val="C00000"/>
                </a:solidFill>
                <a:latin typeface="微软雅黑" panose="020B0503020204020204" pitchFamily="34" charset="-122"/>
                <a:ea typeface="微软雅黑" panose="020B0503020204020204" pitchFamily="34" charset="-122"/>
              </a:rPr>
              <a:t>周期性地出现</a:t>
            </a:r>
            <a:r>
              <a:rPr lang="zh-CN" altLang="en-US" sz="2000" dirty="0">
                <a:latin typeface="微软雅黑" panose="020B0503020204020204" pitchFamily="34" charset="-122"/>
                <a:ea typeface="微软雅黑" panose="020B0503020204020204" pitchFamily="34" charset="-122"/>
              </a:rPr>
              <a:t>（其周期就是</a:t>
            </a:r>
            <a:r>
              <a:rPr lang="en-US" altLang="zh-CN" sz="2000" dirty="0">
                <a:latin typeface="微软雅黑" panose="020B0503020204020204" pitchFamily="34" charset="-122"/>
                <a:ea typeface="微软雅黑" panose="020B0503020204020204" pitchFamily="34" charset="-122"/>
              </a:rPr>
              <a:t>TDM</a:t>
            </a:r>
            <a:r>
              <a:rPr lang="zh-CN" altLang="en-US" sz="2000" dirty="0">
                <a:latin typeface="微软雅黑" panose="020B0503020204020204" pitchFamily="34" charset="-122"/>
                <a:ea typeface="微软雅黑" panose="020B0503020204020204" pitchFamily="34" charset="-122"/>
              </a:rPr>
              <a:t>帧的长度）的。</a:t>
            </a:r>
          </a:p>
          <a:p>
            <a:pPr eaLnBrk="0" hangingPunct="0">
              <a:lnSpc>
                <a:spcPts val="3100"/>
              </a:lnSpc>
            </a:pPr>
            <a:r>
              <a:rPr lang="en-US" altLang="zh-CN" sz="2000" dirty="0">
                <a:latin typeface="微软雅黑" panose="020B0503020204020204" pitchFamily="34" charset="-122"/>
                <a:ea typeface="微软雅黑" panose="020B0503020204020204" pitchFamily="34" charset="-122"/>
              </a:rPr>
              <a:t>TDM </a:t>
            </a:r>
            <a:r>
              <a:rPr lang="zh-CN" altLang="en-US" sz="2000" dirty="0">
                <a:latin typeface="微软雅黑" panose="020B0503020204020204" pitchFamily="34" charset="-122"/>
                <a:ea typeface="微软雅黑" panose="020B0503020204020204" pitchFamily="34" charset="-122"/>
              </a:rPr>
              <a:t>信号也称为</a:t>
            </a:r>
            <a:r>
              <a:rPr lang="zh-CN" altLang="en-US" sz="2000" dirty="0">
                <a:solidFill>
                  <a:srgbClr val="C00000"/>
                </a:solidFill>
                <a:latin typeface="微软雅黑" panose="020B0503020204020204" pitchFamily="34" charset="-122"/>
                <a:ea typeface="微软雅黑" panose="020B0503020204020204" pitchFamily="34" charset="-122"/>
              </a:rPr>
              <a:t>等时</a:t>
            </a:r>
            <a:r>
              <a:rPr lang="zh-CN" altLang="en-US" sz="2000" dirty="0">
                <a:solidFill>
                  <a:srgbClr val="7030A0"/>
                </a:solidFill>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(isochronous) </a:t>
            </a:r>
            <a:r>
              <a:rPr lang="zh-CN" altLang="en-US" sz="2000" dirty="0">
                <a:latin typeface="微软雅黑" panose="020B0503020204020204" pitchFamily="34" charset="-122"/>
                <a:ea typeface="微软雅黑" panose="020B0503020204020204" pitchFamily="34" charset="-122"/>
              </a:rPr>
              <a:t>信号。</a:t>
            </a:r>
          </a:p>
          <a:p>
            <a:pPr eaLnBrk="0" hangingPunct="0">
              <a:lnSpc>
                <a:spcPts val="3100"/>
              </a:lnSpc>
            </a:pPr>
            <a:r>
              <a:rPr lang="zh-CN" altLang="en-US" sz="2000" dirty="0">
                <a:latin typeface="微软雅黑" panose="020B0503020204020204" pitchFamily="34" charset="-122"/>
                <a:ea typeface="微软雅黑" panose="020B0503020204020204" pitchFamily="34" charset="-122"/>
              </a:rPr>
              <a:t>时分复用的所有用户</a:t>
            </a:r>
            <a:r>
              <a:rPr lang="zh-CN" altLang="en-US" sz="2000" dirty="0">
                <a:solidFill>
                  <a:srgbClr val="C00000"/>
                </a:solidFill>
                <a:latin typeface="微软雅黑" panose="020B0503020204020204" pitchFamily="34" charset="-122"/>
                <a:ea typeface="微软雅黑" panose="020B0503020204020204" pitchFamily="34" charset="-122"/>
              </a:rPr>
              <a:t>在不同的时间</a:t>
            </a:r>
            <a:r>
              <a:rPr lang="zh-CN" altLang="en-US" sz="2000" dirty="0">
                <a:latin typeface="微软雅黑" panose="020B0503020204020204" pitchFamily="34" charset="-122"/>
                <a:ea typeface="微软雅黑" panose="020B0503020204020204" pitchFamily="34" charset="-122"/>
              </a:rPr>
              <a:t>占用</a:t>
            </a:r>
            <a:r>
              <a:rPr lang="zh-CN" altLang="en-US" sz="2000" dirty="0">
                <a:solidFill>
                  <a:srgbClr val="C00000"/>
                </a:solidFill>
                <a:latin typeface="微软雅黑" panose="020B0503020204020204" pitchFamily="34" charset="-122"/>
                <a:ea typeface="微软雅黑" panose="020B0503020204020204" pitchFamily="34" charset="-122"/>
              </a:rPr>
              <a:t>同样的频带宽度</a:t>
            </a:r>
            <a:endParaRPr lang="zh-CN" altLang="en-US" sz="2000" dirty="0">
              <a:latin typeface="微软雅黑" panose="020B0503020204020204" pitchFamily="34" charset="-122"/>
              <a:ea typeface="微软雅黑" panose="020B0503020204020204" pitchFamily="34" charset="-122"/>
            </a:endParaRPr>
          </a:p>
          <a:p>
            <a:endParaRPr lang="zh-CN" altLang="en-US" sz="2000"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78</a:t>
            </a:fld>
            <a:endParaRPr kumimoji="1" lang="zh-CN" altLang="en-US" dirty="0"/>
          </a:p>
        </p:txBody>
      </p:sp>
      <p:grpSp>
        <p:nvGrpSpPr>
          <p:cNvPr id="58" name="组合 57"/>
          <p:cNvGrpSpPr/>
          <p:nvPr/>
        </p:nvGrpSpPr>
        <p:grpSpPr>
          <a:xfrm>
            <a:off x="748616" y="3560398"/>
            <a:ext cx="10830444" cy="2939451"/>
            <a:chOff x="260343" y="3578384"/>
            <a:chExt cx="10830444" cy="2815740"/>
          </a:xfrm>
        </p:grpSpPr>
        <p:sp>
          <p:nvSpPr>
            <p:cNvPr id="7" name="圆角矩形 4"/>
            <p:cNvSpPr/>
            <p:nvPr/>
          </p:nvSpPr>
          <p:spPr>
            <a:xfrm>
              <a:off x="260343" y="3578384"/>
              <a:ext cx="10830444" cy="2807545"/>
            </a:xfrm>
            <a:prstGeom prst="roundRect">
              <a:avLst>
                <a:gd name="adj" fmla="val 7870"/>
              </a:avLst>
            </a:prstGeom>
            <a:solidFill>
              <a:schemeClr val="bg1"/>
            </a:solidFill>
            <a:ln>
              <a:solidFill>
                <a:srgbClr val="B348FF"/>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endParaRPr>
            </a:p>
          </p:txBody>
        </p:sp>
        <p:sp>
          <p:nvSpPr>
            <p:cNvPr id="8" name="Line 3"/>
            <p:cNvSpPr>
              <a:spLocks noChangeShapeType="1"/>
            </p:cNvSpPr>
            <p:nvPr/>
          </p:nvSpPr>
          <p:spPr bwMode="auto">
            <a:xfrm flipV="1">
              <a:off x="1363612" y="6197584"/>
              <a:ext cx="8773218" cy="8340"/>
            </a:xfrm>
            <a:prstGeom prst="line">
              <a:avLst/>
            </a:prstGeom>
            <a:noFill/>
            <a:ln w="2857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5" b="1">
                <a:latin typeface="微软雅黑" panose="020B0503020204020204" pitchFamily="34" charset="-122"/>
                <a:ea typeface="微软雅黑" panose="020B0503020204020204" pitchFamily="34" charset="-122"/>
              </a:endParaRPr>
            </a:p>
          </p:txBody>
        </p:sp>
        <p:sp>
          <p:nvSpPr>
            <p:cNvPr id="9" name="Text Box 4"/>
            <p:cNvSpPr txBox="1">
              <a:spLocks noChangeArrowheads="1"/>
            </p:cNvSpPr>
            <p:nvPr/>
          </p:nvSpPr>
          <p:spPr bwMode="auto">
            <a:xfrm>
              <a:off x="635883" y="3943488"/>
              <a:ext cx="719924" cy="350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90000"/>
                </a:lnSpc>
              </a:pPr>
              <a:r>
                <a:rPr kumimoji="1" lang="zh-CN" altLang="en-US" sz="1865" dirty="0">
                  <a:latin typeface="微软雅黑" panose="020B0503020204020204" pitchFamily="34" charset="-122"/>
                  <a:ea typeface="微软雅黑" panose="020B0503020204020204" pitchFamily="34" charset="-122"/>
                </a:rPr>
                <a:t>频率</a:t>
              </a:r>
            </a:p>
          </p:txBody>
        </p:sp>
        <p:sp>
          <p:nvSpPr>
            <p:cNvPr id="10" name="Text Box 5"/>
            <p:cNvSpPr txBox="1">
              <a:spLocks noChangeArrowheads="1"/>
            </p:cNvSpPr>
            <p:nvPr/>
          </p:nvSpPr>
          <p:spPr bwMode="auto">
            <a:xfrm>
              <a:off x="10136831" y="6043194"/>
              <a:ext cx="719924" cy="350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90000"/>
                </a:lnSpc>
              </a:pPr>
              <a:r>
                <a:rPr kumimoji="1" lang="zh-CN" altLang="en-US" sz="1865" dirty="0">
                  <a:latin typeface="微软雅黑" panose="020B0503020204020204" pitchFamily="34" charset="-122"/>
                  <a:ea typeface="微软雅黑" panose="020B0503020204020204" pitchFamily="34" charset="-122"/>
                </a:rPr>
                <a:t>时间</a:t>
              </a:r>
            </a:p>
          </p:txBody>
        </p:sp>
        <p:sp>
          <p:nvSpPr>
            <p:cNvPr id="11" name="Rectangle 6"/>
            <p:cNvSpPr>
              <a:spLocks noChangeArrowheads="1"/>
            </p:cNvSpPr>
            <p:nvPr/>
          </p:nvSpPr>
          <p:spPr bwMode="auto">
            <a:xfrm>
              <a:off x="1775746" y="4314045"/>
              <a:ext cx="412133" cy="1404611"/>
            </a:xfrm>
            <a:prstGeom prst="rect">
              <a:avLst/>
            </a:prstGeom>
            <a:solidFill>
              <a:srgbClr val="FFFF00"/>
            </a:solidFill>
            <a:ln>
              <a:solidFill>
                <a:schemeClr val="tx1"/>
              </a:solidFill>
            </a:ln>
            <a:effectLst/>
          </p:spPr>
          <p:txBody>
            <a:bodyPr wrap="none" anchor="ctr"/>
            <a:lstStyle/>
            <a:p>
              <a:r>
                <a:rPr lang="en-US" altLang="zh-CN" sz="1865" b="1">
                  <a:latin typeface="微软雅黑" panose="020B0503020204020204" pitchFamily="34" charset="-122"/>
                  <a:ea typeface="微软雅黑" panose="020B0503020204020204" pitchFamily="34" charset="-122"/>
                </a:rPr>
                <a:t>B</a:t>
              </a:r>
            </a:p>
          </p:txBody>
        </p:sp>
        <p:sp>
          <p:nvSpPr>
            <p:cNvPr id="12" name="Rectangle 7"/>
            <p:cNvSpPr>
              <a:spLocks noChangeArrowheads="1"/>
            </p:cNvSpPr>
            <p:nvPr/>
          </p:nvSpPr>
          <p:spPr bwMode="auto">
            <a:xfrm>
              <a:off x="2190159" y="4314045"/>
              <a:ext cx="412133" cy="1404611"/>
            </a:xfrm>
            <a:prstGeom prst="rect">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65" b="1">
                  <a:latin typeface="微软雅黑" panose="020B0503020204020204" pitchFamily="34" charset="-122"/>
                  <a:ea typeface="微软雅黑" panose="020B0503020204020204" pitchFamily="34" charset="-122"/>
                </a:rPr>
                <a:t>C</a:t>
              </a:r>
            </a:p>
          </p:txBody>
        </p:sp>
        <p:sp>
          <p:nvSpPr>
            <p:cNvPr id="13" name="Rectangle 8"/>
            <p:cNvSpPr>
              <a:spLocks noChangeArrowheads="1"/>
            </p:cNvSpPr>
            <p:nvPr/>
          </p:nvSpPr>
          <p:spPr bwMode="auto">
            <a:xfrm>
              <a:off x="2602292" y="4314045"/>
              <a:ext cx="412134" cy="1404611"/>
            </a:xfrm>
            <a:prstGeom prst="rect">
              <a:avLst/>
            </a:prstGeom>
            <a:solidFill>
              <a:srgbClr val="00B0F0"/>
            </a:solidFill>
            <a:ln>
              <a:solidFill>
                <a:schemeClr val="tx1"/>
              </a:solidFill>
            </a:ln>
            <a:effectLst/>
          </p:spPr>
          <p:txBody>
            <a:bodyPr wrap="none" anchor="ctr"/>
            <a:lstStyle/>
            <a:p>
              <a:r>
                <a:rPr lang="en-US" altLang="zh-CN" sz="1865" b="1">
                  <a:latin typeface="微软雅黑" panose="020B0503020204020204" pitchFamily="34" charset="-122"/>
                  <a:ea typeface="微软雅黑" panose="020B0503020204020204" pitchFamily="34" charset="-122"/>
                </a:rPr>
                <a:t>D</a:t>
              </a:r>
            </a:p>
          </p:txBody>
        </p:sp>
        <p:sp>
          <p:nvSpPr>
            <p:cNvPr id="14" name="Rectangle 9"/>
            <p:cNvSpPr>
              <a:spLocks noChangeArrowheads="1"/>
            </p:cNvSpPr>
            <p:nvPr/>
          </p:nvSpPr>
          <p:spPr bwMode="auto">
            <a:xfrm>
              <a:off x="3428837" y="4314045"/>
              <a:ext cx="412133" cy="1404611"/>
            </a:xfrm>
            <a:prstGeom prst="rect">
              <a:avLst/>
            </a:prstGeom>
            <a:solidFill>
              <a:srgbClr val="FFFF00"/>
            </a:solidFill>
            <a:ln>
              <a:solidFill>
                <a:schemeClr val="tx1"/>
              </a:solidFill>
            </a:ln>
            <a:effectLst/>
          </p:spPr>
          <p:txBody>
            <a:bodyPr wrap="none" anchor="ctr"/>
            <a:lstStyle/>
            <a:p>
              <a:r>
                <a:rPr lang="en-US" altLang="zh-CN" sz="1865" b="1">
                  <a:latin typeface="微软雅黑" panose="020B0503020204020204" pitchFamily="34" charset="-122"/>
                  <a:ea typeface="微软雅黑" panose="020B0503020204020204" pitchFamily="34" charset="-122"/>
                </a:rPr>
                <a:t>B</a:t>
              </a:r>
            </a:p>
          </p:txBody>
        </p:sp>
        <p:sp>
          <p:nvSpPr>
            <p:cNvPr id="15" name="Rectangle 10"/>
            <p:cNvSpPr>
              <a:spLocks noChangeArrowheads="1"/>
            </p:cNvSpPr>
            <p:nvPr/>
          </p:nvSpPr>
          <p:spPr bwMode="auto">
            <a:xfrm>
              <a:off x="3843249" y="4314045"/>
              <a:ext cx="412133" cy="1404611"/>
            </a:xfrm>
            <a:prstGeom prst="rect">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65" b="1">
                  <a:latin typeface="微软雅黑" panose="020B0503020204020204" pitchFamily="34" charset="-122"/>
                  <a:ea typeface="微软雅黑" panose="020B0503020204020204" pitchFamily="34" charset="-122"/>
                </a:rPr>
                <a:t>C</a:t>
              </a:r>
            </a:p>
          </p:txBody>
        </p:sp>
        <p:sp>
          <p:nvSpPr>
            <p:cNvPr id="16" name="Rectangle 11"/>
            <p:cNvSpPr>
              <a:spLocks noChangeArrowheads="1"/>
            </p:cNvSpPr>
            <p:nvPr/>
          </p:nvSpPr>
          <p:spPr bwMode="auto">
            <a:xfrm>
              <a:off x="4255380" y="4314045"/>
              <a:ext cx="412134" cy="1404611"/>
            </a:xfrm>
            <a:prstGeom prst="rect">
              <a:avLst/>
            </a:prstGeom>
            <a:solidFill>
              <a:srgbClr val="00B0F0"/>
            </a:solidFill>
            <a:ln>
              <a:solidFill>
                <a:schemeClr val="tx1"/>
              </a:solidFill>
            </a:ln>
            <a:effectLst/>
          </p:spPr>
          <p:txBody>
            <a:bodyPr wrap="none" anchor="ctr"/>
            <a:lstStyle/>
            <a:p>
              <a:r>
                <a:rPr lang="en-US" altLang="zh-CN" sz="1865" b="1">
                  <a:latin typeface="微软雅黑" panose="020B0503020204020204" pitchFamily="34" charset="-122"/>
                  <a:ea typeface="微软雅黑" panose="020B0503020204020204" pitchFamily="34" charset="-122"/>
                </a:rPr>
                <a:t>D</a:t>
              </a:r>
            </a:p>
          </p:txBody>
        </p:sp>
        <p:sp>
          <p:nvSpPr>
            <p:cNvPr id="17" name="Rectangle 12"/>
            <p:cNvSpPr>
              <a:spLocks noChangeArrowheads="1"/>
            </p:cNvSpPr>
            <p:nvPr/>
          </p:nvSpPr>
          <p:spPr bwMode="auto">
            <a:xfrm>
              <a:off x="5081926" y="4314045"/>
              <a:ext cx="412133" cy="1404611"/>
            </a:xfrm>
            <a:prstGeom prst="rect">
              <a:avLst/>
            </a:prstGeom>
            <a:solidFill>
              <a:srgbClr val="FFFF00"/>
            </a:solidFill>
            <a:ln>
              <a:solidFill>
                <a:schemeClr val="tx1"/>
              </a:solidFill>
            </a:ln>
            <a:effectLst/>
          </p:spPr>
          <p:txBody>
            <a:bodyPr wrap="none" anchor="ctr"/>
            <a:lstStyle/>
            <a:p>
              <a:r>
                <a:rPr lang="en-US" altLang="zh-CN" sz="1865" b="1">
                  <a:latin typeface="微软雅黑" panose="020B0503020204020204" pitchFamily="34" charset="-122"/>
                  <a:ea typeface="微软雅黑" panose="020B0503020204020204" pitchFamily="34" charset="-122"/>
                </a:rPr>
                <a:t>B</a:t>
              </a:r>
            </a:p>
          </p:txBody>
        </p:sp>
        <p:sp>
          <p:nvSpPr>
            <p:cNvPr id="18" name="Rectangle 13"/>
            <p:cNvSpPr>
              <a:spLocks noChangeArrowheads="1"/>
            </p:cNvSpPr>
            <p:nvPr/>
          </p:nvSpPr>
          <p:spPr bwMode="auto">
            <a:xfrm>
              <a:off x="5496338" y="4314045"/>
              <a:ext cx="412133" cy="1404611"/>
            </a:xfrm>
            <a:prstGeom prst="rect">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65" b="1">
                  <a:latin typeface="微软雅黑" panose="020B0503020204020204" pitchFamily="34" charset="-122"/>
                  <a:ea typeface="微软雅黑" panose="020B0503020204020204" pitchFamily="34" charset="-122"/>
                </a:rPr>
                <a:t>C</a:t>
              </a:r>
            </a:p>
          </p:txBody>
        </p:sp>
        <p:sp>
          <p:nvSpPr>
            <p:cNvPr id="19" name="Rectangle 14"/>
            <p:cNvSpPr>
              <a:spLocks noChangeArrowheads="1"/>
            </p:cNvSpPr>
            <p:nvPr/>
          </p:nvSpPr>
          <p:spPr bwMode="auto">
            <a:xfrm>
              <a:off x="5908471" y="4314045"/>
              <a:ext cx="412134" cy="1404611"/>
            </a:xfrm>
            <a:prstGeom prst="rect">
              <a:avLst/>
            </a:prstGeom>
            <a:solidFill>
              <a:srgbClr val="00B0F0"/>
            </a:solidFill>
            <a:ln>
              <a:solidFill>
                <a:schemeClr val="tx1"/>
              </a:solidFill>
            </a:ln>
            <a:effectLst/>
          </p:spPr>
          <p:txBody>
            <a:bodyPr wrap="none" anchor="ctr"/>
            <a:lstStyle/>
            <a:p>
              <a:r>
                <a:rPr lang="en-US" altLang="zh-CN" sz="1865" b="1">
                  <a:latin typeface="微软雅黑" panose="020B0503020204020204" pitchFamily="34" charset="-122"/>
                  <a:ea typeface="微软雅黑" panose="020B0503020204020204" pitchFamily="34" charset="-122"/>
                </a:rPr>
                <a:t>D</a:t>
              </a:r>
            </a:p>
          </p:txBody>
        </p:sp>
        <p:sp>
          <p:nvSpPr>
            <p:cNvPr id="20" name="Rectangle 15"/>
            <p:cNvSpPr>
              <a:spLocks noChangeArrowheads="1"/>
            </p:cNvSpPr>
            <p:nvPr/>
          </p:nvSpPr>
          <p:spPr bwMode="auto">
            <a:xfrm>
              <a:off x="6735018" y="4314045"/>
              <a:ext cx="412133" cy="1404611"/>
            </a:xfrm>
            <a:prstGeom prst="rect">
              <a:avLst/>
            </a:prstGeom>
            <a:solidFill>
              <a:srgbClr val="FFFF00"/>
            </a:solidFill>
            <a:ln>
              <a:solidFill>
                <a:schemeClr val="tx1"/>
              </a:solidFill>
            </a:ln>
            <a:effectLst/>
          </p:spPr>
          <p:txBody>
            <a:bodyPr wrap="none" anchor="ctr"/>
            <a:lstStyle/>
            <a:p>
              <a:r>
                <a:rPr lang="en-US" altLang="zh-CN" sz="1865" b="1">
                  <a:latin typeface="微软雅黑" panose="020B0503020204020204" pitchFamily="34" charset="-122"/>
                  <a:ea typeface="微软雅黑" panose="020B0503020204020204" pitchFamily="34" charset="-122"/>
                </a:rPr>
                <a:t>B</a:t>
              </a:r>
            </a:p>
          </p:txBody>
        </p:sp>
        <p:sp>
          <p:nvSpPr>
            <p:cNvPr id="21" name="Rectangle 16"/>
            <p:cNvSpPr>
              <a:spLocks noChangeArrowheads="1"/>
            </p:cNvSpPr>
            <p:nvPr/>
          </p:nvSpPr>
          <p:spPr bwMode="auto">
            <a:xfrm>
              <a:off x="7149429" y="4314045"/>
              <a:ext cx="412133" cy="1404611"/>
            </a:xfrm>
            <a:prstGeom prst="rect">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65" b="1">
                  <a:latin typeface="微软雅黑" panose="020B0503020204020204" pitchFamily="34" charset="-122"/>
                  <a:ea typeface="微软雅黑" panose="020B0503020204020204" pitchFamily="34" charset="-122"/>
                </a:rPr>
                <a:t>C</a:t>
              </a:r>
            </a:p>
          </p:txBody>
        </p:sp>
        <p:sp>
          <p:nvSpPr>
            <p:cNvPr id="22" name="Rectangle 17"/>
            <p:cNvSpPr>
              <a:spLocks noChangeArrowheads="1"/>
            </p:cNvSpPr>
            <p:nvPr/>
          </p:nvSpPr>
          <p:spPr bwMode="auto">
            <a:xfrm>
              <a:off x="7561560" y="4314045"/>
              <a:ext cx="412134" cy="1404611"/>
            </a:xfrm>
            <a:prstGeom prst="rect">
              <a:avLst/>
            </a:prstGeom>
            <a:solidFill>
              <a:srgbClr val="00B0F0"/>
            </a:solidFill>
            <a:ln>
              <a:solidFill>
                <a:schemeClr val="tx1"/>
              </a:solidFill>
            </a:ln>
            <a:effectLst/>
          </p:spPr>
          <p:txBody>
            <a:bodyPr wrap="none" anchor="ctr"/>
            <a:lstStyle/>
            <a:p>
              <a:r>
                <a:rPr lang="en-US" altLang="zh-CN" sz="1865" b="1">
                  <a:latin typeface="微软雅黑" panose="020B0503020204020204" pitchFamily="34" charset="-122"/>
                  <a:ea typeface="微软雅黑" panose="020B0503020204020204" pitchFamily="34" charset="-122"/>
                </a:rPr>
                <a:t>D</a:t>
              </a:r>
            </a:p>
          </p:txBody>
        </p:sp>
        <p:grpSp>
          <p:nvGrpSpPr>
            <p:cNvPr id="23" name="Group 18"/>
            <p:cNvGrpSpPr/>
            <p:nvPr/>
          </p:nvGrpSpPr>
          <p:grpSpPr bwMode="auto">
            <a:xfrm>
              <a:off x="1363612" y="4314045"/>
              <a:ext cx="5371406" cy="1404611"/>
              <a:chOff x="930" y="1661"/>
              <a:chExt cx="2359" cy="1179"/>
            </a:xfrm>
          </p:grpSpPr>
          <p:sp>
            <p:nvSpPr>
              <p:cNvPr id="52" name="Rectangle 19"/>
              <p:cNvSpPr>
                <a:spLocks noChangeArrowheads="1"/>
              </p:cNvSpPr>
              <p:nvPr/>
            </p:nvSpPr>
            <p:spPr bwMode="auto">
              <a:xfrm>
                <a:off x="930" y="1661"/>
                <a:ext cx="181" cy="1179"/>
              </a:xfrm>
              <a:prstGeom prst="rect">
                <a:avLst/>
              </a:prstGeom>
              <a:solidFill>
                <a:srgbClr val="66FF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65" b="1" dirty="0">
                    <a:latin typeface="微软雅黑" panose="020B0503020204020204" pitchFamily="34" charset="-122"/>
                    <a:ea typeface="微软雅黑" panose="020B0503020204020204" pitchFamily="34" charset="-122"/>
                  </a:rPr>
                  <a:t>A</a:t>
                </a:r>
              </a:p>
            </p:txBody>
          </p:sp>
          <p:sp>
            <p:nvSpPr>
              <p:cNvPr id="53" name="Rectangle 20"/>
              <p:cNvSpPr>
                <a:spLocks noChangeArrowheads="1"/>
              </p:cNvSpPr>
              <p:nvPr/>
            </p:nvSpPr>
            <p:spPr bwMode="auto">
              <a:xfrm>
                <a:off x="1656" y="1661"/>
                <a:ext cx="181" cy="1179"/>
              </a:xfrm>
              <a:prstGeom prst="rect">
                <a:avLst/>
              </a:prstGeom>
              <a:solidFill>
                <a:srgbClr val="66FF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65" b="1">
                    <a:latin typeface="微软雅黑" panose="020B0503020204020204" pitchFamily="34" charset="-122"/>
                    <a:ea typeface="微软雅黑" panose="020B0503020204020204" pitchFamily="34" charset="-122"/>
                  </a:rPr>
                  <a:t>A</a:t>
                </a:r>
              </a:p>
            </p:txBody>
          </p:sp>
          <p:sp>
            <p:nvSpPr>
              <p:cNvPr id="54" name="Rectangle 21"/>
              <p:cNvSpPr>
                <a:spLocks noChangeArrowheads="1"/>
              </p:cNvSpPr>
              <p:nvPr/>
            </p:nvSpPr>
            <p:spPr bwMode="auto">
              <a:xfrm>
                <a:off x="2382" y="1661"/>
                <a:ext cx="181" cy="1179"/>
              </a:xfrm>
              <a:prstGeom prst="rect">
                <a:avLst/>
              </a:prstGeom>
              <a:solidFill>
                <a:srgbClr val="66FF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65" b="1">
                    <a:latin typeface="微软雅黑" panose="020B0503020204020204" pitchFamily="34" charset="-122"/>
                    <a:ea typeface="微软雅黑" panose="020B0503020204020204" pitchFamily="34" charset="-122"/>
                  </a:rPr>
                  <a:t>A</a:t>
                </a:r>
              </a:p>
            </p:txBody>
          </p:sp>
          <p:sp>
            <p:nvSpPr>
              <p:cNvPr id="55" name="Rectangle 22"/>
              <p:cNvSpPr>
                <a:spLocks noChangeArrowheads="1"/>
              </p:cNvSpPr>
              <p:nvPr/>
            </p:nvSpPr>
            <p:spPr bwMode="auto">
              <a:xfrm>
                <a:off x="3108" y="1661"/>
                <a:ext cx="181" cy="1179"/>
              </a:xfrm>
              <a:prstGeom prst="rect">
                <a:avLst/>
              </a:prstGeom>
              <a:solidFill>
                <a:srgbClr val="66FF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865" b="1">
                    <a:latin typeface="微软雅黑" panose="020B0503020204020204" pitchFamily="34" charset="-122"/>
                    <a:ea typeface="微软雅黑" panose="020B0503020204020204" pitchFamily="34" charset="-122"/>
                  </a:rPr>
                  <a:t>A</a:t>
                </a:r>
              </a:p>
            </p:txBody>
          </p:sp>
        </p:grpSp>
        <p:grpSp>
          <p:nvGrpSpPr>
            <p:cNvPr id="24" name="Group 30"/>
            <p:cNvGrpSpPr/>
            <p:nvPr/>
          </p:nvGrpSpPr>
          <p:grpSpPr bwMode="auto">
            <a:xfrm>
              <a:off x="1363610" y="5773458"/>
              <a:ext cx="1650815" cy="434847"/>
              <a:chOff x="930" y="2886"/>
              <a:chExt cx="725" cy="365"/>
            </a:xfrm>
          </p:grpSpPr>
          <p:sp>
            <p:nvSpPr>
              <p:cNvPr id="50" name="Text Box 31"/>
              <p:cNvSpPr txBox="1">
                <a:spLocks noChangeArrowheads="1"/>
              </p:cNvSpPr>
              <p:nvPr/>
            </p:nvSpPr>
            <p:spPr bwMode="auto">
              <a:xfrm>
                <a:off x="1017" y="2976"/>
                <a:ext cx="461"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1865" dirty="0">
                    <a:latin typeface="微软雅黑" panose="020B0503020204020204" pitchFamily="34" charset="-122"/>
                    <a:ea typeface="微软雅黑" panose="020B0503020204020204" pitchFamily="34" charset="-122"/>
                  </a:rPr>
                  <a:t>TDM </a:t>
                </a:r>
                <a:r>
                  <a:rPr kumimoji="1" lang="zh-CN" altLang="en-US" sz="1865" dirty="0">
                    <a:latin typeface="微软雅黑" panose="020B0503020204020204" pitchFamily="34" charset="-122"/>
                    <a:ea typeface="微软雅黑" panose="020B0503020204020204" pitchFamily="34" charset="-122"/>
                  </a:rPr>
                  <a:t>帧</a:t>
                </a:r>
              </a:p>
            </p:txBody>
          </p:sp>
          <p:sp>
            <p:nvSpPr>
              <p:cNvPr id="51" name="AutoShape 32"/>
              <p:cNvSpPr/>
              <p:nvPr/>
            </p:nvSpPr>
            <p:spPr bwMode="auto">
              <a:xfrm rot="16200000" flipV="1">
                <a:off x="1248" y="2568"/>
                <a:ext cx="90" cy="725"/>
              </a:xfrm>
              <a:prstGeom prst="leftBrace">
                <a:avLst>
                  <a:gd name="adj1" fmla="val 67130"/>
                  <a:gd name="adj2" fmla="val 50000"/>
                </a:avLst>
              </a:prstGeom>
              <a:noFill/>
              <a:ln w="19050">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5" b="1">
                  <a:latin typeface="微软雅黑" panose="020B0503020204020204" pitchFamily="34" charset="-122"/>
                  <a:ea typeface="微软雅黑" panose="020B0503020204020204" pitchFamily="34" charset="-122"/>
                </a:endParaRPr>
              </a:p>
            </p:txBody>
          </p:sp>
        </p:grpSp>
        <p:grpSp>
          <p:nvGrpSpPr>
            <p:cNvPr id="25" name="Group 33"/>
            <p:cNvGrpSpPr/>
            <p:nvPr/>
          </p:nvGrpSpPr>
          <p:grpSpPr bwMode="auto">
            <a:xfrm>
              <a:off x="3014425" y="5773458"/>
              <a:ext cx="1650810" cy="434847"/>
              <a:chOff x="1655" y="2886"/>
              <a:chExt cx="725" cy="365"/>
            </a:xfrm>
          </p:grpSpPr>
          <p:sp>
            <p:nvSpPr>
              <p:cNvPr id="48" name="Text Box 34"/>
              <p:cNvSpPr txBox="1">
                <a:spLocks noChangeArrowheads="1"/>
              </p:cNvSpPr>
              <p:nvPr/>
            </p:nvSpPr>
            <p:spPr bwMode="auto">
              <a:xfrm>
                <a:off x="1748" y="2976"/>
                <a:ext cx="461"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1865" dirty="0">
                    <a:latin typeface="微软雅黑" panose="020B0503020204020204" pitchFamily="34" charset="-122"/>
                    <a:ea typeface="微软雅黑" panose="020B0503020204020204" pitchFamily="34" charset="-122"/>
                  </a:rPr>
                  <a:t>TDM </a:t>
                </a:r>
                <a:r>
                  <a:rPr kumimoji="1" lang="zh-CN" altLang="en-US" sz="1865" dirty="0">
                    <a:latin typeface="微软雅黑" panose="020B0503020204020204" pitchFamily="34" charset="-122"/>
                    <a:ea typeface="微软雅黑" panose="020B0503020204020204" pitchFamily="34" charset="-122"/>
                  </a:rPr>
                  <a:t>帧</a:t>
                </a:r>
              </a:p>
            </p:txBody>
          </p:sp>
          <p:sp>
            <p:nvSpPr>
              <p:cNvPr id="49" name="AutoShape 35"/>
              <p:cNvSpPr/>
              <p:nvPr/>
            </p:nvSpPr>
            <p:spPr bwMode="auto">
              <a:xfrm rot="16200000" flipV="1">
                <a:off x="1973" y="2568"/>
                <a:ext cx="90" cy="725"/>
              </a:xfrm>
              <a:prstGeom prst="leftBrace">
                <a:avLst>
                  <a:gd name="adj1" fmla="val 67130"/>
                  <a:gd name="adj2" fmla="val 50000"/>
                </a:avLst>
              </a:prstGeom>
              <a:noFill/>
              <a:ln w="19050">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5" b="1">
                  <a:latin typeface="微软雅黑" panose="020B0503020204020204" pitchFamily="34" charset="-122"/>
                  <a:ea typeface="微软雅黑" panose="020B0503020204020204" pitchFamily="34" charset="-122"/>
                </a:endParaRPr>
              </a:p>
            </p:txBody>
          </p:sp>
        </p:grpSp>
        <p:grpSp>
          <p:nvGrpSpPr>
            <p:cNvPr id="26" name="Group 36"/>
            <p:cNvGrpSpPr/>
            <p:nvPr/>
          </p:nvGrpSpPr>
          <p:grpSpPr bwMode="auto">
            <a:xfrm>
              <a:off x="4665238" y="5773458"/>
              <a:ext cx="1650815" cy="434847"/>
              <a:chOff x="2380" y="2886"/>
              <a:chExt cx="725" cy="365"/>
            </a:xfrm>
          </p:grpSpPr>
          <p:sp>
            <p:nvSpPr>
              <p:cNvPr id="46" name="Text Box 37"/>
              <p:cNvSpPr txBox="1">
                <a:spLocks noChangeArrowheads="1"/>
              </p:cNvSpPr>
              <p:nvPr/>
            </p:nvSpPr>
            <p:spPr bwMode="auto">
              <a:xfrm>
                <a:off x="2474" y="2976"/>
                <a:ext cx="461"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1865" dirty="0">
                    <a:latin typeface="微软雅黑" panose="020B0503020204020204" pitchFamily="34" charset="-122"/>
                    <a:ea typeface="微软雅黑" panose="020B0503020204020204" pitchFamily="34" charset="-122"/>
                  </a:rPr>
                  <a:t>TDM </a:t>
                </a:r>
                <a:r>
                  <a:rPr kumimoji="1" lang="zh-CN" altLang="en-US" sz="1865" dirty="0">
                    <a:latin typeface="微软雅黑" panose="020B0503020204020204" pitchFamily="34" charset="-122"/>
                    <a:ea typeface="微软雅黑" panose="020B0503020204020204" pitchFamily="34" charset="-122"/>
                  </a:rPr>
                  <a:t>帧</a:t>
                </a:r>
              </a:p>
            </p:txBody>
          </p:sp>
          <p:sp>
            <p:nvSpPr>
              <p:cNvPr id="47" name="AutoShape 38"/>
              <p:cNvSpPr/>
              <p:nvPr/>
            </p:nvSpPr>
            <p:spPr bwMode="auto">
              <a:xfrm rot="16200000" flipV="1">
                <a:off x="2698" y="2568"/>
                <a:ext cx="90" cy="725"/>
              </a:xfrm>
              <a:prstGeom prst="leftBrace">
                <a:avLst>
                  <a:gd name="adj1" fmla="val 67130"/>
                  <a:gd name="adj2" fmla="val 50000"/>
                </a:avLst>
              </a:prstGeom>
              <a:noFill/>
              <a:ln w="19050">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5" b="1">
                  <a:latin typeface="微软雅黑" panose="020B0503020204020204" pitchFamily="34" charset="-122"/>
                  <a:ea typeface="微软雅黑" panose="020B0503020204020204" pitchFamily="34" charset="-122"/>
                </a:endParaRPr>
              </a:p>
            </p:txBody>
          </p:sp>
        </p:grpSp>
        <p:grpSp>
          <p:nvGrpSpPr>
            <p:cNvPr id="27" name="Group 39"/>
            <p:cNvGrpSpPr/>
            <p:nvPr/>
          </p:nvGrpSpPr>
          <p:grpSpPr bwMode="auto">
            <a:xfrm>
              <a:off x="6316055" y="5773458"/>
              <a:ext cx="1650812" cy="434847"/>
              <a:chOff x="3105" y="2886"/>
              <a:chExt cx="725" cy="365"/>
            </a:xfrm>
          </p:grpSpPr>
          <p:sp>
            <p:nvSpPr>
              <p:cNvPr id="44" name="Text Box 40"/>
              <p:cNvSpPr txBox="1">
                <a:spLocks noChangeArrowheads="1"/>
              </p:cNvSpPr>
              <p:nvPr/>
            </p:nvSpPr>
            <p:spPr bwMode="auto">
              <a:xfrm>
                <a:off x="3200" y="2976"/>
                <a:ext cx="461"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1865" dirty="0">
                    <a:latin typeface="微软雅黑" panose="020B0503020204020204" pitchFamily="34" charset="-122"/>
                    <a:ea typeface="微软雅黑" panose="020B0503020204020204" pitchFamily="34" charset="-122"/>
                  </a:rPr>
                  <a:t>TDM </a:t>
                </a:r>
                <a:r>
                  <a:rPr kumimoji="1" lang="zh-CN" altLang="en-US" sz="1865" dirty="0">
                    <a:latin typeface="微软雅黑" panose="020B0503020204020204" pitchFamily="34" charset="-122"/>
                    <a:ea typeface="微软雅黑" panose="020B0503020204020204" pitchFamily="34" charset="-122"/>
                  </a:rPr>
                  <a:t>帧</a:t>
                </a:r>
              </a:p>
            </p:txBody>
          </p:sp>
          <p:sp>
            <p:nvSpPr>
              <p:cNvPr id="45" name="AutoShape 41"/>
              <p:cNvSpPr/>
              <p:nvPr/>
            </p:nvSpPr>
            <p:spPr bwMode="auto">
              <a:xfrm rot="16200000" flipV="1">
                <a:off x="3423" y="2568"/>
                <a:ext cx="90" cy="725"/>
              </a:xfrm>
              <a:prstGeom prst="leftBrace">
                <a:avLst>
                  <a:gd name="adj1" fmla="val 67130"/>
                  <a:gd name="adj2" fmla="val 50000"/>
                </a:avLst>
              </a:prstGeom>
              <a:noFill/>
              <a:ln w="19050">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5" b="1">
                  <a:latin typeface="微软雅黑" panose="020B0503020204020204" pitchFamily="34" charset="-122"/>
                  <a:ea typeface="微软雅黑" panose="020B0503020204020204" pitchFamily="34" charset="-122"/>
                </a:endParaRPr>
              </a:p>
            </p:txBody>
          </p:sp>
        </p:grpSp>
        <p:sp>
          <p:nvSpPr>
            <p:cNvPr id="28" name="Rectangle 42"/>
            <p:cNvSpPr>
              <a:spLocks noChangeArrowheads="1"/>
            </p:cNvSpPr>
            <p:nvPr/>
          </p:nvSpPr>
          <p:spPr bwMode="auto">
            <a:xfrm>
              <a:off x="8507198" y="4827270"/>
              <a:ext cx="515727" cy="250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defTabSz="1016000" eaLnBrk="0" hangingPunct="0"/>
              <a:r>
                <a:rPr kumimoji="1" lang="en-US" altLang="zh-CN" sz="1865" b="1" dirty="0">
                  <a:latin typeface="微软雅黑" panose="020B0503020204020204" pitchFamily="34" charset="-122"/>
                  <a:ea typeface="微软雅黑" panose="020B0503020204020204" pitchFamily="34" charset="-122"/>
                </a:rPr>
                <a:t>…</a:t>
              </a:r>
            </a:p>
          </p:txBody>
        </p:sp>
        <p:sp>
          <p:nvSpPr>
            <p:cNvPr id="29" name="Line 43"/>
            <p:cNvSpPr>
              <a:spLocks noChangeShapeType="1"/>
            </p:cNvSpPr>
            <p:nvPr/>
          </p:nvSpPr>
          <p:spPr bwMode="auto">
            <a:xfrm rot="16200000">
              <a:off x="249692" y="5088429"/>
              <a:ext cx="2227840" cy="0"/>
            </a:xfrm>
            <a:prstGeom prst="line">
              <a:avLst/>
            </a:prstGeom>
            <a:noFill/>
            <a:ln w="2857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5" b="1">
                <a:latin typeface="微软雅黑" panose="020B0503020204020204" pitchFamily="34" charset="-122"/>
                <a:ea typeface="微软雅黑" panose="020B0503020204020204" pitchFamily="34" charset="-122"/>
              </a:endParaRPr>
            </a:p>
          </p:txBody>
        </p:sp>
        <p:grpSp>
          <p:nvGrpSpPr>
            <p:cNvPr id="30" name="Group 44"/>
            <p:cNvGrpSpPr/>
            <p:nvPr/>
          </p:nvGrpSpPr>
          <p:grpSpPr bwMode="auto">
            <a:xfrm>
              <a:off x="7973700" y="5773457"/>
              <a:ext cx="1650812" cy="434847"/>
              <a:chOff x="3105" y="2886"/>
              <a:chExt cx="725" cy="365"/>
            </a:xfrm>
          </p:grpSpPr>
          <p:sp>
            <p:nvSpPr>
              <p:cNvPr id="42" name="Text Box 45"/>
              <p:cNvSpPr txBox="1">
                <a:spLocks noChangeArrowheads="1"/>
              </p:cNvSpPr>
              <p:nvPr/>
            </p:nvSpPr>
            <p:spPr bwMode="auto">
              <a:xfrm>
                <a:off x="3200" y="2976"/>
                <a:ext cx="461"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1865" dirty="0">
                    <a:latin typeface="微软雅黑" panose="020B0503020204020204" pitchFamily="34" charset="-122"/>
                    <a:ea typeface="微软雅黑" panose="020B0503020204020204" pitchFamily="34" charset="-122"/>
                  </a:rPr>
                  <a:t>TDM </a:t>
                </a:r>
                <a:r>
                  <a:rPr kumimoji="1" lang="zh-CN" altLang="en-US" sz="1865" dirty="0">
                    <a:latin typeface="微软雅黑" panose="020B0503020204020204" pitchFamily="34" charset="-122"/>
                    <a:ea typeface="微软雅黑" panose="020B0503020204020204" pitchFamily="34" charset="-122"/>
                  </a:rPr>
                  <a:t>帧</a:t>
                </a:r>
              </a:p>
            </p:txBody>
          </p:sp>
          <p:sp>
            <p:nvSpPr>
              <p:cNvPr id="43" name="AutoShape 46"/>
              <p:cNvSpPr/>
              <p:nvPr/>
            </p:nvSpPr>
            <p:spPr bwMode="auto">
              <a:xfrm rot="16200000" flipV="1">
                <a:off x="3423" y="2568"/>
                <a:ext cx="90" cy="725"/>
              </a:xfrm>
              <a:prstGeom prst="leftBrace">
                <a:avLst>
                  <a:gd name="adj1" fmla="val 67130"/>
                  <a:gd name="adj2" fmla="val 50000"/>
                </a:avLst>
              </a:prstGeom>
              <a:noFill/>
              <a:ln w="19050">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5" b="1">
                  <a:latin typeface="微软雅黑" panose="020B0503020204020204" pitchFamily="34" charset="-122"/>
                  <a:ea typeface="微软雅黑" panose="020B0503020204020204" pitchFamily="34" charset="-122"/>
                </a:endParaRPr>
              </a:p>
            </p:txBody>
          </p:sp>
        </p:grpSp>
        <p:sp>
          <p:nvSpPr>
            <p:cNvPr id="31" name="Line 47"/>
            <p:cNvSpPr>
              <a:spLocks noChangeShapeType="1"/>
            </p:cNvSpPr>
            <p:nvPr/>
          </p:nvSpPr>
          <p:spPr bwMode="auto">
            <a:xfrm>
              <a:off x="3015567" y="4205631"/>
              <a:ext cx="0" cy="1783464"/>
            </a:xfrm>
            <a:prstGeom prst="line">
              <a:avLst/>
            </a:prstGeom>
            <a:noFill/>
            <a:ln w="28575">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latin typeface="微软雅黑" panose="020B0503020204020204" pitchFamily="34" charset="-122"/>
                <a:ea typeface="微软雅黑" panose="020B0503020204020204" pitchFamily="34" charset="-122"/>
              </a:endParaRPr>
            </a:p>
          </p:txBody>
        </p:sp>
        <p:sp>
          <p:nvSpPr>
            <p:cNvPr id="32" name="Line 48"/>
            <p:cNvSpPr>
              <a:spLocks noChangeShapeType="1"/>
            </p:cNvSpPr>
            <p:nvPr/>
          </p:nvSpPr>
          <p:spPr bwMode="auto">
            <a:xfrm>
              <a:off x="4668659" y="4205631"/>
              <a:ext cx="0" cy="1783464"/>
            </a:xfrm>
            <a:prstGeom prst="line">
              <a:avLst/>
            </a:prstGeom>
            <a:noFill/>
            <a:ln w="28575">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latin typeface="微软雅黑" panose="020B0503020204020204" pitchFamily="34" charset="-122"/>
                <a:ea typeface="微软雅黑" panose="020B0503020204020204" pitchFamily="34" charset="-122"/>
              </a:endParaRPr>
            </a:p>
          </p:txBody>
        </p:sp>
        <p:sp>
          <p:nvSpPr>
            <p:cNvPr id="33" name="Line 49"/>
            <p:cNvSpPr>
              <a:spLocks noChangeShapeType="1"/>
            </p:cNvSpPr>
            <p:nvPr/>
          </p:nvSpPr>
          <p:spPr bwMode="auto">
            <a:xfrm>
              <a:off x="6321748" y="4205631"/>
              <a:ext cx="0" cy="1783464"/>
            </a:xfrm>
            <a:prstGeom prst="line">
              <a:avLst/>
            </a:prstGeom>
            <a:noFill/>
            <a:ln w="28575">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latin typeface="微软雅黑" panose="020B0503020204020204" pitchFamily="34" charset="-122"/>
                <a:ea typeface="微软雅黑" panose="020B0503020204020204" pitchFamily="34" charset="-122"/>
              </a:endParaRPr>
            </a:p>
          </p:txBody>
        </p:sp>
        <p:sp>
          <p:nvSpPr>
            <p:cNvPr id="34" name="Line 50"/>
            <p:cNvSpPr>
              <a:spLocks noChangeShapeType="1"/>
            </p:cNvSpPr>
            <p:nvPr/>
          </p:nvSpPr>
          <p:spPr bwMode="auto">
            <a:xfrm>
              <a:off x="7974838" y="4205631"/>
              <a:ext cx="0" cy="1783464"/>
            </a:xfrm>
            <a:prstGeom prst="line">
              <a:avLst/>
            </a:prstGeom>
            <a:noFill/>
            <a:ln w="28575">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latin typeface="微软雅黑" panose="020B0503020204020204" pitchFamily="34" charset="-122"/>
                <a:ea typeface="微软雅黑" panose="020B0503020204020204" pitchFamily="34" charset="-122"/>
              </a:endParaRPr>
            </a:p>
          </p:txBody>
        </p:sp>
        <p:sp>
          <p:nvSpPr>
            <p:cNvPr id="35" name="Line 51"/>
            <p:cNvSpPr>
              <a:spLocks noChangeShapeType="1"/>
            </p:cNvSpPr>
            <p:nvPr/>
          </p:nvSpPr>
          <p:spPr bwMode="auto">
            <a:xfrm>
              <a:off x="1355808" y="4260434"/>
              <a:ext cx="0" cy="1783464"/>
            </a:xfrm>
            <a:prstGeom prst="line">
              <a:avLst/>
            </a:prstGeom>
            <a:noFill/>
            <a:ln w="28575">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latin typeface="微软雅黑" panose="020B0503020204020204" pitchFamily="34" charset="-122"/>
                <a:ea typeface="微软雅黑" panose="020B0503020204020204" pitchFamily="34" charset="-122"/>
              </a:endParaRPr>
            </a:p>
          </p:txBody>
        </p:sp>
        <p:sp>
          <p:nvSpPr>
            <p:cNvPr id="36" name="Text Box 53"/>
            <p:cNvSpPr txBox="1">
              <a:spLocks noChangeArrowheads="1"/>
            </p:cNvSpPr>
            <p:nvPr/>
          </p:nvSpPr>
          <p:spPr bwMode="auto">
            <a:xfrm>
              <a:off x="3368325" y="3652125"/>
              <a:ext cx="1498739" cy="327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90000"/>
                </a:lnSpc>
              </a:pPr>
              <a:r>
                <a:rPr kumimoji="1" lang="zh-CN" altLang="en-US" sz="1865" dirty="0">
                  <a:solidFill>
                    <a:srgbClr val="C00000"/>
                  </a:solidFill>
                  <a:latin typeface="微软雅黑" panose="020B0503020204020204" pitchFamily="34" charset="-122"/>
                  <a:ea typeface="微软雅黑" panose="020B0503020204020204" pitchFamily="34" charset="-122"/>
                </a:rPr>
                <a:t>周期性出现</a:t>
              </a:r>
            </a:p>
          </p:txBody>
        </p:sp>
        <p:sp>
          <p:nvSpPr>
            <p:cNvPr id="38" name="Line 26"/>
            <p:cNvSpPr>
              <a:spLocks noChangeShapeType="1"/>
            </p:cNvSpPr>
            <p:nvPr/>
          </p:nvSpPr>
          <p:spPr bwMode="auto">
            <a:xfrm flipH="1">
              <a:off x="1568540" y="3989995"/>
              <a:ext cx="2480775" cy="270438"/>
            </a:xfrm>
            <a:prstGeom prst="line">
              <a:avLst/>
            </a:prstGeom>
            <a:noFill/>
            <a:ln w="1905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latin typeface="微软雅黑" panose="020B0503020204020204" pitchFamily="34" charset="-122"/>
                <a:ea typeface="微软雅黑" panose="020B0503020204020204" pitchFamily="34" charset="-122"/>
              </a:endParaRPr>
            </a:p>
          </p:txBody>
        </p:sp>
        <p:sp>
          <p:nvSpPr>
            <p:cNvPr id="39" name="Line 27"/>
            <p:cNvSpPr>
              <a:spLocks noChangeShapeType="1"/>
            </p:cNvSpPr>
            <p:nvPr/>
          </p:nvSpPr>
          <p:spPr bwMode="auto">
            <a:xfrm flipH="1">
              <a:off x="3212519" y="3989996"/>
              <a:ext cx="836793" cy="270439"/>
            </a:xfrm>
            <a:prstGeom prst="line">
              <a:avLst/>
            </a:prstGeom>
            <a:noFill/>
            <a:ln w="1905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latin typeface="微软雅黑" panose="020B0503020204020204" pitchFamily="34" charset="-122"/>
                <a:ea typeface="微软雅黑" panose="020B0503020204020204" pitchFamily="34" charset="-122"/>
              </a:endParaRPr>
            </a:p>
          </p:txBody>
        </p:sp>
        <p:sp>
          <p:nvSpPr>
            <p:cNvPr id="40" name="Line 28"/>
            <p:cNvSpPr>
              <a:spLocks noChangeShapeType="1"/>
            </p:cNvSpPr>
            <p:nvPr/>
          </p:nvSpPr>
          <p:spPr bwMode="auto">
            <a:xfrm>
              <a:off x="4049314" y="3989994"/>
              <a:ext cx="809468" cy="270438"/>
            </a:xfrm>
            <a:prstGeom prst="line">
              <a:avLst/>
            </a:prstGeom>
            <a:noFill/>
            <a:ln w="1905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latin typeface="微软雅黑" panose="020B0503020204020204" pitchFamily="34" charset="-122"/>
                <a:ea typeface="微软雅黑" panose="020B0503020204020204" pitchFamily="34" charset="-122"/>
              </a:endParaRPr>
            </a:p>
          </p:txBody>
        </p:sp>
        <p:sp>
          <p:nvSpPr>
            <p:cNvPr id="41" name="Line 29"/>
            <p:cNvSpPr>
              <a:spLocks noChangeShapeType="1"/>
            </p:cNvSpPr>
            <p:nvPr/>
          </p:nvSpPr>
          <p:spPr bwMode="auto">
            <a:xfrm>
              <a:off x="4049314" y="3989995"/>
              <a:ext cx="2453451" cy="270438"/>
            </a:xfrm>
            <a:prstGeom prst="line">
              <a:avLst/>
            </a:prstGeom>
            <a:noFill/>
            <a:ln w="1905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latin typeface="微软雅黑" panose="020B0503020204020204" pitchFamily="34" charset="-122"/>
                <a:ea typeface="微软雅黑" panose="020B0503020204020204" pitchFamily="34" charset="-122"/>
              </a:endParaRPr>
            </a:p>
          </p:txBody>
        </p:sp>
      </p:grpSp>
      <p:sp>
        <p:nvSpPr>
          <p:cNvPr id="57" name="文本框 56"/>
          <p:cNvSpPr txBox="1"/>
          <p:nvPr/>
        </p:nvSpPr>
        <p:spPr>
          <a:xfrm>
            <a:off x="37073" y="6449664"/>
            <a:ext cx="1359242"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复用技术</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zh-CN" altLang="en-US" dirty="0">
                <a:latin typeface="微软雅黑" panose="020B0503020204020204" pitchFamily="34" charset="-122"/>
                <a:ea typeface="微软雅黑" panose="020B0503020204020204" pitchFamily="34" charset="-122"/>
              </a:rPr>
              <a:t>时分复用</a:t>
            </a:r>
            <a:r>
              <a:rPr lang="en-US" altLang="zh-CN" dirty="0">
                <a:latin typeface="微软雅黑" panose="020B0503020204020204" pitchFamily="34" charset="-122"/>
                <a:ea typeface="微软雅黑" panose="020B0503020204020204" pitchFamily="34" charset="-122"/>
              </a:rPr>
              <a:t>(TDM</a:t>
            </a:r>
            <a:r>
              <a:rPr lang="zh-CN" altLang="en-US" dirty="0">
                <a:latin typeface="微软雅黑" panose="020B0503020204020204" pitchFamily="34" charset="-122"/>
                <a:ea typeface="微软雅黑" panose="020B0503020204020204" pitchFamily="34" charset="-122"/>
              </a:rPr>
              <a:t>）</a:t>
            </a:r>
          </a:p>
        </p:txBody>
      </p:sp>
      <p:sp>
        <p:nvSpPr>
          <p:cNvPr id="3" name="内容占位符 2"/>
          <p:cNvSpPr>
            <a:spLocks noGrp="1"/>
          </p:cNvSpPr>
          <p:nvPr>
            <p:ph idx="1"/>
          </p:nvPr>
        </p:nvSpPr>
        <p:spPr>
          <a:xfrm>
            <a:off x="475563" y="1428688"/>
            <a:ext cx="11449437" cy="4586694"/>
          </a:xfrm>
        </p:spPr>
        <p:txBody>
          <a:bodyPr>
            <a:normAutofit/>
          </a:bodyPr>
          <a:lstStyle/>
          <a:p>
            <a:pPr>
              <a:lnSpc>
                <a:spcPts val="3400"/>
              </a:lnSpc>
            </a:pPr>
            <a:r>
              <a:rPr lang="zh-CN" altLang="en-US" sz="2400" b="1" dirty="0">
                <a:solidFill>
                  <a:srgbClr val="7030A0"/>
                </a:solidFill>
                <a:latin typeface="微软雅黑" panose="020B0503020204020204" pitchFamily="34" charset="-122"/>
                <a:ea typeface="微软雅黑" panose="020B0503020204020204" pitchFamily="34" charset="-122"/>
              </a:rPr>
              <a:t>存在的不足：</a:t>
            </a:r>
            <a:r>
              <a:rPr lang="zh-CN" altLang="en-US" sz="2400" dirty="0">
                <a:latin typeface="微软雅黑" panose="020B0503020204020204" pitchFamily="34" charset="-122"/>
                <a:ea typeface="微软雅黑" panose="020B0503020204020204" pitchFamily="34" charset="-122"/>
              </a:rPr>
              <a:t>使用时分复用系统传送计算机数据时，由于计算机数据的突发性质，用户对分配到的子信道的利用率一般是不高的。</a:t>
            </a:r>
          </a:p>
          <a:p>
            <a:pPr>
              <a:lnSpc>
                <a:spcPts val="3400"/>
              </a:lnSpc>
            </a:pPr>
            <a:endParaRPr lang="zh-CN" altLang="en-US" sz="2400"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79</a:t>
            </a:fld>
            <a:endParaRPr kumimoji="1" lang="zh-CN" altLang="en-US" dirty="0"/>
          </a:p>
        </p:txBody>
      </p:sp>
      <p:sp>
        <p:nvSpPr>
          <p:cNvPr id="5" name="圆角矩形 17"/>
          <p:cNvSpPr/>
          <p:nvPr/>
        </p:nvSpPr>
        <p:spPr>
          <a:xfrm>
            <a:off x="561692" y="2795812"/>
            <a:ext cx="11154745" cy="3653852"/>
          </a:xfrm>
          <a:prstGeom prst="roundRect">
            <a:avLst>
              <a:gd name="adj" fmla="val 8269"/>
            </a:avLst>
          </a:prstGeom>
          <a:solidFill>
            <a:schemeClr val="bg1"/>
          </a:solidFill>
          <a:ln>
            <a:solidFill>
              <a:srgbClr val="B348FF"/>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6" name="矩形 5"/>
          <p:cNvSpPr/>
          <p:nvPr/>
        </p:nvSpPr>
        <p:spPr>
          <a:xfrm>
            <a:off x="3461555" y="6040645"/>
            <a:ext cx="5109091" cy="461665"/>
          </a:xfrm>
          <a:prstGeom prst="rect">
            <a:avLst/>
          </a:prstGeom>
        </p:spPr>
        <p:txBody>
          <a:bodyPr wrap="none">
            <a:spAutoFit/>
          </a:bodyPr>
          <a:lstStyle/>
          <a:p>
            <a:pPr algn="ctr"/>
            <a:r>
              <a:rPr lang="zh-CN" altLang="zh-CN" sz="2400" dirty="0">
                <a:latin typeface="微软雅黑" panose="020B0503020204020204" pitchFamily="34" charset="-122"/>
                <a:ea typeface="微软雅黑" panose="020B0503020204020204" pitchFamily="34" charset="-122"/>
              </a:rPr>
              <a:t>时分复用可能会造成线路资源的浪费</a:t>
            </a:r>
            <a:endParaRPr lang="zh-CN" altLang="en-US" sz="2400" dirty="0">
              <a:latin typeface="微软雅黑" panose="020B0503020204020204" pitchFamily="34" charset="-122"/>
              <a:ea typeface="微软雅黑" panose="020B0503020204020204" pitchFamily="34" charset="-122"/>
            </a:endParaRPr>
          </a:p>
        </p:txBody>
      </p:sp>
      <p:sp>
        <p:nvSpPr>
          <p:cNvPr id="8" name="Freeform 3"/>
          <p:cNvSpPr/>
          <p:nvPr/>
        </p:nvSpPr>
        <p:spPr bwMode="auto">
          <a:xfrm>
            <a:off x="8016194" y="4219671"/>
            <a:ext cx="281367" cy="403256"/>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00FFCC"/>
          </a:solidFill>
          <a:ln w="19050">
            <a:solidFill>
              <a:schemeClr val="tx1"/>
            </a:solidFill>
            <a:round/>
          </a:ln>
          <a:effec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9" name="Freeform 4"/>
          <p:cNvSpPr/>
          <p:nvPr/>
        </p:nvSpPr>
        <p:spPr bwMode="auto">
          <a:xfrm>
            <a:off x="9139814" y="4219671"/>
            <a:ext cx="279517" cy="403256"/>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00FFCC"/>
          </a:solidFill>
          <a:ln w="19050">
            <a:solidFill>
              <a:schemeClr val="tx1"/>
            </a:solidFill>
            <a:round/>
          </a:ln>
          <a:effec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0" name="Freeform 5"/>
          <p:cNvSpPr/>
          <p:nvPr/>
        </p:nvSpPr>
        <p:spPr bwMode="auto">
          <a:xfrm>
            <a:off x="9700698" y="4219671"/>
            <a:ext cx="281367" cy="403256"/>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CCFF"/>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1" name="Freeform 6"/>
          <p:cNvSpPr/>
          <p:nvPr/>
        </p:nvSpPr>
        <p:spPr bwMode="auto">
          <a:xfrm>
            <a:off x="10542950" y="4219671"/>
            <a:ext cx="279517" cy="403256"/>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66FF33"/>
          </a:solidFill>
          <a:ln w="19050">
            <a:solidFill>
              <a:schemeClr val="tx1"/>
            </a:solidFill>
            <a:round/>
          </a:ln>
          <a:effec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2" name="Freeform 7"/>
          <p:cNvSpPr/>
          <p:nvPr/>
        </p:nvSpPr>
        <p:spPr bwMode="auto">
          <a:xfrm>
            <a:off x="7736678" y="4219671"/>
            <a:ext cx="279517" cy="403256"/>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FF66"/>
          </a:solidFill>
          <a:ln w="19050">
            <a:solidFill>
              <a:schemeClr val="tx1"/>
            </a:solidFill>
            <a:round/>
          </a:ln>
          <a:effec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3" name="Freeform 8"/>
          <p:cNvSpPr/>
          <p:nvPr/>
        </p:nvSpPr>
        <p:spPr bwMode="auto">
          <a:xfrm>
            <a:off x="6613058" y="4223090"/>
            <a:ext cx="281367" cy="404964"/>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FF66"/>
          </a:solidFill>
          <a:ln w="19050">
            <a:solidFill>
              <a:schemeClr val="tx1"/>
            </a:solidFill>
            <a:round/>
          </a:ln>
          <a:effec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4" name="Freeform 9"/>
          <p:cNvSpPr/>
          <p:nvPr/>
        </p:nvSpPr>
        <p:spPr bwMode="auto">
          <a:xfrm>
            <a:off x="6333542" y="4223090"/>
            <a:ext cx="279517" cy="404964"/>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CCFF"/>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5" name="Freeform 10"/>
          <p:cNvSpPr/>
          <p:nvPr/>
        </p:nvSpPr>
        <p:spPr bwMode="auto">
          <a:xfrm>
            <a:off x="3712379" y="3004778"/>
            <a:ext cx="655291" cy="404965"/>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FFCCFF"/>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6" name="Freeform 11"/>
          <p:cNvSpPr/>
          <p:nvPr/>
        </p:nvSpPr>
        <p:spPr bwMode="auto">
          <a:xfrm>
            <a:off x="1748359" y="3814706"/>
            <a:ext cx="1310581" cy="404965"/>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FFFF66"/>
          </a:solidFill>
          <a:ln w="19050">
            <a:solidFill>
              <a:schemeClr val="tx1"/>
            </a:solidFill>
            <a:round/>
          </a:ln>
          <a:effec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7" name="Freeform 12"/>
          <p:cNvSpPr/>
          <p:nvPr/>
        </p:nvSpPr>
        <p:spPr bwMode="auto">
          <a:xfrm>
            <a:off x="2403648" y="4622927"/>
            <a:ext cx="1308729" cy="404964"/>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00FFCC"/>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8" name="Freeform 13"/>
          <p:cNvSpPr/>
          <p:nvPr/>
        </p:nvSpPr>
        <p:spPr bwMode="auto">
          <a:xfrm>
            <a:off x="3712379" y="5432857"/>
            <a:ext cx="655291" cy="404964"/>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66FF33"/>
          </a:solidFill>
          <a:ln w="19050">
            <a:solidFill>
              <a:schemeClr val="tx1"/>
            </a:solidFill>
            <a:round/>
          </a:ln>
          <a:effec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9" name="Text Box 14"/>
          <p:cNvSpPr txBox="1">
            <a:spLocks noChangeArrowheads="1"/>
          </p:cNvSpPr>
          <p:nvPr/>
        </p:nvSpPr>
        <p:spPr bwMode="auto">
          <a:xfrm>
            <a:off x="1250411" y="2980859"/>
            <a:ext cx="364201"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b="1" dirty="0">
                <a:solidFill>
                  <a:srgbClr val="000099"/>
                </a:solidFill>
                <a:latin typeface="微软雅黑" panose="020B0503020204020204" pitchFamily="34" charset="-122"/>
                <a:ea typeface="微软雅黑" panose="020B0503020204020204" pitchFamily="34" charset="-122"/>
              </a:rPr>
              <a:t>A</a:t>
            </a:r>
          </a:p>
        </p:txBody>
      </p:sp>
      <p:sp>
        <p:nvSpPr>
          <p:cNvPr id="20" name="Text Box 15"/>
          <p:cNvSpPr txBox="1">
            <a:spLocks noChangeArrowheads="1"/>
          </p:cNvSpPr>
          <p:nvPr/>
        </p:nvSpPr>
        <p:spPr bwMode="auto">
          <a:xfrm>
            <a:off x="1250411" y="3790786"/>
            <a:ext cx="348172"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b="1" dirty="0">
                <a:solidFill>
                  <a:srgbClr val="000099"/>
                </a:solidFill>
                <a:latin typeface="微软雅黑" panose="020B0503020204020204" pitchFamily="34" charset="-122"/>
                <a:ea typeface="微软雅黑" panose="020B0503020204020204" pitchFamily="34" charset="-122"/>
              </a:rPr>
              <a:t>B</a:t>
            </a:r>
          </a:p>
        </p:txBody>
      </p:sp>
      <p:sp>
        <p:nvSpPr>
          <p:cNvPr id="21" name="Text Box 16"/>
          <p:cNvSpPr txBox="1">
            <a:spLocks noChangeArrowheads="1"/>
          </p:cNvSpPr>
          <p:nvPr/>
        </p:nvSpPr>
        <p:spPr bwMode="auto">
          <a:xfrm>
            <a:off x="1250411" y="4600715"/>
            <a:ext cx="346569"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b="1">
                <a:solidFill>
                  <a:srgbClr val="000099"/>
                </a:solidFill>
                <a:latin typeface="微软雅黑" panose="020B0503020204020204" pitchFamily="34" charset="-122"/>
                <a:ea typeface="微软雅黑" panose="020B0503020204020204" pitchFamily="34" charset="-122"/>
              </a:rPr>
              <a:t>C</a:t>
            </a:r>
          </a:p>
        </p:txBody>
      </p:sp>
      <p:sp>
        <p:nvSpPr>
          <p:cNvPr id="22" name="Text Box 17"/>
          <p:cNvSpPr txBox="1">
            <a:spLocks noChangeArrowheads="1"/>
          </p:cNvSpPr>
          <p:nvPr/>
        </p:nvSpPr>
        <p:spPr bwMode="auto">
          <a:xfrm>
            <a:off x="1250411" y="5410641"/>
            <a:ext cx="373820"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b="1" dirty="0">
                <a:solidFill>
                  <a:srgbClr val="000099"/>
                </a:solidFill>
                <a:latin typeface="微软雅黑" panose="020B0503020204020204" pitchFamily="34" charset="-122"/>
                <a:ea typeface="微软雅黑" panose="020B0503020204020204" pitchFamily="34" charset="-122"/>
              </a:rPr>
              <a:t>D</a:t>
            </a:r>
          </a:p>
        </p:txBody>
      </p:sp>
      <p:sp>
        <p:nvSpPr>
          <p:cNvPr id="23" name="Line 18"/>
          <p:cNvSpPr>
            <a:spLocks noChangeShapeType="1"/>
          </p:cNvSpPr>
          <p:nvPr/>
        </p:nvSpPr>
        <p:spPr bwMode="auto">
          <a:xfrm>
            <a:off x="6144729" y="4622927"/>
            <a:ext cx="4959105" cy="0"/>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24" name="Line 19"/>
          <p:cNvSpPr>
            <a:spLocks noChangeShapeType="1"/>
          </p:cNvSpPr>
          <p:nvPr/>
        </p:nvSpPr>
        <p:spPr bwMode="auto">
          <a:xfrm>
            <a:off x="6894426" y="4522114"/>
            <a:ext cx="0" cy="10081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25" name="Text Box 20"/>
          <p:cNvSpPr txBox="1">
            <a:spLocks noChangeArrowheads="1"/>
          </p:cNvSpPr>
          <p:nvPr/>
        </p:nvSpPr>
        <p:spPr bwMode="auto">
          <a:xfrm>
            <a:off x="3853060" y="2963768"/>
            <a:ext cx="343364"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135" b="1">
                <a:latin typeface="微软雅黑" panose="020B0503020204020204" pitchFamily="34" charset="-122"/>
                <a:ea typeface="微软雅黑" panose="020B0503020204020204" pitchFamily="34" charset="-122"/>
              </a:rPr>
              <a:t>a</a:t>
            </a:r>
          </a:p>
        </p:txBody>
      </p:sp>
      <p:sp>
        <p:nvSpPr>
          <p:cNvPr id="26" name="Text Box 23"/>
          <p:cNvSpPr txBox="1">
            <a:spLocks noChangeArrowheads="1"/>
          </p:cNvSpPr>
          <p:nvPr/>
        </p:nvSpPr>
        <p:spPr bwMode="auto">
          <a:xfrm>
            <a:off x="1868680" y="3811291"/>
            <a:ext cx="367408"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135" b="1">
                <a:latin typeface="微软雅黑" panose="020B0503020204020204" pitchFamily="34" charset="-122"/>
                <a:ea typeface="微软雅黑" panose="020B0503020204020204" pitchFamily="34" charset="-122"/>
              </a:rPr>
              <a:t>b</a:t>
            </a:r>
          </a:p>
        </p:txBody>
      </p:sp>
      <p:sp>
        <p:nvSpPr>
          <p:cNvPr id="27" name="Text Box 24"/>
          <p:cNvSpPr txBox="1">
            <a:spLocks noChangeArrowheads="1"/>
          </p:cNvSpPr>
          <p:nvPr/>
        </p:nvSpPr>
        <p:spPr bwMode="auto">
          <a:xfrm>
            <a:off x="3214434" y="4590462"/>
            <a:ext cx="325729"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135" b="1">
                <a:latin typeface="微软雅黑" panose="020B0503020204020204" pitchFamily="34" charset="-122"/>
                <a:ea typeface="微软雅黑" panose="020B0503020204020204" pitchFamily="34" charset="-122"/>
              </a:rPr>
              <a:t>c</a:t>
            </a:r>
          </a:p>
        </p:txBody>
      </p:sp>
      <p:sp>
        <p:nvSpPr>
          <p:cNvPr id="28" name="Text Box 25"/>
          <p:cNvSpPr txBox="1">
            <a:spLocks noChangeArrowheads="1"/>
          </p:cNvSpPr>
          <p:nvPr/>
        </p:nvSpPr>
        <p:spPr bwMode="auto">
          <a:xfrm>
            <a:off x="3814191" y="5405519"/>
            <a:ext cx="365805"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135" b="1">
                <a:latin typeface="微软雅黑" panose="020B0503020204020204" pitchFamily="34" charset="-122"/>
                <a:ea typeface="微软雅黑" panose="020B0503020204020204" pitchFamily="34" charset="-122"/>
              </a:rPr>
              <a:t>d</a:t>
            </a:r>
          </a:p>
        </p:txBody>
      </p:sp>
      <p:sp>
        <p:nvSpPr>
          <p:cNvPr id="29" name="Text Box 29"/>
          <p:cNvSpPr txBox="1">
            <a:spLocks noChangeArrowheads="1"/>
          </p:cNvSpPr>
          <p:nvPr/>
        </p:nvSpPr>
        <p:spPr bwMode="auto">
          <a:xfrm>
            <a:off x="4624972" y="2980859"/>
            <a:ext cx="284052"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dirty="0">
                <a:latin typeface="微软雅黑" panose="020B0503020204020204" pitchFamily="34" charset="-122"/>
                <a:ea typeface="微软雅黑" panose="020B0503020204020204" pitchFamily="34" charset="-122"/>
              </a:rPr>
              <a:t>t</a:t>
            </a:r>
          </a:p>
        </p:txBody>
      </p:sp>
      <p:sp>
        <p:nvSpPr>
          <p:cNvPr id="30" name="Text Box 30"/>
          <p:cNvSpPr txBox="1">
            <a:spLocks noChangeArrowheads="1"/>
          </p:cNvSpPr>
          <p:nvPr/>
        </p:nvSpPr>
        <p:spPr bwMode="auto">
          <a:xfrm>
            <a:off x="4624972" y="3809580"/>
            <a:ext cx="284052"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dirty="0">
                <a:latin typeface="微软雅黑" panose="020B0503020204020204" pitchFamily="34" charset="-122"/>
                <a:ea typeface="微软雅黑" panose="020B0503020204020204" pitchFamily="34" charset="-122"/>
              </a:rPr>
              <a:t>t</a:t>
            </a:r>
          </a:p>
        </p:txBody>
      </p:sp>
      <p:sp>
        <p:nvSpPr>
          <p:cNvPr id="31" name="Text Box 31"/>
          <p:cNvSpPr txBox="1">
            <a:spLocks noChangeArrowheads="1"/>
          </p:cNvSpPr>
          <p:nvPr/>
        </p:nvSpPr>
        <p:spPr bwMode="auto">
          <a:xfrm>
            <a:off x="4624972" y="4638306"/>
            <a:ext cx="284052"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dirty="0">
                <a:latin typeface="微软雅黑" panose="020B0503020204020204" pitchFamily="34" charset="-122"/>
                <a:ea typeface="微软雅黑" panose="020B0503020204020204" pitchFamily="34" charset="-122"/>
              </a:rPr>
              <a:t>t</a:t>
            </a:r>
          </a:p>
        </p:txBody>
      </p:sp>
      <p:sp>
        <p:nvSpPr>
          <p:cNvPr id="32" name="Text Box 32"/>
          <p:cNvSpPr txBox="1">
            <a:spLocks noChangeArrowheads="1"/>
          </p:cNvSpPr>
          <p:nvPr/>
        </p:nvSpPr>
        <p:spPr bwMode="auto">
          <a:xfrm>
            <a:off x="4624972" y="5467030"/>
            <a:ext cx="284052"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dirty="0">
                <a:latin typeface="微软雅黑" panose="020B0503020204020204" pitchFamily="34" charset="-122"/>
                <a:ea typeface="微软雅黑" panose="020B0503020204020204" pitchFamily="34" charset="-122"/>
              </a:rPr>
              <a:t>t</a:t>
            </a:r>
          </a:p>
        </p:txBody>
      </p:sp>
      <p:sp>
        <p:nvSpPr>
          <p:cNvPr id="33" name="Text Box 33"/>
          <p:cNvSpPr txBox="1">
            <a:spLocks noChangeArrowheads="1"/>
          </p:cNvSpPr>
          <p:nvPr/>
        </p:nvSpPr>
        <p:spPr bwMode="auto">
          <a:xfrm>
            <a:off x="11079770" y="4534182"/>
            <a:ext cx="284052"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dirty="0">
                <a:latin typeface="微软雅黑" panose="020B0503020204020204" pitchFamily="34" charset="-122"/>
                <a:ea typeface="微软雅黑" panose="020B0503020204020204" pitchFamily="34" charset="-122"/>
              </a:rPr>
              <a:t>t</a:t>
            </a:r>
          </a:p>
        </p:txBody>
      </p:sp>
      <p:sp>
        <p:nvSpPr>
          <p:cNvPr id="34" name="Line 34"/>
          <p:cNvSpPr>
            <a:spLocks noChangeShapeType="1"/>
          </p:cNvSpPr>
          <p:nvPr/>
        </p:nvSpPr>
        <p:spPr bwMode="auto">
          <a:xfrm>
            <a:off x="8858445" y="4522114"/>
            <a:ext cx="0" cy="10081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35" name="Line 35"/>
          <p:cNvSpPr>
            <a:spLocks noChangeShapeType="1"/>
          </p:cNvSpPr>
          <p:nvPr/>
        </p:nvSpPr>
        <p:spPr bwMode="auto">
          <a:xfrm>
            <a:off x="2403648" y="4117148"/>
            <a:ext cx="0" cy="10252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36" name="Line 36"/>
          <p:cNvSpPr>
            <a:spLocks noChangeShapeType="1"/>
          </p:cNvSpPr>
          <p:nvPr/>
        </p:nvSpPr>
        <p:spPr bwMode="auto">
          <a:xfrm>
            <a:off x="3058940" y="4927077"/>
            <a:ext cx="0" cy="10081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37" name="Line 37"/>
          <p:cNvSpPr>
            <a:spLocks noChangeShapeType="1"/>
          </p:cNvSpPr>
          <p:nvPr/>
        </p:nvSpPr>
        <p:spPr bwMode="auto">
          <a:xfrm>
            <a:off x="3712378" y="4117148"/>
            <a:ext cx="0" cy="10252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38" name="Line 38"/>
          <p:cNvSpPr>
            <a:spLocks noChangeShapeType="1"/>
          </p:cNvSpPr>
          <p:nvPr/>
        </p:nvSpPr>
        <p:spPr bwMode="auto">
          <a:xfrm>
            <a:off x="2403648" y="5737006"/>
            <a:ext cx="0" cy="10081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39" name="Line 39"/>
          <p:cNvSpPr>
            <a:spLocks noChangeShapeType="1"/>
          </p:cNvSpPr>
          <p:nvPr/>
        </p:nvSpPr>
        <p:spPr bwMode="auto">
          <a:xfrm>
            <a:off x="4367670" y="4927077"/>
            <a:ext cx="0" cy="10081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40" name="Line 40"/>
          <p:cNvSpPr>
            <a:spLocks noChangeShapeType="1"/>
          </p:cNvSpPr>
          <p:nvPr/>
        </p:nvSpPr>
        <p:spPr bwMode="auto">
          <a:xfrm>
            <a:off x="3712378" y="5737006"/>
            <a:ext cx="0" cy="10081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41" name="Line 41"/>
          <p:cNvSpPr>
            <a:spLocks noChangeShapeType="1"/>
          </p:cNvSpPr>
          <p:nvPr/>
        </p:nvSpPr>
        <p:spPr bwMode="auto">
          <a:xfrm>
            <a:off x="6333541" y="4725450"/>
            <a:ext cx="0" cy="20162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42" name="Line 42"/>
          <p:cNvSpPr>
            <a:spLocks noChangeShapeType="1"/>
          </p:cNvSpPr>
          <p:nvPr/>
        </p:nvSpPr>
        <p:spPr bwMode="auto">
          <a:xfrm>
            <a:off x="7455309" y="4725450"/>
            <a:ext cx="0" cy="20162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43" name="Line 43"/>
          <p:cNvSpPr>
            <a:spLocks noChangeShapeType="1"/>
          </p:cNvSpPr>
          <p:nvPr/>
        </p:nvSpPr>
        <p:spPr bwMode="auto">
          <a:xfrm>
            <a:off x="8577078" y="4725450"/>
            <a:ext cx="0" cy="20162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44" name="Line 44"/>
          <p:cNvSpPr>
            <a:spLocks noChangeShapeType="1"/>
          </p:cNvSpPr>
          <p:nvPr/>
        </p:nvSpPr>
        <p:spPr bwMode="auto">
          <a:xfrm>
            <a:off x="9700698" y="4725450"/>
            <a:ext cx="0" cy="20162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45" name="Line 45"/>
          <p:cNvSpPr>
            <a:spLocks noChangeShapeType="1"/>
          </p:cNvSpPr>
          <p:nvPr/>
        </p:nvSpPr>
        <p:spPr bwMode="auto">
          <a:xfrm>
            <a:off x="6333542" y="4826263"/>
            <a:ext cx="1121769" cy="0"/>
          </a:xfrm>
          <a:prstGeom prst="line">
            <a:avLst/>
          </a:prstGeom>
          <a:noFill/>
          <a:ln w="12700">
            <a:solidFill>
              <a:schemeClr val="tx1"/>
            </a:solidFill>
            <a:prstDash val="solid"/>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46" name="Line 46"/>
          <p:cNvSpPr>
            <a:spLocks noChangeShapeType="1"/>
          </p:cNvSpPr>
          <p:nvPr/>
        </p:nvSpPr>
        <p:spPr bwMode="auto">
          <a:xfrm>
            <a:off x="7455310" y="4826263"/>
            <a:ext cx="1121769"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47" name="Line 47"/>
          <p:cNvSpPr>
            <a:spLocks noChangeShapeType="1"/>
          </p:cNvSpPr>
          <p:nvPr/>
        </p:nvSpPr>
        <p:spPr bwMode="auto">
          <a:xfrm>
            <a:off x="8577079" y="4826263"/>
            <a:ext cx="1123620"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48" name="Text Box 48"/>
          <p:cNvSpPr txBox="1">
            <a:spLocks noChangeArrowheads="1"/>
          </p:cNvSpPr>
          <p:nvPr/>
        </p:nvSpPr>
        <p:spPr bwMode="auto">
          <a:xfrm>
            <a:off x="7647774" y="5602018"/>
            <a:ext cx="1835759"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dirty="0">
                <a:latin typeface="微软雅黑" panose="020B0503020204020204" pitchFamily="34" charset="-122"/>
                <a:ea typeface="微软雅黑" panose="020B0503020204020204" pitchFamily="34" charset="-122"/>
              </a:rPr>
              <a:t>4 </a:t>
            </a:r>
            <a:r>
              <a:rPr kumimoji="1" lang="zh-CN" altLang="en-US" sz="1865" dirty="0">
                <a:latin typeface="微软雅黑" panose="020B0503020204020204" pitchFamily="34" charset="-122"/>
                <a:ea typeface="微软雅黑" panose="020B0503020204020204" pitchFamily="34" charset="-122"/>
              </a:rPr>
              <a:t>个时分复用帧</a:t>
            </a:r>
          </a:p>
        </p:txBody>
      </p:sp>
      <p:sp>
        <p:nvSpPr>
          <p:cNvPr id="49" name="Text Box 49"/>
          <p:cNvSpPr txBox="1">
            <a:spLocks noChangeArrowheads="1"/>
          </p:cNvSpPr>
          <p:nvPr/>
        </p:nvSpPr>
        <p:spPr bwMode="auto">
          <a:xfrm>
            <a:off x="6613058" y="4771586"/>
            <a:ext cx="486029" cy="379656"/>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dirty="0">
                <a:latin typeface="微软雅黑" panose="020B0503020204020204" pitchFamily="34" charset="-122"/>
                <a:ea typeface="微软雅黑" panose="020B0503020204020204" pitchFamily="34" charset="-122"/>
              </a:rPr>
              <a:t>#1</a:t>
            </a:r>
          </a:p>
        </p:txBody>
      </p:sp>
      <p:sp>
        <p:nvSpPr>
          <p:cNvPr id="50" name="Line 50"/>
          <p:cNvSpPr>
            <a:spLocks noChangeShapeType="1"/>
          </p:cNvSpPr>
          <p:nvPr/>
        </p:nvSpPr>
        <p:spPr bwMode="auto">
          <a:xfrm>
            <a:off x="4826743" y="3467839"/>
            <a:ext cx="1225431" cy="751832"/>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51" name="Line 51"/>
          <p:cNvSpPr>
            <a:spLocks noChangeShapeType="1"/>
          </p:cNvSpPr>
          <p:nvPr/>
        </p:nvSpPr>
        <p:spPr bwMode="auto">
          <a:xfrm>
            <a:off x="4826743" y="4243592"/>
            <a:ext cx="1131024" cy="177705"/>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52" name="Line 52"/>
          <p:cNvSpPr>
            <a:spLocks noChangeShapeType="1"/>
          </p:cNvSpPr>
          <p:nvPr/>
        </p:nvSpPr>
        <p:spPr bwMode="auto">
          <a:xfrm flipV="1">
            <a:off x="4910043" y="4622927"/>
            <a:ext cx="1047724" cy="394712"/>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53" name="Line 53"/>
          <p:cNvSpPr>
            <a:spLocks noChangeShapeType="1"/>
          </p:cNvSpPr>
          <p:nvPr/>
        </p:nvSpPr>
        <p:spPr bwMode="auto">
          <a:xfrm flipV="1">
            <a:off x="4928554" y="4826263"/>
            <a:ext cx="1123619" cy="910743"/>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54" name="Text Box 54"/>
          <p:cNvSpPr txBox="1">
            <a:spLocks noChangeArrowheads="1"/>
          </p:cNvSpPr>
          <p:nvPr/>
        </p:nvSpPr>
        <p:spPr bwMode="auto">
          <a:xfrm>
            <a:off x="4910042" y="5096241"/>
            <a:ext cx="423513"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dirty="0">
                <a:latin typeface="微软雅黑" panose="020B0503020204020204" pitchFamily="34" charset="-122"/>
                <a:ea typeface="微软雅黑" panose="020B0503020204020204" pitchFamily="34" charset="-122"/>
              </a:rPr>
              <a:t>④</a:t>
            </a:r>
          </a:p>
        </p:txBody>
      </p:sp>
      <p:sp>
        <p:nvSpPr>
          <p:cNvPr id="55" name="Text Box 55"/>
          <p:cNvSpPr txBox="1">
            <a:spLocks noChangeArrowheads="1"/>
          </p:cNvSpPr>
          <p:nvPr/>
        </p:nvSpPr>
        <p:spPr bwMode="auto">
          <a:xfrm>
            <a:off x="4910042" y="4502070"/>
            <a:ext cx="423513"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dirty="0">
                <a:latin typeface="微软雅黑" panose="020B0503020204020204" pitchFamily="34" charset="-122"/>
                <a:ea typeface="微软雅黑" panose="020B0503020204020204" pitchFamily="34" charset="-122"/>
              </a:rPr>
              <a:t>③</a:t>
            </a:r>
          </a:p>
        </p:txBody>
      </p:sp>
      <p:sp>
        <p:nvSpPr>
          <p:cNvPr id="56" name="Text Box 56"/>
          <p:cNvSpPr txBox="1">
            <a:spLocks noChangeArrowheads="1"/>
          </p:cNvSpPr>
          <p:nvPr/>
        </p:nvSpPr>
        <p:spPr bwMode="auto">
          <a:xfrm>
            <a:off x="4910042" y="3855716"/>
            <a:ext cx="423513"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dirty="0">
                <a:latin typeface="微软雅黑" panose="020B0503020204020204" pitchFamily="34" charset="-122"/>
                <a:ea typeface="微软雅黑" panose="020B0503020204020204" pitchFamily="34" charset="-122"/>
              </a:rPr>
              <a:t>②</a:t>
            </a:r>
          </a:p>
        </p:txBody>
      </p:sp>
      <p:sp>
        <p:nvSpPr>
          <p:cNvPr id="57" name="Text Box 57"/>
          <p:cNvSpPr txBox="1">
            <a:spLocks noChangeArrowheads="1"/>
          </p:cNvSpPr>
          <p:nvPr/>
        </p:nvSpPr>
        <p:spPr bwMode="auto">
          <a:xfrm>
            <a:off x="4910042" y="3235452"/>
            <a:ext cx="423513"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dirty="0">
                <a:latin typeface="微软雅黑" panose="020B0503020204020204" pitchFamily="34" charset="-122"/>
                <a:ea typeface="微软雅黑" panose="020B0503020204020204" pitchFamily="34" charset="-122"/>
              </a:rPr>
              <a:t>①</a:t>
            </a:r>
          </a:p>
        </p:txBody>
      </p:sp>
      <p:sp>
        <p:nvSpPr>
          <p:cNvPr id="58" name="Freeform 58"/>
          <p:cNvSpPr/>
          <p:nvPr/>
        </p:nvSpPr>
        <p:spPr bwMode="auto">
          <a:xfrm>
            <a:off x="1748359" y="3004778"/>
            <a:ext cx="655291" cy="404965"/>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FFCCFF"/>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59" name="Line 59"/>
          <p:cNvSpPr>
            <a:spLocks noChangeShapeType="1"/>
          </p:cNvSpPr>
          <p:nvPr/>
        </p:nvSpPr>
        <p:spPr bwMode="auto">
          <a:xfrm>
            <a:off x="4367670" y="4117148"/>
            <a:ext cx="0" cy="10252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60" name="Line 60"/>
          <p:cNvSpPr>
            <a:spLocks noChangeShapeType="1"/>
          </p:cNvSpPr>
          <p:nvPr/>
        </p:nvSpPr>
        <p:spPr bwMode="auto">
          <a:xfrm>
            <a:off x="1748359" y="5716501"/>
            <a:ext cx="0" cy="10081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61" name="Text Box 61"/>
          <p:cNvSpPr txBox="1">
            <a:spLocks noChangeArrowheads="1"/>
          </p:cNvSpPr>
          <p:nvPr/>
        </p:nvSpPr>
        <p:spPr bwMode="auto">
          <a:xfrm>
            <a:off x="1868680" y="2960351"/>
            <a:ext cx="343364"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135" b="1" dirty="0">
                <a:latin typeface="微软雅黑" panose="020B0503020204020204" pitchFamily="34" charset="-122"/>
                <a:ea typeface="微软雅黑" panose="020B0503020204020204" pitchFamily="34" charset="-122"/>
              </a:rPr>
              <a:t>a</a:t>
            </a:r>
          </a:p>
        </p:txBody>
      </p:sp>
      <p:sp>
        <p:nvSpPr>
          <p:cNvPr id="62" name="Text Box 62"/>
          <p:cNvSpPr txBox="1">
            <a:spLocks noChangeArrowheads="1"/>
          </p:cNvSpPr>
          <p:nvPr/>
        </p:nvSpPr>
        <p:spPr bwMode="auto">
          <a:xfrm>
            <a:off x="2555439" y="4576793"/>
            <a:ext cx="325729"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135" b="1">
                <a:latin typeface="微软雅黑" panose="020B0503020204020204" pitchFamily="34" charset="-122"/>
                <a:ea typeface="微软雅黑" panose="020B0503020204020204" pitchFamily="34" charset="-122"/>
              </a:rPr>
              <a:t>c</a:t>
            </a:r>
          </a:p>
        </p:txBody>
      </p:sp>
      <p:sp>
        <p:nvSpPr>
          <p:cNvPr id="63" name="Text Box 63"/>
          <p:cNvSpPr txBox="1">
            <a:spLocks noChangeArrowheads="1"/>
          </p:cNvSpPr>
          <p:nvPr/>
        </p:nvSpPr>
        <p:spPr bwMode="auto">
          <a:xfrm>
            <a:off x="2586907" y="3814708"/>
            <a:ext cx="367408"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135" b="1">
                <a:latin typeface="微软雅黑" panose="020B0503020204020204" pitchFamily="34" charset="-122"/>
                <a:ea typeface="微软雅黑" panose="020B0503020204020204" pitchFamily="34" charset="-122"/>
              </a:rPr>
              <a:t>b</a:t>
            </a:r>
          </a:p>
        </p:txBody>
      </p:sp>
      <p:sp>
        <p:nvSpPr>
          <p:cNvPr id="64" name="Line 64"/>
          <p:cNvSpPr>
            <a:spLocks noChangeShapeType="1"/>
          </p:cNvSpPr>
          <p:nvPr/>
        </p:nvSpPr>
        <p:spPr bwMode="auto">
          <a:xfrm>
            <a:off x="7173942" y="4522114"/>
            <a:ext cx="0" cy="10081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65" name="Line 65"/>
          <p:cNvSpPr>
            <a:spLocks noChangeShapeType="1"/>
          </p:cNvSpPr>
          <p:nvPr/>
        </p:nvSpPr>
        <p:spPr bwMode="auto">
          <a:xfrm>
            <a:off x="7455309" y="4522114"/>
            <a:ext cx="0" cy="10081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66" name="Line 66"/>
          <p:cNvSpPr>
            <a:spLocks noChangeShapeType="1"/>
          </p:cNvSpPr>
          <p:nvPr/>
        </p:nvSpPr>
        <p:spPr bwMode="auto">
          <a:xfrm>
            <a:off x="9700698" y="4826263"/>
            <a:ext cx="1121769"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67" name="Line 67"/>
          <p:cNvSpPr>
            <a:spLocks noChangeShapeType="1"/>
          </p:cNvSpPr>
          <p:nvPr/>
        </p:nvSpPr>
        <p:spPr bwMode="auto">
          <a:xfrm>
            <a:off x="10822467" y="4725450"/>
            <a:ext cx="0" cy="20162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68" name="Line 68"/>
          <p:cNvSpPr>
            <a:spLocks noChangeShapeType="1"/>
          </p:cNvSpPr>
          <p:nvPr/>
        </p:nvSpPr>
        <p:spPr bwMode="auto">
          <a:xfrm>
            <a:off x="10261582" y="4522114"/>
            <a:ext cx="0" cy="10081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69" name="Line 69"/>
          <p:cNvSpPr>
            <a:spLocks noChangeShapeType="1"/>
          </p:cNvSpPr>
          <p:nvPr/>
        </p:nvSpPr>
        <p:spPr bwMode="auto">
          <a:xfrm>
            <a:off x="8577078" y="4522114"/>
            <a:ext cx="0" cy="10081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70" name="Text Box 72"/>
          <p:cNvSpPr txBox="1">
            <a:spLocks noChangeArrowheads="1"/>
          </p:cNvSpPr>
          <p:nvPr/>
        </p:nvSpPr>
        <p:spPr bwMode="auto">
          <a:xfrm>
            <a:off x="5060226" y="5531821"/>
            <a:ext cx="1140056"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865" dirty="0">
                <a:solidFill>
                  <a:srgbClr val="C00000"/>
                </a:solidFill>
                <a:latin typeface="微软雅黑" panose="020B0503020204020204" pitchFamily="34" charset="-122"/>
                <a:ea typeface="微软雅黑" panose="020B0503020204020204" pitchFamily="34" charset="-122"/>
              </a:rPr>
              <a:t>时分复用</a:t>
            </a:r>
          </a:p>
        </p:txBody>
      </p:sp>
      <p:sp>
        <p:nvSpPr>
          <p:cNvPr id="71" name="Text Box 73"/>
          <p:cNvSpPr txBox="1">
            <a:spLocks noChangeArrowheads="1"/>
          </p:cNvSpPr>
          <p:nvPr/>
        </p:nvSpPr>
        <p:spPr bwMode="auto">
          <a:xfrm>
            <a:off x="7736678" y="4771586"/>
            <a:ext cx="486029" cy="379656"/>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dirty="0">
                <a:latin typeface="微软雅黑" panose="020B0503020204020204" pitchFamily="34" charset="-122"/>
                <a:ea typeface="微软雅黑" panose="020B0503020204020204" pitchFamily="34" charset="-122"/>
              </a:rPr>
              <a:t>#2</a:t>
            </a:r>
          </a:p>
        </p:txBody>
      </p:sp>
      <p:sp>
        <p:nvSpPr>
          <p:cNvPr id="72" name="Text Box 74"/>
          <p:cNvSpPr txBox="1">
            <a:spLocks noChangeArrowheads="1"/>
          </p:cNvSpPr>
          <p:nvPr/>
        </p:nvSpPr>
        <p:spPr bwMode="auto">
          <a:xfrm>
            <a:off x="8913978" y="4771586"/>
            <a:ext cx="486029" cy="379656"/>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dirty="0">
                <a:latin typeface="微软雅黑" panose="020B0503020204020204" pitchFamily="34" charset="-122"/>
                <a:ea typeface="微软雅黑" panose="020B0503020204020204" pitchFamily="34" charset="-122"/>
              </a:rPr>
              <a:t>#3</a:t>
            </a:r>
          </a:p>
        </p:txBody>
      </p:sp>
      <p:sp>
        <p:nvSpPr>
          <p:cNvPr id="73" name="Text Box 75"/>
          <p:cNvSpPr txBox="1">
            <a:spLocks noChangeArrowheads="1"/>
          </p:cNvSpPr>
          <p:nvPr/>
        </p:nvSpPr>
        <p:spPr bwMode="auto">
          <a:xfrm>
            <a:off x="10035747" y="4771586"/>
            <a:ext cx="486029" cy="379656"/>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dirty="0">
                <a:latin typeface="微软雅黑" panose="020B0503020204020204" pitchFamily="34" charset="-122"/>
                <a:ea typeface="微软雅黑" panose="020B0503020204020204" pitchFamily="34" charset="-122"/>
              </a:rPr>
              <a:t>#4</a:t>
            </a:r>
          </a:p>
        </p:txBody>
      </p:sp>
      <p:sp>
        <p:nvSpPr>
          <p:cNvPr id="74" name="Line 76"/>
          <p:cNvSpPr>
            <a:spLocks noChangeShapeType="1"/>
          </p:cNvSpPr>
          <p:nvPr/>
        </p:nvSpPr>
        <p:spPr bwMode="auto">
          <a:xfrm>
            <a:off x="6986982" y="5198762"/>
            <a:ext cx="1403136" cy="40496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75" name="Line 77"/>
          <p:cNvSpPr>
            <a:spLocks noChangeShapeType="1"/>
          </p:cNvSpPr>
          <p:nvPr/>
        </p:nvSpPr>
        <p:spPr bwMode="auto">
          <a:xfrm>
            <a:off x="8016194" y="5198762"/>
            <a:ext cx="560883" cy="40496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76" name="Line 78"/>
          <p:cNvSpPr>
            <a:spLocks noChangeShapeType="1"/>
          </p:cNvSpPr>
          <p:nvPr/>
        </p:nvSpPr>
        <p:spPr bwMode="auto">
          <a:xfrm flipH="1">
            <a:off x="8671485" y="5198762"/>
            <a:ext cx="468329" cy="40496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77" name="Line 79"/>
          <p:cNvSpPr>
            <a:spLocks noChangeShapeType="1"/>
          </p:cNvSpPr>
          <p:nvPr/>
        </p:nvSpPr>
        <p:spPr bwMode="auto">
          <a:xfrm flipV="1">
            <a:off x="8858446" y="5198762"/>
            <a:ext cx="1403136" cy="40496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78" name="Text Box 80"/>
          <p:cNvSpPr txBox="1">
            <a:spLocks noChangeArrowheads="1"/>
          </p:cNvSpPr>
          <p:nvPr/>
        </p:nvSpPr>
        <p:spPr bwMode="auto">
          <a:xfrm>
            <a:off x="675991" y="2964172"/>
            <a:ext cx="662361"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865" dirty="0">
                <a:latin typeface="微软雅黑" panose="020B0503020204020204" pitchFamily="34" charset="-122"/>
                <a:ea typeface="微软雅黑" panose="020B0503020204020204" pitchFamily="34" charset="-122"/>
              </a:rPr>
              <a:t>用户</a:t>
            </a:r>
          </a:p>
        </p:txBody>
      </p:sp>
      <p:sp>
        <p:nvSpPr>
          <p:cNvPr id="79" name="Line 81"/>
          <p:cNvSpPr>
            <a:spLocks noChangeShapeType="1"/>
          </p:cNvSpPr>
          <p:nvPr/>
        </p:nvSpPr>
        <p:spPr bwMode="auto">
          <a:xfrm>
            <a:off x="1655804" y="3409743"/>
            <a:ext cx="3085788" cy="0"/>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80" name="Line 82"/>
          <p:cNvSpPr>
            <a:spLocks noChangeShapeType="1"/>
          </p:cNvSpPr>
          <p:nvPr/>
        </p:nvSpPr>
        <p:spPr bwMode="auto">
          <a:xfrm>
            <a:off x="1655804" y="4219671"/>
            <a:ext cx="3085788" cy="0"/>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81" name="Line 83"/>
          <p:cNvSpPr>
            <a:spLocks noChangeShapeType="1"/>
          </p:cNvSpPr>
          <p:nvPr/>
        </p:nvSpPr>
        <p:spPr bwMode="auto">
          <a:xfrm>
            <a:off x="1655804" y="5027890"/>
            <a:ext cx="3085788" cy="0"/>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82" name="Line 84"/>
          <p:cNvSpPr>
            <a:spLocks noChangeShapeType="1"/>
          </p:cNvSpPr>
          <p:nvPr/>
        </p:nvSpPr>
        <p:spPr bwMode="auto">
          <a:xfrm>
            <a:off x="1655804" y="5837819"/>
            <a:ext cx="3085788" cy="0"/>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grpSp>
        <p:nvGrpSpPr>
          <p:cNvPr id="83" name="Group 85"/>
          <p:cNvGrpSpPr/>
          <p:nvPr/>
        </p:nvGrpSpPr>
        <p:grpSpPr bwMode="auto">
          <a:xfrm>
            <a:off x="6337243" y="4011208"/>
            <a:ext cx="4489784" cy="1161923"/>
            <a:chOff x="1655" y="1570"/>
            <a:chExt cx="2919" cy="1497"/>
          </a:xfrm>
        </p:grpSpPr>
        <p:sp>
          <p:nvSpPr>
            <p:cNvPr id="92" name="Line 86"/>
            <p:cNvSpPr>
              <a:spLocks noChangeShapeType="1"/>
            </p:cNvSpPr>
            <p:nvPr/>
          </p:nvSpPr>
          <p:spPr bwMode="auto">
            <a:xfrm>
              <a:off x="1655" y="1570"/>
              <a:ext cx="0" cy="1497"/>
            </a:xfrm>
            <a:prstGeom prst="line">
              <a:avLst/>
            </a:prstGeom>
            <a:noFill/>
            <a:ln w="28575">
              <a:solidFill>
                <a:srgbClr val="0099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93" name="Line 87"/>
            <p:cNvSpPr>
              <a:spLocks noChangeShapeType="1"/>
            </p:cNvSpPr>
            <p:nvPr/>
          </p:nvSpPr>
          <p:spPr bwMode="auto">
            <a:xfrm>
              <a:off x="2381" y="1570"/>
              <a:ext cx="0" cy="1497"/>
            </a:xfrm>
            <a:prstGeom prst="line">
              <a:avLst/>
            </a:prstGeom>
            <a:noFill/>
            <a:ln w="28575">
              <a:solidFill>
                <a:srgbClr val="0099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94" name="Line 88"/>
            <p:cNvSpPr>
              <a:spLocks noChangeShapeType="1"/>
            </p:cNvSpPr>
            <p:nvPr/>
          </p:nvSpPr>
          <p:spPr bwMode="auto">
            <a:xfrm>
              <a:off x="3107" y="1570"/>
              <a:ext cx="0" cy="1497"/>
            </a:xfrm>
            <a:prstGeom prst="line">
              <a:avLst/>
            </a:prstGeom>
            <a:noFill/>
            <a:ln w="28575">
              <a:solidFill>
                <a:srgbClr val="0099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95" name="Line 89"/>
            <p:cNvSpPr>
              <a:spLocks noChangeShapeType="1"/>
            </p:cNvSpPr>
            <p:nvPr/>
          </p:nvSpPr>
          <p:spPr bwMode="auto">
            <a:xfrm>
              <a:off x="3833" y="1570"/>
              <a:ext cx="0" cy="1497"/>
            </a:xfrm>
            <a:prstGeom prst="line">
              <a:avLst/>
            </a:prstGeom>
            <a:noFill/>
            <a:ln w="28575">
              <a:solidFill>
                <a:srgbClr val="0099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96" name="Line 90"/>
            <p:cNvSpPr>
              <a:spLocks noChangeShapeType="1"/>
            </p:cNvSpPr>
            <p:nvPr/>
          </p:nvSpPr>
          <p:spPr bwMode="auto">
            <a:xfrm>
              <a:off x="4574" y="1570"/>
              <a:ext cx="0" cy="1497"/>
            </a:xfrm>
            <a:prstGeom prst="line">
              <a:avLst/>
            </a:prstGeom>
            <a:noFill/>
            <a:ln w="28575">
              <a:solidFill>
                <a:srgbClr val="0099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grpSp>
      <p:sp>
        <p:nvSpPr>
          <p:cNvPr id="84" name="矩形 83"/>
          <p:cNvSpPr/>
          <p:nvPr/>
        </p:nvSpPr>
        <p:spPr>
          <a:xfrm>
            <a:off x="6197542" y="3055058"/>
            <a:ext cx="4905577" cy="666977"/>
          </a:xfrm>
          <a:prstGeom prst="rect">
            <a:avLst/>
          </a:prstGeom>
          <a:solidFill>
            <a:schemeClr val="bg1"/>
          </a:solidFill>
          <a:ln>
            <a:noFill/>
          </a:ln>
        </p:spPr>
        <p:txBody>
          <a:bodyPr wrap="square">
            <a:spAutoFit/>
          </a:bodyPr>
          <a:lstStyle/>
          <a:p>
            <a:r>
              <a:rPr lang="zh-CN" altLang="zh-CN" sz="1865" dirty="0">
                <a:latin typeface="微软雅黑" panose="020B0503020204020204" pitchFamily="34" charset="-122"/>
                <a:ea typeface="微软雅黑" panose="020B0503020204020204" pitchFamily="34" charset="-122"/>
              </a:rPr>
              <a:t>当某用户暂时无数据发送时，在时分复用帧中分配给该用户的时隙只能处于空闲状态</a:t>
            </a:r>
            <a:r>
              <a:rPr lang="zh-CN" altLang="en-US" sz="1865" dirty="0">
                <a:latin typeface="微软雅黑" panose="020B0503020204020204" pitchFamily="34" charset="-122"/>
                <a:ea typeface="微软雅黑" panose="020B0503020204020204" pitchFamily="34" charset="-122"/>
              </a:rPr>
              <a:t>。</a:t>
            </a:r>
          </a:p>
        </p:txBody>
      </p:sp>
      <p:sp>
        <p:nvSpPr>
          <p:cNvPr id="85" name="Text Box 21"/>
          <p:cNvSpPr txBox="1">
            <a:spLocks noChangeArrowheads="1"/>
          </p:cNvSpPr>
          <p:nvPr/>
        </p:nvSpPr>
        <p:spPr bwMode="auto">
          <a:xfrm>
            <a:off x="9665526" y="4204292"/>
            <a:ext cx="343364"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135" b="1">
                <a:latin typeface="微软雅黑" panose="020B0503020204020204" pitchFamily="34" charset="-122"/>
                <a:ea typeface="微软雅黑" panose="020B0503020204020204" pitchFamily="34" charset="-122"/>
              </a:rPr>
              <a:t>a</a:t>
            </a:r>
          </a:p>
        </p:txBody>
      </p:sp>
      <p:sp>
        <p:nvSpPr>
          <p:cNvPr id="86" name="Text Box 22"/>
          <p:cNvSpPr txBox="1">
            <a:spLocks noChangeArrowheads="1"/>
          </p:cNvSpPr>
          <p:nvPr/>
        </p:nvSpPr>
        <p:spPr bwMode="auto">
          <a:xfrm>
            <a:off x="6566781" y="4204292"/>
            <a:ext cx="367408"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135" b="1" dirty="0">
                <a:latin typeface="微软雅黑" panose="020B0503020204020204" pitchFamily="34" charset="-122"/>
                <a:ea typeface="微软雅黑" panose="020B0503020204020204" pitchFamily="34" charset="-122"/>
              </a:rPr>
              <a:t>b</a:t>
            </a:r>
          </a:p>
        </p:txBody>
      </p:sp>
      <p:sp>
        <p:nvSpPr>
          <p:cNvPr id="87" name="Text Box 26"/>
          <p:cNvSpPr txBox="1">
            <a:spLocks noChangeArrowheads="1"/>
          </p:cNvSpPr>
          <p:nvPr/>
        </p:nvSpPr>
        <p:spPr bwMode="auto">
          <a:xfrm>
            <a:off x="7697803" y="4204292"/>
            <a:ext cx="367408"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135" b="1" dirty="0">
                <a:latin typeface="微软雅黑" panose="020B0503020204020204" pitchFamily="34" charset="-122"/>
                <a:ea typeface="微软雅黑" panose="020B0503020204020204" pitchFamily="34" charset="-122"/>
              </a:rPr>
              <a:t>b</a:t>
            </a:r>
          </a:p>
        </p:txBody>
      </p:sp>
      <p:sp>
        <p:nvSpPr>
          <p:cNvPr id="88" name="Text Box 28"/>
          <p:cNvSpPr txBox="1">
            <a:spLocks noChangeArrowheads="1"/>
          </p:cNvSpPr>
          <p:nvPr/>
        </p:nvSpPr>
        <p:spPr bwMode="auto">
          <a:xfrm>
            <a:off x="6302074" y="4204292"/>
            <a:ext cx="343364"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135" b="1">
                <a:latin typeface="微软雅黑" panose="020B0503020204020204" pitchFamily="34" charset="-122"/>
                <a:ea typeface="微软雅黑" panose="020B0503020204020204" pitchFamily="34" charset="-122"/>
              </a:rPr>
              <a:t>a</a:t>
            </a:r>
          </a:p>
        </p:txBody>
      </p:sp>
      <p:sp>
        <p:nvSpPr>
          <p:cNvPr id="89" name="Text Box 71"/>
          <p:cNvSpPr txBox="1">
            <a:spLocks noChangeArrowheads="1"/>
          </p:cNvSpPr>
          <p:nvPr/>
        </p:nvSpPr>
        <p:spPr bwMode="auto">
          <a:xfrm>
            <a:off x="10496674" y="4204292"/>
            <a:ext cx="365805"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135" b="1">
                <a:latin typeface="微软雅黑" panose="020B0503020204020204" pitchFamily="34" charset="-122"/>
                <a:ea typeface="微软雅黑" panose="020B0503020204020204" pitchFamily="34" charset="-122"/>
              </a:rPr>
              <a:t>d</a:t>
            </a:r>
          </a:p>
        </p:txBody>
      </p:sp>
      <p:sp>
        <p:nvSpPr>
          <p:cNvPr id="90" name="Text Box 27"/>
          <p:cNvSpPr txBox="1">
            <a:spLocks noChangeArrowheads="1"/>
          </p:cNvSpPr>
          <p:nvPr/>
        </p:nvSpPr>
        <p:spPr bwMode="auto">
          <a:xfrm>
            <a:off x="7982617" y="4204292"/>
            <a:ext cx="325729"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135" b="1" dirty="0">
                <a:latin typeface="微软雅黑" panose="020B0503020204020204" pitchFamily="34" charset="-122"/>
                <a:ea typeface="微软雅黑" panose="020B0503020204020204" pitchFamily="34" charset="-122"/>
              </a:rPr>
              <a:t>c</a:t>
            </a:r>
          </a:p>
        </p:txBody>
      </p:sp>
      <p:sp>
        <p:nvSpPr>
          <p:cNvPr id="91" name="Text Box 70"/>
          <p:cNvSpPr txBox="1">
            <a:spLocks noChangeArrowheads="1"/>
          </p:cNvSpPr>
          <p:nvPr/>
        </p:nvSpPr>
        <p:spPr bwMode="auto">
          <a:xfrm>
            <a:off x="9090350" y="4204292"/>
            <a:ext cx="325729"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135" b="1" dirty="0">
                <a:latin typeface="微软雅黑" panose="020B0503020204020204" pitchFamily="34" charset="-122"/>
                <a:ea typeface="微软雅黑" panose="020B0503020204020204" pitchFamily="34" charset="-122"/>
              </a:rPr>
              <a:t>c</a:t>
            </a:r>
          </a:p>
        </p:txBody>
      </p:sp>
      <p:sp>
        <p:nvSpPr>
          <p:cNvPr id="98" name="文本框 97"/>
          <p:cNvSpPr txBox="1"/>
          <p:nvPr/>
        </p:nvSpPr>
        <p:spPr>
          <a:xfrm>
            <a:off x="37073" y="6449664"/>
            <a:ext cx="1359242"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复用技术</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圆角 78"/>
          <p:cNvSpPr/>
          <p:nvPr/>
        </p:nvSpPr>
        <p:spPr>
          <a:xfrm>
            <a:off x="6239873" y="2116258"/>
            <a:ext cx="5667205" cy="4040037"/>
          </a:xfrm>
          <a:prstGeom prst="roundRect">
            <a:avLst>
              <a:gd name="adj" fmla="val 8422"/>
            </a:avLst>
          </a:prstGeom>
          <a:solidFill>
            <a:schemeClr val="bg1"/>
          </a:solidFill>
          <a:ln>
            <a:solidFill>
              <a:schemeClr val="bg1">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8" name="矩形: 圆角 78"/>
          <p:cNvSpPr/>
          <p:nvPr/>
        </p:nvSpPr>
        <p:spPr>
          <a:xfrm>
            <a:off x="286603" y="2116258"/>
            <a:ext cx="5865850" cy="4040037"/>
          </a:xfrm>
          <a:prstGeom prst="roundRect">
            <a:avLst>
              <a:gd name="adj" fmla="val 8422"/>
            </a:avLst>
          </a:prstGeom>
          <a:solidFill>
            <a:schemeClr val="bg1"/>
          </a:solidFill>
          <a:ln>
            <a:solidFill>
              <a:schemeClr val="bg1">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 name="标题 1"/>
          <p:cNvSpPr>
            <a:spLocks noGrp="1"/>
          </p:cNvSpPr>
          <p:nvPr>
            <p:ph type="title"/>
          </p:nvPr>
        </p:nvSpPr>
        <p:spPr/>
        <p:txBody>
          <a:bodyPr/>
          <a:lstStyle/>
          <a:p>
            <a:r>
              <a:rPr lang="zh-CN" altLang="en-US" dirty="0"/>
              <a:t>物理层功能特性</a:t>
            </a:r>
          </a:p>
        </p:txBody>
      </p:sp>
      <p:sp>
        <p:nvSpPr>
          <p:cNvPr id="5" name="内容占位符 2"/>
          <p:cNvSpPr>
            <a:spLocks noGrp="1"/>
          </p:cNvSpPr>
          <p:nvPr>
            <p:ph idx="1"/>
          </p:nvPr>
        </p:nvSpPr>
        <p:spPr>
          <a:xfrm>
            <a:off x="400878" y="1520708"/>
            <a:ext cx="11506200" cy="595550"/>
          </a:xfrm>
        </p:spPr>
        <p:txBody>
          <a:bodyPr>
            <a:normAutofit/>
          </a:bodyPr>
          <a:lstStyle/>
          <a:p>
            <a:r>
              <a:rPr lang="zh-CN" altLang="en-US" dirty="0"/>
              <a:t>描述</a:t>
            </a:r>
            <a:r>
              <a:rPr lang="zh-CN" altLang="en-US" dirty="0">
                <a:solidFill>
                  <a:srgbClr val="C00000"/>
                </a:solidFill>
              </a:rPr>
              <a:t>接口执行的功能</a:t>
            </a:r>
            <a:r>
              <a:rPr lang="zh-CN" altLang="en-US" dirty="0"/>
              <a:t>，定义</a:t>
            </a:r>
            <a:r>
              <a:rPr lang="zh-CN" altLang="en-US" dirty="0">
                <a:solidFill>
                  <a:srgbClr val="C00000"/>
                </a:solidFill>
              </a:rPr>
              <a:t>接线器的每一引脚</a:t>
            </a:r>
            <a:r>
              <a:rPr lang="en-US" altLang="zh-CN" dirty="0">
                <a:solidFill>
                  <a:srgbClr val="C00000"/>
                </a:solidFill>
              </a:rPr>
              <a:t>(</a:t>
            </a:r>
            <a:r>
              <a:rPr lang="zh-CN" altLang="en-US" dirty="0">
                <a:solidFill>
                  <a:srgbClr val="C00000"/>
                </a:solidFill>
              </a:rPr>
              <a:t>针，</a:t>
            </a:r>
            <a:r>
              <a:rPr lang="en-US" altLang="zh-CN" dirty="0">
                <a:solidFill>
                  <a:srgbClr val="C00000"/>
                </a:solidFill>
              </a:rPr>
              <a:t>Pin)</a:t>
            </a:r>
            <a:r>
              <a:rPr lang="zh-CN" altLang="en-US" dirty="0">
                <a:solidFill>
                  <a:srgbClr val="C00000"/>
                </a:solidFill>
              </a:rPr>
              <a:t>的作用</a:t>
            </a:r>
            <a:endParaRPr lang="en-US" altLang="zh-CN" dirty="0">
              <a:solidFill>
                <a:srgbClr val="C00000"/>
              </a:solidFill>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8</a:t>
            </a:fld>
            <a:endParaRPr kumimoji="1" lang="zh-CN" altLang="en-US" dirty="0"/>
          </a:p>
        </p:txBody>
      </p:sp>
      <p:graphicFrame>
        <p:nvGraphicFramePr>
          <p:cNvPr id="12" name="表格 11"/>
          <p:cNvGraphicFramePr>
            <a:graphicFrameLocks noGrp="1"/>
          </p:cNvGraphicFramePr>
          <p:nvPr/>
        </p:nvGraphicFramePr>
        <p:xfrm>
          <a:off x="2093660" y="2259925"/>
          <a:ext cx="4046161" cy="3752703"/>
        </p:xfrm>
        <a:graphic>
          <a:graphicData uri="http://schemas.openxmlformats.org/drawingml/2006/table">
            <a:tbl>
              <a:tblPr firstRow="1" bandRow="1">
                <a:tableStyleId>{5C22544A-7EE6-4342-B048-85BDC9FD1C3A}</a:tableStyleId>
              </a:tblPr>
              <a:tblGrid>
                <a:gridCol w="688289">
                  <a:extLst>
                    <a:ext uri="{9D8B030D-6E8A-4147-A177-3AD203B41FA5}">
                      <a16:colId xmlns:a16="http://schemas.microsoft.com/office/drawing/2014/main" val="20000"/>
                    </a:ext>
                  </a:extLst>
                </a:gridCol>
                <a:gridCol w="3357872">
                  <a:extLst>
                    <a:ext uri="{9D8B030D-6E8A-4147-A177-3AD203B41FA5}">
                      <a16:colId xmlns:a16="http://schemas.microsoft.com/office/drawing/2014/main" val="20001"/>
                    </a:ext>
                  </a:extLst>
                </a:gridCol>
              </a:tblGrid>
              <a:tr h="375367">
                <a:tc>
                  <a:txBody>
                    <a:bodyPr/>
                    <a:lstStyle/>
                    <a:p>
                      <a:pPr algn="ctr"/>
                      <a:r>
                        <a:rPr lang="zh-CN" altLang="en-US" sz="1800" kern="1200" dirty="0">
                          <a:solidFill>
                            <a:schemeClr val="tx1"/>
                          </a:solidFill>
                          <a:latin typeface="方正姚体" panose="02010601030101010101" pitchFamily="2" charset="-122"/>
                          <a:ea typeface="方正姚体" panose="02010601030101010101" pitchFamily="2" charset="-122"/>
                          <a:cs typeface="+mn-cs"/>
                        </a:rPr>
                        <a:t>引脚</a:t>
                      </a:r>
                    </a:p>
                  </a:txBody>
                  <a:tcPr/>
                </a:tc>
                <a:tc>
                  <a:txBody>
                    <a:bodyPr/>
                    <a:lstStyle/>
                    <a:p>
                      <a:pPr algn="ctr"/>
                      <a:r>
                        <a:rPr lang="zh-CN" altLang="en-US" sz="1800" kern="1200" dirty="0">
                          <a:solidFill>
                            <a:schemeClr val="tx1"/>
                          </a:solidFill>
                          <a:latin typeface="方正姚体" panose="02010601030101010101" pitchFamily="2" charset="-122"/>
                          <a:ea typeface="方正姚体" panose="02010601030101010101" pitchFamily="2" charset="-122"/>
                          <a:cs typeface="+mn-cs"/>
                        </a:rPr>
                        <a:t>信号</a:t>
                      </a:r>
                    </a:p>
                  </a:txBody>
                  <a:tcPr/>
                </a:tc>
                <a:extLst>
                  <a:ext uri="{0D108BD9-81ED-4DB2-BD59-A6C34878D82A}">
                    <a16:rowId xmlns:a16="http://schemas.microsoft.com/office/drawing/2014/main" val="10000"/>
                  </a:ext>
                </a:extLst>
              </a:tr>
              <a:tr h="500167">
                <a:tc>
                  <a:txBody>
                    <a:bodyPr/>
                    <a:lstStyle/>
                    <a:p>
                      <a:pPr algn="ctr"/>
                      <a:r>
                        <a:rPr lang="en-US" altLang="zh-CN" sz="1800" kern="1200" dirty="0">
                          <a:solidFill>
                            <a:schemeClr val="tx1"/>
                          </a:solidFill>
                          <a:latin typeface="方正姚体" panose="02010601030101010101" pitchFamily="2" charset="-122"/>
                          <a:ea typeface="方正姚体" panose="02010601030101010101" pitchFamily="2" charset="-122"/>
                          <a:cs typeface="+mn-cs"/>
                        </a:rPr>
                        <a:t>1</a:t>
                      </a:r>
                      <a:endParaRPr lang="zh-CN" altLang="en-US" sz="1800" kern="1200" dirty="0">
                        <a:solidFill>
                          <a:schemeClr val="tx1"/>
                        </a:solidFill>
                        <a:latin typeface="方正姚体" panose="02010601030101010101" pitchFamily="2" charset="-122"/>
                        <a:ea typeface="方正姚体" panose="02010601030101010101" pitchFamily="2" charset="-122"/>
                        <a:cs typeface="+mn-cs"/>
                      </a:endParaRPr>
                    </a:p>
                  </a:txBody>
                  <a:tcPr/>
                </a:tc>
                <a:tc>
                  <a:txBody>
                    <a:bodyPr/>
                    <a:lstStyle/>
                    <a:p>
                      <a:r>
                        <a:rPr lang="en-US" altLang="zh-CN" sz="1800" kern="1200" dirty="0">
                          <a:solidFill>
                            <a:schemeClr val="tx1"/>
                          </a:solidFill>
                          <a:latin typeface="方正姚体" panose="02010601030101010101" pitchFamily="2" charset="-122"/>
                          <a:ea typeface="方正姚体" panose="02010601030101010101" pitchFamily="2" charset="-122"/>
                          <a:cs typeface="+mn-cs"/>
                        </a:rPr>
                        <a:t>TD+(</a:t>
                      </a:r>
                      <a:r>
                        <a:rPr lang="zh-CN" altLang="en-US" sz="1800" kern="1200" dirty="0">
                          <a:solidFill>
                            <a:schemeClr val="tx1"/>
                          </a:solidFill>
                          <a:latin typeface="方正姚体" panose="02010601030101010101" pitchFamily="2" charset="-122"/>
                          <a:ea typeface="方正姚体" panose="02010601030101010101" pitchFamily="2" charset="-122"/>
                          <a:cs typeface="+mn-cs"/>
                        </a:rPr>
                        <a:t>发送数据，正向差分信号</a:t>
                      </a:r>
                      <a:r>
                        <a:rPr lang="en-US" altLang="zh-CN" sz="1800" kern="1200" dirty="0">
                          <a:solidFill>
                            <a:schemeClr val="tx1"/>
                          </a:solidFill>
                          <a:latin typeface="方正姚体" panose="02010601030101010101" pitchFamily="2" charset="-122"/>
                          <a:ea typeface="方正姚体" panose="02010601030101010101" pitchFamily="2" charset="-122"/>
                          <a:cs typeface="+mn-cs"/>
                        </a:rPr>
                        <a:t>)</a:t>
                      </a:r>
                      <a:endParaRPr lang="zh-CN" altLang="en-US" sz="1800" kern="1200" dirty="0">
                        <a:solidFill>
                          <a:schemeClr val="tx1"/>
                        </a:solidFill>
                        <a:latin typeface="方正姚体" panose="02010601030101010101" pitchFamily="2" charset="-122"/>
                        <a:ea typeface="方正姚体" panose="02010601030101010101" pitchFamily="2" charset="-122"/>
                        <a:cs typeface="+mn-cs"/>
                      </a:endParaRPr>
                    </a:p>
                  </a:txBody>
                  <a:tcPr/>
                </a:tc>
                <a:extLst>
                  <a:ext uri="{0D108BD9-81ED-4DB2-BD59-A6C34878D82A}">
                    <a16:rowId xmlns:a16="http://schemas.microsoft.com/office/drawing/2014/main" val="10001"/>
                  </a:ext>
                </a:extLst>
              </a:tr>
              <a:tr h="375367">
                <a:tc>
                  <a:txBody>
                    <a:bodyPr/>
                    <a:lstStyle/>
                    <a:p>
                      <a:pPr algn="ctr"/>
                      <a:r>
                        <a:rPr lang="en-US" altLang="zh-CN" sz="1800" kern="1200" dirty="0">
                          <a:solidFill>
                            <a:schemeClr val="tx1"/>
                          </a:solidFill>
                          <a:latin typeface="方正姚体" panose="02010601030101010101" pitchFamily="2" charset="-122"/>
                          <a:ea typeface="方正姚体" panose="02010601030101010101" pitchFamily="2" charset="-122"/>
                          <a:cs typeface="+mn-cs"/>
                        </a:rPr>
                        <a:t>2</a:t>
                      </a:r>
                      <a:endParaRPr lang="zh-CN" altLang="en-US" sz="1800" kern="1200" dirty="0">
                        <a:solidFill>
                          <a:schemeClr val="tx1"/>
                        </a:solidFill>
                        <a:latin typeface="方正姚体" panose="02010601030101010101" pitchFamily="2" charset="-122"/>
                        <a:ea typeface="方正姚体" panose="02010601030101010101" pitchFamily="2"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800" kern="1200" dirty="0">
                          <a:solidFill>
                            <a:schemeClr val="tx1"/>
                          </a:solidFill>
                          <a:latin typeface="方正姚体" panose="02010601030101010101" pitchFamily="2" charset="-122"/>
                          <a:ea typeface="方正姚体" panose="02010601030101010101" pitchFamily="2" charset="-122"/>
                          <a:cs typeface="+mn-cs"/>
                        </a:rPr>
                        <a:t>TD-(</a:t>
                      </a:r>
                      <a:r>
                        <a:rPr lang="zh-CN" altLang="en-US" sz="1800" kern="1200" dirty="0">
                          <a:solidFill>
                            <a:schemeClr val="tx1"/>
                          </a:solidFill>
                          <a:latin typeface="方正姚体" panose="02010601030101010101" pitchFamily="2" charset="-122"/>
                          <a:ea typeface="方正姚体" panose="02010601030101010101" pitchFamily="2" charset="-122"/>
                          <a:cs typeface="+mn-cs"/>
                        </a:rPr>
                        <a:t>发送数据，负向差分信号</a:t>
                      </a:r>
                      <a:r>
                        <a:rPr lang="en-US" altLang="zh-CN" sz="1800" kern="1200" dirty="0">
                          <a:solidFill>
                            <a:schemeClr val="tx1"/>
                          </a:solidFill>
                          <a:latin typeface="方正姚体" panose="02010601030101010101" pitchFamily="2" charset="-122"/>
                          <a:ea typeface="方正姚体" panose="02010601030101010101" pitchFamily="2" charset="-122"/>
                          <a:cs typeface="+mn-cs"/>
                        </a:rPr>
                        <a:t>)</a:t>
                      </a:r>
                      <a:endParaRPr lang="zh-CN" altLang="en-US" sz="1800" kern="1200" dirty="0">
                        <a:solidFill>
                          <a:schemeClr val="tx1"/>
                        </a:solidFill>
                        <a:latin typeface="方正姚体" panose="02010601030101010101" pitchFamily="2" charset="-122"/>
                        <a:ea typeface="方正姚体" panose="02010601030101010101" pitchFamily="2" charset="-122"/>
                        <a:cs typeface="+mn-cs"/>
                      </a:endParaRPr>
                    </a:p>
                  </a:txBody>
                  <a:tcPr/>
                </a:tc>
                <a:extLst>
                  <a:ext uri="{0D108BD9-81ED-4DB2-BD59-A6C34878D82A}">
                    <a16:rowId xmlns:a16="http://schemas.microsoft.com/office/drawing/2014/main" val="10002"/>
                  </a:ext>
                </a:extLst>
              </a:tr>
              <a:tr h="500167">
                <a:tc>
                  <a:txBody>
                    <a:bodyPr/>
                    <a:lstStyle/>
                    <a:p>
                      <a:pPr algn="ctr"/>
                      <a:r>
                        <a:rPr lang="en-US" altLang="zh-CN" sz="1800" kern="1200" dirty="0">
                          <a:solidFill>
                            <a:schemeClr val="tx1"/>
                          </a:solidFill>
                          <a:latin typeface="方正姚体" panose="02010601030101010101" pitchFamily="2" charset="-122"/>
                          <a:ea typeface="方正姚体" panose="02010601030101010101" pitchFamily="2" charset="-122"/>
                          <a:cs typeface="+mn-cs"/>
                        </a:rPr>
                        <a:t>3</a:t>
                      </a:r>
                      <a:endParaRPr lang="zh-CN" altLang="en-US" sz="1800" kern="1200" dirty="0">
                        <a:solidFill>
                          <a:schemeClr val="tx1"/>
                        </a:solidFill>
                        <a:latin typeface="方正姚体" panose="02010601030101010101" pitchFamily="2" charset="-122"/>
                        <a:ea typeface="方正姚体" panose="02010601030101010101" pitchFamily="2"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800" kern="1200" dirty="0">
                          <a:solidFill>
                            <a:schemeClr val="tx1"/>
                          </a:solidFill>
                          <a:latin typeface="方正姚体" panose="02010601030101010101" pitchFamily="2" charset="-122"/>
                          <a:ea typeface="方正姚体" panose="02010601030101010101" pitchFamily="2" charset="-122"/>
                          <a:cs typeface="+mn-cs"/>
                        </a:rPr>
                        <a:t>RD+(</a:t>
                      </a:r>
                      <a:r>
                        <a:rPr lang="zh-CN" altLang="en-US" sz="1800" kern="1200" dirty="0">
                          <a:solidFill>
                            <a:schemeClr val="tx1"/>
                          </a:solidFill>
                          <a:latin typeface="方正姚体" panose="02010601030101010101" pitchFamily="2" charset="-122"/>
                          <a:ea typeface="方正姚体" panose="02010601030101010101" pitchFamily="2" charset="-122"/>
                          <a:cs typeface="+mn-cs"/>
                        </a:rPr>
                        <a:t>接收数据，正向差分信号</a:t>
                      </a:r>
                      <a:r>
                        <a:rPr lang="en-US" altLang="zh-CN" sz="1800" kern="1200" dirty="0">
                          <a:solidFill>
                            <a:schemeClr val="tx1"/>
                          </a:solidFill>
                          <a:latin typeface="方正姚体" panose="02010601030101010101" pitchFamily="2" charset="-122"/>
                          <a:ea typeface="方正姚体" panose="02010601030101010101" pitchFamily="2" charset="-122"/>
                          <a:cs typeface="+mn-cs"/>
                        </a:rPr>
                        <a:t>)</a:t>
                      </a:r>
                      <a:endParaRPr lang="zh-CN" altLang="en-US" sz="1800" kern="1200" dirty="0">
                        <a:solidFill>
                          <a:schemeClr val="tx1"/>
                        </a:solidFill>
                        <a:latin typeface="方正姚体" panose="02010601030101010101" pitchFamily="2" charset="-122"/>
                        <a:ea typeface="方正姚体" panose="02010601030101010101" pitchFamily="2" charset="-122"/>
                        <a:cs typeface="+mn-cs"/>
                      </a:endParaRPr>
                    </a:p>
                  </a:txBody>
                  <a:tcPr/>
                </a:tc>
                <a:extLst>
                  <a:ext uri="{0D108BD9-81ED-4DB2-BD59-A6C34878D82A}">
                    <a16:rowId xmlns:a16="http://schemas.microsoft.com/office/drawing/2014/main" val="10003"/>
                  </a:ext>
                </a:extLst>
              </a:tr>
              <a:tr h="375367">
                <a:tc>
                  <a:txBody>
                    <a:bodyPr/>
                    <a:lstStyle/>
                    <a:p>
                      <a:pPr algn="ctr"/>
                      <a:r>
                        <a:rPr lang="en-US" altLang="zh-CN" sz="1800" kern="1200" dirty="0">
                          <a:solidFill>
                            <a:schemeClr val="tx1"/>
                          </a:solidFill>
                          <a:latin typeface="方正姚体" panose="02010601030101010101" pitchFamily="2" charset="-122"/>
                          <a:ea typeface="方正姚体" panose="02010601030101010101" pitchFamily="2" charset="-122"/>
                          <a:cs typeface="+mn-cs"/>
                        </a:rPr>
                        <a:t>4</a:t>
                      </a:r>
                      <a:endParaRPr lang="zh-CN" altLang="en-US" sz="1800" kern="1200" dirty="0">
                        <a:solidFill>
                          <a:schemeClr val="tx1"/>
                        </a:solidFill>
                        <a:latin typeface="方正姚体" panose="02010601030101010101" pitchFamily="2" charset="-122"/>
                        <a:ea typeface="方正姚体" panose="02010601030101010101" pitchFamily="2" charset="-122"/>
                        <a:cs typeface="+mn-cs"/>
                      </a:endParaRPr>
                    </a:p>
                  </a:txBody>
                  <a:tcPr/>
                </a:tc>
                <a:tc>
                  <a:txBody>
                    <a:bodyPr/>
                    <a:lstStyle/>
                    <a:p>
                      <a:r>
                        <a:rPr lang="zh-CN" altLang="en-US" sz="1800" kern="1200" dirty="0">
                          <a:solidFill>
                            <a:schemeClr val="tx1"/>
                          </a:solidFill>
                          <a:latin typeface="方正姚体" panose="02010601030101010101" pitchFamily="2" charset="-122"/>
                          <a:ea typeface="方正姚体" panose="02010601030101010101" pitchFamily="2" charset="-122"/>
                          <a:cs typeface="+mn-cs"/>
                        </a:rPr>
                        <a:t>未使用</a:t>
                      </a:r>
                    </a:p>
                  </a:txBody>
                  <a:tcPr/>
                </a:tc>
                <a:extLst>
                  <a:ext uri="{0D108BD9-81ED-4DB2-BD59-A6C34878D82A}">
                    <a16:rowId xmlns:a16="http://schemas.microsoft.com/office/drawing/2014/main" val="10004"/>
                  </a:ext>
                </a:extLst>
              </a:tr>
              <a:tr h="375367">
                <a:tc>
                  <a:txBody>
                    <a:bodyPr/>
                    <a:lstStyle/>
                    <a:p>
                      <a:pPr algn="ctr"/>
                      <a:r>
                        <a:rPr lang="en-US" altLang="zh-CN" sz="1800" kern="1200" dirty="0">
                          <a:solidFill>
                            <a:schemeClr val="tx1"/>
                          </a:solidFill>
                          <a:latin typeface="方正姚体" panose="02010601030101010101" pitchFamily="2" charset="-122"/>
                          <a:ea typeface="方正姚体" panose="02010601030101010101" pitchFamily="2" charset="-122"/>
                          <a:cs typeface="+mn-cs"/>
                        </a:rPr>
                        <a:t>5</a:t>
                      </a:r>
                      <a:endParaRPr lang="zh-CN" altLang="en-US" sz="1800" kern="1200" dirty="0">
                        <a:solidFill>
                          <a:schemeClr val="tx1"/>
                        </a:solidFill>
                        <a:latin typeface="方正姚体" panose="02010601030101010101" pitchFamily="2" charset="-122"/>
                        <a:ea typeface="方正姚体" panose="02010601030101010101" pitchFamily="2"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kern="1200" dirty="0">
                          <a:solidFill>
                            <a:schemeClr val="tx1"/>
                          </a:solidFill>
                          <a:latin typeface="方正姚体" panose="02010601030101010101" pitchFamily="2" charset="-122"/>
                          <a:ea typeface="方正姚体" panose="02010601030101010101" pitchFamily="2" charset="-122"/>
                          <a:cs typeface="+mn-cs"/>
                        </a:rPr>
                        <a:t>未使用</a:t>
                      </a:r>
                    </a:p>
                  </a:txBody>
                  <a:tcPr/>
                </a:tc>
                <a:extLst>
                  <a:ext uri="{0D108BD9-81ED-4DB2-BD59-A6C34878D82A}">
                    <a16:rowId xmlns:a16="http://schemas.microsoft.com/office/drawing/2014/main" val="10005"/>
                  </a:ext>
                </a:extLst>
              </a:tr>
              <a:tr h="500167">
                <a:tc>
                  <a:txBody>
                    <a:bodyPr/>
                    <a:lstStyle/>
                    <a:p>
                      <a:pPr algn="ctr"/>
                      <a:r>
                        <a:rPr lang="en-US" altLang="zh-CN" sz="1800" kern="1200" dirty="0">
                          <a:solidFill>
                            <a:schemeClr val="tx1"/>
                          </a:solidFill>
                          <a:latin typeface="方正姚体" panose="02010601030101010101" pitchFamily="2" charset="-122"/>
                          <a:ea typeface="方正姚体" panose="02010601030101010101" pitchFamily="2" charset="-122"/>
                          <a:cs typeface="+mn-cs"/>
                        </a:rPr>
                        <a:t>6</a:t>
                      </a:r>
                      <a:endParaRPr lang="zh-CN" altLang="en-US" sz="1800" kern="1200" dirty="0">
                        <a:solidFill>
                          <a:schemeClr val="tx1"/>
                        </a:solidFill>
                        <a:latin typeface="方正姚体" panose="02010601030101010101" pitchFamily="2" charset="-122"/>
                        <a:ea typeface="方正姚体" panose="02010601030101010101" pitchFamily="2"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800" kern="1200" dirty="0">
                          <a:solidFill>
                            <a:schemeClr val="tx1"/>
                          </a:solidFill>
                          <a:latin typeface="方正姚体" panose="02010601030101010101" pitchFamily="2" charset="-122"/>
                          <a:ea typeface="方正姚体" panose="02010601030101010101" pitchFamily="2" charset="-122"/>
                          <a:cs typeface="+mn-cs"/>
                        </a:rPr>
                        <a:t>RD-(</a:t>
                      </a:r>
                      <a:r>
                        <a:rPr lang="zh-CN" altLang="en-US" sz="1800" kern="1200" dirty="0">
                          <a:solidFill>
                            <a:schemeClr val="tx1"/>
                          </a:solidFill>
                          <a:latin typeface="方正姚体" panose="02010601030101010101" pitchFamily="2" charset="-122"/>
                          <a:ea typeface="方正姚体" panose="02010601030101010101" pitchFamily="2" charset="-122"/>
                          <a:cs typeface="+mn-cs"/>
                        </a:rPr>
                        <a:t>接收数据，负向差分信号</a:t>
                      </a:r>
                      <a:r>
                        <a:rPr lang="en-US" altLang="zh-CN" sz="1800" kern="1200" dirty="0">
                          <a:solidFill>
                            <a:schemeClr val="tx1"/>
                          </a:solidFill>
                          <a:latin typeface="方正姚体" panose="02010601030101010101" pitchFamily="2" charset="-122"/>
                          <a:ea typeface="方正姚体" panose="02010601030101010101" pitchFamily="2" charset="-122"/>
                          <a:cs typeface="+mn-cs"/>
                        </a:rPr>
                        <a:t>)</a:t>
                      </a:r>
                      <a:endParaRPr lang="zh-CN" altLang="en-US" sz="1800" kern="1200" dirty="0">
                        <a:solidFill>
                          <a:schemeClr val="tx1"/>
                        </a:solidFill>
                        <a:latin typeface="方正姚体" panose="02010601030101010101" pitchFamily="2" charset="-122"/>
                        <a:ea typeface="方正姚体" panose="02010601030101010101" pitchFamily="2" charset="-122"/>
                        <a:cs typeface="+mn-cs"/>
                      </a:endParaRPr>
                    </a:p>
                  </a:txBody>
                  <a:tcPr/>
                </a:tc>
                <a:extLst>
                  <a:ext uri="{0D108BD9-81ED-4DB2-BD59-A6C34878D82A}">
                    <a16:rowId xmlns:a16="http://schemas.microsoft.com/office/drawing/2014/main" val="10006"/>
                  </a:ext>
                </a:extLst>
              </a:tr>
              <a:tr h="375367">
                <a:tc>
                  <a:txBody>
                    <a:bodyPr/>
                    <a:lstStyle/>
                    <a:p>
                      <a:pPr algn="ctr"/>
                      <a:r>
                        <a:rPr lang="en-US" altLang="zh-CN" sz="1800" kern="1200" dirty="0">
                          <a:solidFill>
                            <a:schemeClr val="tx1"/>
                          </a:solidFill>
                          <a:latin typeface="方正姚体" panose="02010601030101010101" pitchFamily="2" charset="-122"/>
                          <a:ea typeface="方正姚体" panose="02010601030101010101" pitchFamily="2" charset="-122"/>
                          <a:cs typeface="+mn-cs"/>
                        </a:rPr>
                        <a:t>7</a:t>
                      </a:r>
                      <a:endParaRPr lang="zh-CN" altLang="en-US" sz="1800" kern="1200" dirty="0">
                        <a:solidFill>
                          <a:schemeClr val="tx1"/>
                        </a:solidFill>
                        <a:latin typeface="方正姚体" panose="02010601030101010101" pitchFamily="2" charset="-122"/>
                        <a:ea typeface="方正姚体" panose="02010601030101010101" pitchFamily="2"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kern="1200" dirty="0">
                          <a:solidFill>
                            <a:schemeClr val="tx1"/>
                          </a:solidFill>
                          <a:latin typeface="方正姚体" panose="02010601030101010101" pitchFamily="2" charset="-122"/>
                          <a:ea typeface="方正姚体" panose="02010601030101010101" pitchFamily="2" charset="-122"/>
                          <a:cs typeface="+mn-cs"/>
                        </a:rPr>
                        <a:t>未使用</a:t>
                      </a:r>
                    </a:p>
                  </a:txBody>
                  <a:tcPr/>
                </a:tc>
                <a:extLst>
                  <a:ext uri="{0D108BD9-81ED-4DB2-BD59-A6C34878D82A}">
                    <a16:rowId xmlns:a16="http://schemas.microsoft.com/office/drawing/2014/main" val="10007"/>
                  </a:ext>
                </a:extLst>
              </a:tr>
              <a:tr h="375367">
                <a:tc>
                  <a:txBody>
                    <a:bodyPr/>
                    <a:lstStyle/>
                    <a:p>
                      <a:pPr algn="ctr"/>
                      <a:r>
                        <a:rPr lang="en-US" altLang="zh-CN" sz="1800" kern="1200" dirty="0">
                          <a:solidFill>
                            <a:schemeClr val="tx1"/>
                          </a:solidFill>
                          <a:latin typeface="方正姚体" panose="02010601030101010101" pitchFamily="2" charset="-122"/>
                          <a:ea typeface="方正姚体" panose="02010601030101010101" pitchFamily="2" charset="-122"/>
                          <a:cs typeface="+mn-cs"/>
                        </a:rPr>
                        <a:t>8</a:t>
                      </a:r>
                      <a:endParaRPr lang="zh-CN" altLang="en-US" sz="1800" kern="1200" dirty="0">
                        <a:solidFill>
                          <a:schemeClr val="tx1"/>
                        </a:solidFill>
                        <a:latin typeface="方正姚体" panose="02010601030101010101" pitchFamily="2" charset="-122"/>
                        <a:ea typeface="方正姚体" panose="02010601030101010101" pitchFamily="2"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kern="1200" dirty="0">
                          <a:solidFill>
                            <a:schemeClr val="tx1"/>
                          </a:solidFill>
                          <a:latin typeface="方正姚体" panose="02010601030101010101" pitchFamily="2" charset="-122"/>
                          <a:ea typeface="方正姚体" panose="02010601030101010101" pitchFamily="2" charset="-122"/>
                          <a:cs typeface="+mn-cs"/>
                        </a:rPr>
                        <a:t>未使用</a:t>
                      </a:r>
                    </a:p>
                  </a:txBody>
                  <a:tcPr/>
                </a:tc>
                <a:extLst>
                  <a:ext uri="{0D108BD9-81ED-4DB2-BD59-A6C34878D82A}">
                    <a16:rowId xmlns:a16="http://schemas.microsoft.com/office/drawing/2014/main" val="10008"/>
                  </a:ext>
                </a:extLst>
              </a:tr>
            </a:tbl>
          </a:graphicData>
        </a:graphic>
      </p:graphicFrame>
      <p:graphicFrame>
        <p:nvGraphicFramePr>
          <p:cNvPr id="13" name="表格 12"/>
          <p:cNvGraphicFramePr>
            <a:graphicFrameLocks noGrp="1"/>
          </p:cNvGraphicFramePr>
          <p:nvPr/>
        </p:nvGraphicFramePr>
        <p:xfrm>
          <a:off x="6448781" y="2317385"/>
          <a:ext cx="4005405" cy="3752700"/>
        </p:xfrm>
        <a:graphic>
          <a:graphicData uri="http://schemas.openxmlformats.org/drawingml/2006/table">
            <a:tbl>
              <a:tblPr firstRow="1" bandRow="1">
                <a:tableStyleId>{21E4AEA4-8DFA-4A89-87EB-49C32662AFE0}</a:tableStyleId>
              </a:tblPr>
              <a:tblGrid>
                <a:gridCol w="695659">
                  <a:extLst>
                    <a:ext uri="{9D8B030D-6E8A-4147-A177-3AD203B41FA5}">
                      <a16:colId xmlns:a16="http://schemas.microsoft.com/office/drawing/2014/main" val="20000"/>
                    </a:ext>
                  </a:extLst>
                </a:gridCol>
                <a:gridCol w="719509">
                  <a:extLst>
                    <a:ext uri="{9D8B030D-6E8A-4147-A177-3AD203B41FA5}">
                      <a16:colId xmlns:a16="http://schemas.microsoft.com/office/drawing/2014/main" val="20001"/>
                    </a:ext>
                  </a:extLst>
                </a:gridCol>
                <a:gridCol w="705121">
                  <a:extLst>
                    <a:ext uri="{9D8B030D-6E8A-4147-A177-3AD203B41FA5}">
                      <a16:colId xmlns:a16="http://schemas.microsoft.com/office/drawing/2014/main" val="20002"/>
                    </a:ext>
                  </a:extLst>
                </a:gridCol>
                <a:gridCol w="1885116">
                  <a:extLst>
                    <a:ext uri="{9D8B030D-6E8A-4147-A177-3AD203B41FA5}">
                      <a16:colId xmlns:a16="http://schemas.microsoft.com/office/drawing/2014/main" val="20003"/>
                    </a:ext>
                  </a:extLst>
                </a:gridCol>
              </a:tblGrid>
              <a:tr h="375270">
                <a:tc>
                  <a:txBody>
                    <a:bodyPr/>
                    <a:lstStyle/>
                    <a:p>
                      <a:pPr algn="ctr"/>
                      <a:r>
                        <a:rPr lang="zh-CN" altLang="en-US" sz="1800" kern="1200" dirty="0">
                          <a:solidFill>
                            <a:schemeClr val="tx1"/>
                          </a:solidFill>
                          <a:latin typeface="方正姚体" panose="02010601030101010101" pitchFamily="2" charset="-122"/>
                          <a:ea typeface="方正姚体" panose="02010601030101010101" pitchFamily="2" charset="-122"/>
                          <a:cs typeface="+mn-cs"/>
                        </a:rPr>
                        <a:t>针脚</a:t>
                      </a:r>
                    </a:p>
                  </a:txBody>
                  <a:tcPr/>
                </a:tc>
                <a:tc>
                  <a:txBody>
                    <a:bodyPr/>
                    <a:lstStyle/>
                    <a:p>
                      <a:pPr algn="ctr"/>
                      <a:r>
                        <a:rPr lang="zh-CN" altLang="en-US" sz="1800" kern="1200" dirty="0">
                          <a:solidFill>
                            <a:schemeClr val="tx1"/>
                          </a:solidFill>
                          <a:latin typeface="方正姚体" panose="02010601030101010101" pitchFamily="2" charset="-122"/>
                          <a:ea typeface="方正姚体" panose="02010601030101010101" pitchFamily="2" charset="-122"/>
                          <a:cs typeface="+mn-cs"/>
                        </a:rPr>
                        <a:t>符号</a:t>
                      </a:r>
                    </a:p>
                  </a:txBody>
                  <a:tcPr/>
                </a:tc>
                <a:tc>
                  <a:txBody>
                    <a:bodyPr/>
                    <a:lstStyle/>
                    <a:p>
                      <a:pPr algn="ctr"/>
                      <a:r>
                        <a:rPr lang="zh-CN" altLang="en-US" sz="1800" kern="1200" dirty="0">
                          <a:solidFill>
                            <a:schemeClr val="tx1"/>
                          </a:solidFill>
                          <a:latin typeface="方正姚体" panose="02010601030101010101" pitchFamily="2" charset="-122"/>
                          <a:ea typeface="方正姚体" panose="02010601030101010101" pitchFamily="2" charset="-122"/>
                          <a:cs typeface="+mn-cs"/>
                        </a:rPr>
                        <a:t>方向</a:t>
                      </a:r>
                    </a:p>
                  </a:txBody>
                  <a:tcPr/>
                </a:tc>
                <a:tc>
                  <a:txBody>
                    <a:bodyPr/>
                    <a:lstStyle/>
                    <a:p>
                      <a:pPr algn="ctr"/>
                      <a:r>
                        <a:rPr lang="zh-CN" altLang="en-US" sz="1800" kern="1200" dirty="0">
                          <a:solidFill>
                            <a:schemeClr val="tx1"/>
                          </a:solidFill>
                          <a:latin typeface="方正姚体" panose="02010601030101010101" pitchFamily="2" charset="-122"/>
                          <a:ea typeface="方正姚体" panose="02010601030101010101" pitchFamily="2" charset="-122"/>
                          <a:cs typeface="+mn-cs"/>
                        </a:rPr>
                        <a:t>说明</a:t>
                      </a:r>
                    </a:p>
                  </a:txBody>
                  <a:tcPr/>
                </a:tc>
                <a:extLst>
                  <a:ext uri="{0D108BD9-81ED-4DB2-BD59-A6C34878D82A}">
                    <a16:rowId xmlns:a16="http://schemas.microsoft.com/office/drawing/2014/main" val="10000"/>
                  </a:ext>
                </a:extLst>
              </a:tr>
              <a:tr h="375270">
                <a:tc>
                  <a:txBody>
                    <a:bodyPr/>
                    <a:lstStyle/>
                    <a:p>
                      <a:pPr algn="ctr"/>
                      <a:r>
                        <a:rPr lang="en-US" altLang="zh-CN" sz="1800" kern="1200" dirty="0">
                          <a:solidFill>
                            <a:schemeClr val="tx1"/>
                          </a:solidFill>
                          <a:latin typeface="方正姚体" panose="02010601030101010101" pitchFamily="2" charset="-122"/>
                          <a:ea typeface="方正姚体" panose="02010601030101010101" pitchFamily="2" charset="-122"/>
                          <a:cs typeface="+mn-cs"/>
                        </a:rPr>
                        <a:t>1</a:t>
                      </a:r>
                      <a:endParaRPr lang="zh-CN" altLang="en-US" sz="1800" kern="1200" dirty="0">
                        <a:solidFill>
                          <a:schemeClr val="tx1"/>
                        </a:solidFill>
                        <a:latin typeface="方正姚体" panose="02010601030101010101" pitchFamily="2" charset="-122"/>
                        <a:ea typeface="方正姚体" panose="02010601030101010101" pitchFamily="2" charset="-122"/>
                        <a:cs typeface="+mn-cs"/>
                      </a:endParaRPr>
                    </a:p>
                  </a:txBody>
                  <a:tcPr/>
                </a:tc>
                <a:tc>
                  <a:txBody>
                    <a:bodyPr/>
                    <a:lstStyle/>
                    <a:p>
                      <a:r>
                        <a:rPr lang="en-US" altLang="zh-CN" sz="1800" kern="1200" dirty="0">
                          <a:solidFill>
                            <a:schemeClr val="tx1"/>
                          </a:solidFill>
                          <a:latin typeface="方正姚体" panose="02010601030101010101" pitchFamily="2" charset="-122"/>
                          <a:ea typeface="方正姚体" panose="02010601030101010101" pitchFamily="2" charset="-122"/>
                          <a:cs typeface="+mn-cs"/>
                        </a:rPr>
                        <a:t>DCD</a:t>
                      </a:r>
                      <a:endParaRPr lang="zh-CN" altLang="en-US" sz="1800" kern="1200" dirty="0">
                        <a:solidFill>
                          <a:schemeClr val="tx1"/>
                        </a:solidFill>
                        <a:latin typeface="方正姚体" panose="02010601030101010101" pitchFamily="2" charset="-122"/>
                        <a:ea typeface="方正姚体" panose="02010601030101010101" pitchFamily="2" charset="-122"/>
                        <a:cs typeface="+mn-cs"/>
                      </a:endParaRPr>
                    </a:p>
                  </a:txBody>
                  <a:tcPr/>
                </a:tc>
                <a:tc>
                  <a:txBody>
                    <a:bodyPr/>
                    <a:lstStyle/>
                    <a:p>
                      <a:r>
                        <a:rPr lang="zh-CN" altLang="en-US" sz="1800" kern="1200" dirty="0">
                          <a:solidFill>
                            <a:schemeClr val="tx1"/>
                          </a:solidFill>
                          <a:latin typeface="方正姚体" panose="02010601030101010101" pitchFamily="2" charset="-122"/>
                          <a:ea typeface="方正姚体" panose="02010601030101010101" pitchFamily="2" charset="-122"/>
                          <a:cs typeface="+mn-cs"/>
                        </a:rPr>
                        <a:t>输入</a:t>
                      </a:r>
                    </a:p>
                  </a:txBody>
                  <a:tcPr/>
                </a:tc>
                <a:tc>
                  <a:txBody>
                    <a:bodyPr/>
                    <a:lstStyle/>
                    <a:p>
                      <a:r>
                        <a:rPr lang="zh-CN" altLang="en-US" sz="1800" kern="1200" dirty="0">
                          <a:solidFill>
                            <a:schemeClr val="tx1"/>
                          </a:solidFill>
                          <a:latin typeface="方正姚体" panose="02010601030101010101" pitchFamily="2" charset="-122"/>
                          <a:ea typeface="方正姚体" panose="02010601030101010101" pitchFamily="2" charset="-122"/>
                          <a:cs typeface="+mn-cs"/>
                        </a:rPr>
                        <a:t>数据载波检测</a:t>
                      </a:r>
                    </a:p>
                  </a:txBody>
                  <a:tcPr/>
                </a:tc>
                <a:extLst>
                  <a:ext uri="{0D108BD9-81ED-4DB2-BD59-A6C34878D82A}">
                    <a16:rowId xmlns:a16="http://schemas.microsoft.com/office/drawing/2014/main" val="10001"/>
                  </a:ext>
                </a:extLst>
              </a:tr>
              <a:tr h="375270">
                <a:tc>
                  <a:txBody>
                    <a:bodyPr/>
                    <a:lstStyle/>
                    <a:p>
                      <a:pPr algn="ctr"/>
                      <a:r>
                        <a:rPr lang="en-US" altLang="zh-CN" sz="1800" kern="1200" dirty="0">
                          <a:solidFill>
                            <a:schemeClr val="tx1"/>
                          </a:solidFill>
                          <a:latin typeface="方正姚体" panose="02010601030101010101" pitchFamily="2" charset="-122"/>
                          <a:ea typeface="方正姚体" panose="02010601030101010101" pitchFamily="2" charset="-122"/>
                          <a:cs typeface="+mn-cs"/>
                        </a:rPr>
                        <a:t>2</a:t>
                      </a:r>
                      <a:endParaRPr lang="zh-CN" altLang="en-US" sz="1800" kern="1200" dirty="0">
                        <a:solidFill>
                          <a:schemeClr val="tx1"/>
                        </a:solidFill>
                        <a:latin typeface="方正姚体" panose="02010601030101010101" pitchFamily="2" charset="-122"/>
                        <a:ea typeface="方正姚体" panose="02010601030101010101" pitchFamily="2" charset="-122"/>
                        <a:cs typeface="+mn-cs"/>
                      </a:endParaRPr>
                    </a:p>
                  </a:txBody>
                  <a:tcPr/>
                </a:tc>
                <a:tc>
                  <a:txBody>
                    <a:bodyPr/>
                    <a:lstStyle/>
                    <a:p>
                      <a:r>
                        <a:rPr lang="en-US" altLang="zh-CN" sz="1800" kern="1200" dirty="0">
                          <a:solidFill>
                            <a:schemeClr val="tx1"/>
                          </a:solidFill>
                          <a:latin typeface="方正姚体" panose="02010601030101010101" pitchFamily="2" charset="-122"/>
                          <a:ea typeface="方正姚体" panose="02010601030101010101" pitchFamily="2" charset="-122"/>
                          <a:cs typeface="+mn-cs"/>
                        </a:rPr>
                        <a:t>RXD</a:t>
                      </a:r>
                      <a:endParaRPr lang="zh-CN" altLang="en-US" sz="1800" kern="1200" dirty="0">
                        <a:solidFill>
                          <a:schemeClr val="tx1"/>
                        </a:solidFill>
                        <a:latin typeface="方正姚体" panose="02010601030101010101" pitchFamily="2" charset="-122"/>
                        <a:ea typeface="方正姚体" panose="02010601030101010101" pitchFamily="2" charset="-122"/>
                        <a:cs typeface="+mn-cs"/>
                      </a:endParaRPr>
                    </a:p>
                  </a:txBody>
                  <a:tcPr/>
                </a:tc>
                <a:tc>
                  <a:txBody>
                    <a:bodyPr/>
                    <a:lstStyle/>
                    <a:p>
                      <a:r>
                        <a:rPr lang="zh-CN" altLang="en-US" sz="1800" kern="1200" dirty="0">
                          <a:solidFill>
                            <a:schemeClr val="tx1"/>
                          </a:solidFill>
                          <a:latin typeface="方正姚体" panose="02010601030101010101" pitchFamily="2" charset="-122"/>
                          <a:ea typeface="方正姚体" panose="02010601030101010101" pitchFamily="2" charset="-122"/>
                          <a:cs typeface="+mn-cs"/>
                        </a:rPr>
                        <a:t>输入</a:t>
                      </a:r>
                    </a:p>
                  </a:txBody>
                  <a:tcPr/>
                </a:tc>
                <a:tc>
                  <a:txBody>
                    <a:bodyPr/>
                    <a:lstStyle/>
                    <a:p>
                      <a:r>
                        <a:rPr lang="zh-CN" altLang="en-US" sz="1800" kern="1200" dirty="0">
                          <a:solidFill>
                            <a:schemeClr val="tx1"/>
                          </a:solidFill>
                          <a:latin typeface="方正姚体" panose="02010601030101010101" pitchFamily="2" charset="-122"/>
                          <a:ea typeface="方正姚体" panose="02010601030101010101" pitchFamily="2" charset="-122"/>
                          <a:cs typeface="+mn-cs"/>
                        </a:rPr>
                        <a:t>接收数据</a:t>
                      </a:r>
                    </a:p>
                  </a:txBody>
                  <a:tcPr/>
                </a:tc>
                <a:extLst>
                  <a:ext uri="{0D108BD9-81ED-4DB2-BD59-A6C34878D82A}">
                    <a16:rowId xmlns:a16="http://schemas.microsoft.com/office/drawing/2014/main" val="10002"/>
                  </a:ext>
                </a:extLst>
              </a:tr>
              <a:tr h="375270">
                <a:tc>
                  <a:txBody>
                    <a:bodyPr/>
                    <a:lstStyle/>
                    <a:p>
                      <a:pPr algn="ctr"/>
                      <a:r>
                        <a:rPr lang="en-US" altLang="zh-CN" sz="1800" kern="1200" dirty="0">
                          <a:solidFill>
                            <a:schemeClr val="tx1"/>
                          </a:solidFill>
                          <a:latin typeface="方正姚体" panose="02010601030101010101" pitchFamily="2" charset="-122"/>
                          <a:ea typeface="方正姚体" panose="02010601030101010101" pitchFamily="2" charset="-122"/>
                          <a:cs typeface="+mn-cs"/>
                        </a:rPr>
                        <a:t>3</a:t>
                      </a:r>
                      <a:endParaRPr lang="zh-CN" altLang="en-US" sz="1800" kern="1200" dirty="0">
                        <a:solidFill>
                          <a:schemeClr val="tx1"/>
                        </a:solidFill>
                        <a:latin typeface="方正姚体" panose="02010601030101010101" pitchFamily="2" charset="-122"/>
                        <a:ea typeface="方正姚体" panose="02010601030101010101" pitchFamily="2" charset="-122"/>
                        <a:cs typeface="+mn-cs"/>
                      </a:endParaRPr>
                    </a:p>
                  </a:txBody>
                  <a:tcPr/>
                </a:tc>
                <a:tc>
                  <a:txBody>
                    <a:bodyPr/>
                    <a:lstStyle/>
                    <a:p>
                      <a:r>
                        <a:rPr lang="en-US" altLang="zh-CN" sz="1800" kern="1200" dirty="0">
                          <a:solidFill>
                            <a:schemeClr val="tx1"/>
                          </a:solidFill>
                          <a:latin typeface="方正姚体" panose="02010601030101010101" pitchFamily="2" charset="-122"/>
                          <a:ea typeface="方正姚体" panose="02010601030101010101" pitchFamily="2" charset="-122"/>
                          <a:cs typeface="+mn-cs"/>
                        </a:rPr>
                        <a:t>TXD</a:t>
                      </a:r>
                      <a:endParaRPr lang="zh-CN" altLang="en-US" sz="1800" kern="1200" dirty="0">
                        <a:solidFill>
                          <a:schemeClr val="tx1"/>
                        </a:solidFill>
                        <a:latin typeface="方正姚体" panose="02010601030101010101" pitchFamily="2" charset="-122"/>
                        <a:ea typeface="方正姚体" panose="02010601030101010101" pitchFamily="2" charset="-122"/>
                        <a:cs typeface="+mn-cs"/>
                      </a:endParaRPr>
                    </a:p>
                  </a:txBody>
                  <a:tcPr/>
                </a:tc>
                <a:tc>
                  <a:txBody>
                    <a:bodyPr/>
                    <a:lstStyle/>
                    <a:p>
                      <a:r>
                        <a:rPr lang="zh-CN" altLang="en-US" sz="1800" kern="1200" dirty="0">
                          <a:solidFill>
                            <a:schemeClr val="tx1"/>
                          </a:solidFill>
                          <a:latin typeface="方正姚体" panose="02010601030101010101" pitchFamily="2" charset="-122"/>
                          <a:ea typeface="方正姚体" panose="02010601030101010101" pitchFamily="2" charset="-122"/>
                          <a:cs typeface="+mn-cs"/>
                        </a:rPr>
                        <a:t>输出</a:t>
                      </a:r>
                    </a:p>
                  </a:txBody>
                  <a:tcPr/>
                </a:tc>
                <a:tc>
                  <a:txBody>
                    <a:bodyPr/>
                    <a:lstStyle/>
                    <a:p>
                      <a:r>
                        <a:rPr lang="zh-CN" altLang="en-US" sz="1800" kern="1200" dirty="0">
                          <a:solidFill>
                            <a:schemeClr val="tx1"/>
                          </a:solidFill>
                          <a:latin typeface="方正姚体" panose="02010601030101010101" pitchFamily="2" charset="-122"/>
                          <a:ea typeface="方正姚体" panose="02010601030101010101" pitchFamily="2" charset="-122"/>
                          <a:cs typeface="+mn-cs"/>
                        </a:rPr>
                        <a:t>发送数据</a:t>
                      </a:r>
                    </a:p>
                  </a:txBody>
                  <a:tcPr/>
                </a:tc>
                <a:extLst>
                  <a:ext uri="{0D108BD9-81ED-4DB2-BD59-A6C34878D82A}">
                    <a16:rowId xmlns:a16="http://schemas.microsoft.com/office/drawing/2014/main" val="10003"/>
                  </a:ext>
                </a:extLst>
              </a:tr>
              <a:tr h="375270">
                <a:tc>
                  <a:txBody>
                    <a:bodyPr/>
                    <a:lstStyle/>
                    <a:p>
                      <a:pPr algn="ctr"/>
                      <a:r>
                        <a:rPr lang="en-US" altLang="zh-CN" sz="1800" kern="1200" dirty="0">
                          <a:solidFill>
                            <a:schemeClr val="tx1"/>
                          </a:solidFill>
                          <a:latin typeface="方正姚体" panose="02010601030101010101" pitchFamily="2" charset="-122"/>
                          <a:ea typeface="方正姚体" panose="02010601030101010101" pitchFamily="2" charset="-122"/>
                          <a:cs typeface="+mn-cs"/>
                        </a:rPr>
                        <a:t>4</a:t>
                      </a:r>
                      <a:endParaRPr lang="zh-CN" altLang="en-US" sz="1800" kern="1200" dirty="0">
                        <a:solidFill>
                          <a:schemeClr val="tx1"/>
                        </a:solidFill>
                        <a:latin typeface="方正姚体" panose="02010601030101010101" pitchFamily="2" charset="-122"/>
                        <a:ea typeface="方正姚体" panose="02010601030101010101" pitchFamily="2" charset="-122"/>
                        <a:cs typeface="+mn-cs"/>
                      </a:endParaRPr>
                    </a:p>
                  </a:txBody>
                  <a:tcPr/>
                </a:tc>
                <a:tc>
                  <a:txBody>
                    <a:bodyPr/>
                    <a:lstStyle/>
                    <a:p>
                      <a:r>
                        <a:rPr lang="en-US" altLang="zh-CN" sz="1800" kern="1200" dirty="0">
                          <a:solidFill>
                            <a:schemeClr val="tx1"/>
                          </a:solidFill>
                          <a:latin typeface="方正姚体" panose="02010601030101010101" pitchFamily="2" charset="-122"/>
                          <a:ea typeface="方正姚体" panose="02010601030101010101" pitchFamily="2" charset="-122"/>
                          <a:cs typeface="+mn-cs"/>
                        </a:rPr>
                        <a:t>DTR</a:t>
                      </a:r>
                      <a:endParaRPr lang="zh-CN" altLang="en-US" sz="1800" kern="1200" dirty="0">
                        <a:solidFill>
                          <a:schemeClr val="tx1"/>
                        </a:solidFill>
                        <a:latin typeface="方正姚体" panose="02010601030101010101" pitchFamily="2" charset="-122"/>
                        <a:ea typeface="方正姚体" panose="02010601030101010101" pitchFamily="2" charset="-122"/>
                        <a:cs typeface="+mn-cs"/>
                      </a:endParaRPr>
                    </a:p>
                  </a:txBody>
                  <a:tcPr/>
                </a:tc>
                <a:tc>
                  <a:txBody>
                    <a:bodyPr/>
                    <a:lstStyle/>
                    <a:p>
                      <a:r>
                        <a:rPr lang="zh-CN" altLang="en-US" sz="1800" kern="1200" dirty="0">
                          <a:solidFill>
                            <a:schemeClr val="tx1"/>
                          </a:solidFill>
                          <a:latin typeface="方正姚体" panose="02010601030101010101" pitchFamily="2" charset="-122"/>
                          <a:ea typeface="方正姚体" panose="02010601030101010101" pitchFamily="2" charset="-122"/>
                          <a:cs typeface="+mn-cs"/>
                        </a:rPr>
                        <a:t>输出</a:t>
                      </a:r>
                    </a:p>
                  </a:txBody>
                  <a:tcPr/>
                </a:tc>
                <a:tc>
                  <a:txBody>
                    <a:bodyPr/>
                    <a:lstStyle/>
                    <a:p>
                      <a:r>
                        <a:rPr lang="zh-CN" altLang="en-US" sz="1800" kern="1200" dirty="0">
                          <a:solidFill>
                            <a:schemeClr val="tx1"/>
                          </a:solidFill>
                          <a:latin typeface="方正姚体" panose="02010601030101010101" pitchFamily="2" charset="-122"/>
                          <a:ea typeface="方正姚体" panose="02010601030101010101" pitchFamily="2" charset="-122"/>
                          <a:cs typeface="+mn-cs"/>
                        </a:rPr>
                        <a:t>数据终端准备好</a:t>
                      </a:r>
                    </a:p>
                  </a:txBody>
                  <a:tcPr/>
                </a:tc>
                <a:extLst>
                  <a:ext uri="{0D108BD9-81ED-4DB2-BD59-A6C34878D82A}">
                    <a16:rowId xmlns:a16="http://schemas.microsoft.com/office/drawing/2014/main" val="10004"/>
                  </a:ext>
                </a:extLst>
              </a:tr>
              <a:tr h="375270">
                <a:tc>
                  <a:txBody>
                    <a:bodyPr/>
                    <a:lstStyle/>
                    <a:p>
                      <a:pPr algn="ctr"/>
                      <a:r>
                        <a:rPr lang="en-US" altLang="zh-CN" sz="1800" kern="1200" dirty="0">
                          <a:solidFill>
                            <a:schemeClr val="tx1"/>
                          </a:solidFill>
                          <a:latin typeface="方正姚体" panose="02010601030101010101" pitchFamily="2" charset="-122"/>
                          <a:ea typeface="方正姚体" panose="02010601030101010101" pitchFamily="2" charset="-122"/>
                          <a:cs typeface="+mn-cs"/>
                        </a:rPr>
                        <a:t>5</a:t>
                      </a:r>
                      <a:endParaRPr lang="zh-CN" altLang="en-US" sz="1800" kern="1200" dirty="0">
                        <a:solidFill>
                          <a:schemeClr val="tx1"/>
                        </a:solidFill>
                        <a:latin typeface="方正姚体" panose="02010601030101010101" pitchFamily="2" charset="-122"/>
                        <a:ea typeface="方正姚体" panose="02010601030101010101" pitchFamily="2" charset="-122"/>
                        <a:cs typeface="+mn-cs"/>
                      </a:endParaRPr>
                    </a:p>
                  </a:txBody>
                  <a:tcPr/>
                </a:tc>
                <a:tc>
                  <a:txBody>
                    <a:bodyPr/>
                    <a:lstStyle/>
                    <a:p>
                      <a:r>
                        <a:rPr lang="en-US" altLang="zh-CN" sz="1800" kern="1200" dirty="0">
                          <a:solidFill>
                            <a:schemeClr val="tx1"/>
                          </a:solidFill>
                          <a:latin typeface="方正姚体" panose="02010601030101010101" pitchFamily="2" charset="-122"/>
                          <a:ea typeface="方正姚体" panose="02010601030101010101" pitchFamily="2" charset="-122"/>
                          <a:cs typeface="+mn-cs"/>
                        </a:rPr>
                        <a:t>GND</a:t>
                      </a:r>
                      <a:endParaRPr lang="zh-CN" altLang="en-US" sz="1800" kern="1200" dirty="0">
                        <a:solidFill>
                          <a:schemeClr val="tx1"/>
                        </a:solidFill>
                        <a:latin typeface="方正姚体" panose="02010601030101010101" pitchFamily="2" charset="-122"/>
                        <a:ea typeface="方正姚体" panose="02010601030101010101" pitchFamily="2" charset="-122"/>
                        <a:cs typeface="+mn-cs"/>
                      </a:endParaRPr>
                    </a:p>
                  </a:txBody>
                  <a:tcPr/>
                </a:tc>
                <a:tc>
                  <a:txBody>
                    <a:bodyPr/>
                    <a:lstStyle/>
                    <a:p>
                      <a:r>
                        <a:rPr lang="en-US" altLang="zh-CN" sz="1800" kern="1200" dirty="0">
                          <a:solidFill>
                            <a:schemeClr val="tx1"/>
                          </a:solidFill>
                          <a:latin typeface="方正姚体" panose="02010601030101010101" pitchFamily="2" charset="-122"/>
                          <a:ea typeface="方正姚体" panose="02010601030101010101" pitchFamily="2" charset="-122"/>
                          <a:cs typeface="+mn-cs"/>
                        </a:rPr>
                        <a:t>-</a:t>
                      </a:r>
                      <a:endParaRPr lang="zh-CN" altLang="en-US" sz="1800" kern="1200" dirty="0">
                        <a:solidFill>
                          <a:schemeClr val="tx1"/>
                        </a:solidFill>
                        <a:latin typeface="方正姚体" panose="02010601030101010101" pitchFamily="2" charset="-122"/>
                        <a:ea typeface="方正姚体" panose="02010601030101010101" pitchFamily="2" charset="-122"/>
                        <a:cs typeface="+mn-cs"/>
                      </a:endParaRPr>
                    </a:p>
                  </a:txBody>
                  <a:tcPr/>
                </a:tc>
                <a:tc>
                  <a:txBody>
                    <a:bodyPr/>
                    <a:lstStyle/>
                    <a:p>
                      <a:r>
                        <a:rPr lang="zh-CN" altLang="en-US" sz="1800" kern="1200" dirty="0">
                          <a:solidFill>
                            <a:schemeClr val="tx1"/>
                          </a:solidFill>
                          <a:latin typeface="方正姚体" panose="02010601030101010101" pitchFamily="2" charset="-122"/>
                          <a:ea typeface="方正姚体" panose="02010601030101010101" pitchFamily="2" charset="-122"/>
                          <a:cs typeface="+mn-cs"/>
                        </a:rPr>
                        <a:t>信号地</a:t>
                      </a:r>
                    </a:p>
                  </a:txBody>
                  <a:tcPr/>
                </a:tc>
                <a:extLst>
                  <a:ext uri="{0D108BD9-81ED-4DB2-BD59-A6C34878D82A}">
                    <a16:rowId xmlns:a16="http://schemas.microsoft.com/office/drawing/2014/main" val="10005"/>
                  </a:ext>
                </a:extLst>
              </a:tr>
              <a:tr h="375270">
                <a:tc>
                  <a:txBody>
                    <a:bodyPr/>
                    <a:lstStyle/>
                    <a:p>
                      <a:pPr algn="ctr"/>
                      <a:r>
                        <a:rPr lang="en-US" altLang="zh-CN" sz="1800" kern="1200" dirty="0">
                          <a:solidFill>
                            <a:schemeClr val="tx1"/>
                          </a:solidFill>
                          <a:latin typeface="方正姚体" panose="02010601030101010101" pitchFamily="2" charset="-122"/>
                          <a:ea typeface="方正姚体" panose="02010601030101010101" pitchFamily="2" charset="-122"/>
                          <a:cs typeface="+mn-cs"/>
                        </a:rPr>
                        <a:t>6</a:t>
                      </a:r>
                      <a:endParaRPr lang="zh-CN" altLang="en-US" sz="1800" kern="1200" dirty="0">
                        <a:solidFill>
                          <a:schemeClr val="tx1"/>
                        </a:solidFill>
                        <a:latin typeface="方正姚体" panose="02010601030101010101" pitchFamily="2" charset="-122"/>
                        <a:ea typeface="方正姚体" panose="02010601030101010101" pitchFamily="2" charset="-122"/>
                        <a:cs typeface="+mn-cs"/>
                      </a:endParaRPr>
                    </a:p>
                  </a:txBody>
                  <a:tcPr/>
                </a:tc>
                <a:tc>
                  <a:txBody>
                    <a:bodyPr/>
                    <a:lstStyle/>
                    <a:p>
                      <a:r>
                        <a:rPr lang="en-US" altLang="zh-CN" sz="1800" kern="1200" dirty="0">
                          <a:solidFill>
                            <a:schemeClr val="tx1"/>
                          </a:solidFill>
                          <a:latin typeface="方正姚体" panose="02010601030101010101" pitchFamily="2" charset="-122"/>
                          <a:ea typeface="方正姚体" panose="02010601030101010101" pitchFamily="2" charset="-122"/>
                          <a:cs typeface="+mn-cs"/>
                        </a:rPr>
                        <a:t>DSR</a:t>
                      </a:r>
                      <a:endParaRPr lang="zh-CN" altLang="en-US" sz="1800" kern="1200" dirty="0">
                        <a:solidFill>
                          <a:schemeClr val="tx1"/>
                        </a:solidFill>
                        <a:latin typeface="方正姚体" panose="02010601030101010101" pitchFamily="2" charset="-122"/>
                        <a:ea typeface="方正姚体" panose="02010601030101010101" pitchFamily="2" charset="-122"/>
                        <a:cs typeface="+mn-cs"/>
                      </a:endParaRPr>
                    </a:p>
                  </a:txBody>
                  <a:tcPr/>
                </a:tc>
                <a:tc>
                  <a:txBody>
                    <a:bodyPr/>
                    <a:lstStyle/>
                    <a:p>
                      <a:r>
                        <a:rPr lang="zh-CN" altLang="en-US" sz="1800" kern="1200" dirty="0">
                          <a:solidFill>
                            <a:schemeClr val="tx1"/>
                          </a:solidFill>
                          <a:latin typeface="方正姚体" panose="02010601030101010101" pitchFamily="2" charset="-122"/>
                          <a:ea typeface="方正姚体" panose="02010601030101010101" pitchFamily="2" charset="-122"/>
                          <a:cs typeface="+mn-cs"/>
                        </a:rPr>
                        <a:t>输入</a:t>
                      </a:r>
                    </a:p>
                  </a:txBody>
                  <a:tcPr/>
                </a:tc>
                <a:tc>
                  <a:txBody>
                    <a:bodyPr/>
                    <a:lstStyle/>
                    <a:p>
                      <a:r>
                        <a:rPr lang="zh-CN" altLang="en-US" sz="1800" kern="1200" dirty="0">
                          <a:solidFill>
                            <a:schemeClr val="tx1"/>
                          </a:solidFill>
                          <a:latin typeface="方正姚体" panose="02010601030101010101" pitchFamily="2" charset="-122"/>
                          <a:ea typeface="方正姚体" panose="02010601030101010101" pitchFamily="2" charset="-122"/>
                          <a:cs typeface="+mn-cs"/>
                        </a:rPr>
                        <a:t>数据装置准备好</a:t>
                      </a:r>
                    </a:p>
                  </a:txBody>
                  <a:tcPr/>
                </a:tc>
                <a:extLst>
                  <a:ext uri="{0D108BD9-81ED-4DB2-BD59-A6C34878D82A}">
                    <a16:rowId xmlns:a16="http://schemas.microsoft.com/office/drawing/2014/main" val="10006"/>
                  </a:ext>
                </a:extLst>
              </a:tr>
              <a:tr h="375270">
                <a:tc>
                  <a:txBody>
                    <a:bodyPr/>
                    <a:lstStyle/>
                    <a:p>
                      <a:pPr algn="ctr"/>
                      <a:r>
                        <a:rPr lang="en-US" altLang="zh-CN" sz="1800" kern="1200" dirty="0">
                          <a:solidFill>
                            <a:schemeClr val="tx1"/>
                          </a:solidFill>
                          <a:latin typeface="方正姚体" panose="02010601030101010101" pitchFamily="2" charset="-122"/>
                          <a:ea typeface="方正姚体" panose="02010601030101010101" pitchFamily="2" charset="-122"/>
                          <a:cs typeface="+mn-cs"/>
                        </a:rPr>
                        <a:t>7</a:t>
                      </a:r>
                      <a:endParaRPr lang="zh-CN" altLang="en-US" sz="1800" kern="1200" dirty="0">
                        <a:solidFill>
                          <a:schemeClr val="tx1"/>
                        </a:solidFill>
                        <a:latin typeface="方正姚体" panose="02010601030101010101" pitchFamily="2" charset="-122"/>
                        <a:ea typeface="方正姚体" panose="02010601030101010101" pitchFamily="2" charset="-122"/>
                        <a:cs typeface="+mn-cs"/>
                      </a:endParaRPr>
                    </a:p>
                  </a:txBody>
                  <a:tcPr/>
                </a:tc>
                <a:tc>
                  <a:txBody>
                    <a:bodyPr/>
                    <a:lstStyle/>
                    <a:p>
                      <a:r>
                        <a:rPr lang="en-US" altLang="zh-CN" sz="1800" kern="1200" dirty="0">
                          <a:solidFill>
                            <a:schemeClr val="tx1"/>
                          </a:solidFill>
                          <a:latin typeface="方正姚体" panose="02010601030101010101" pitchFamily="2" charset="-122"/>
                          <a:ea typeface="方正姚体" panose="02010601030101010101" pitchFamily="2" charset="-122"/>
                          <a:cs typeface="+mn-cs"/>
                        </a:rPr>
                        <a:t>RTS</a:t>
                      </a:r>
                      <a:endParaRPr lang="zh-CN" altLang="en-US" sz="1800" kern="1200" dirty="0">
                        <a:solidFill>
                          <a:schemeClr val="tx1"/>
                        </a:solidFill>
                        <a:latin typeface="方正姚体" panose="02010601030101010101" pitchFamily="2" charset="-122"/>
                        <a:ea typeface="方正姚体" panose="02010601030101010101" pitchFamily="2" charset="-122"/>
                        <a:cs typeface="+mn-cs"/>
                      </a:endParaRPr>
                    </a:p>
                  </a:txBody>
                  <a:tcPr/>
                </a:tc>
                <a:tc>
                  <a:txBody>
                    <a:bodyPr/>
                    <a:lstStyle/>
                    <a:p>
                      <a:r>
                        <a:rPr lang="zh-CN" altLang="en-US" sz="1800" kern="1200" dirty="0">
                          <a:solidFill>
                            <a:schemeClr val="tx1"/>
                          </a:solidFill>
                          <a:latin typeface="方正姚体" panose="02010601030101010101" pitchFamily="2" charset="-122"/>
                          <a:ea typeface="方正姚体" panose="02010601030101010101" pitchFamily="2" charset="-122"/>
                          <a:cs typeface="+mn-cs"/>
                        </a:rPr>
                        <a:t>输出</a:t>
                      </a:r>
                    </a:p>
                  </a:txBody>
                  <a:tcPr/>
                </a:tc>
                <a:tc>
                  <a:txBody>
                    <a:bodyPr/>
                    <a:lstStyle/>
                    <a:p>
                      <a:r>
                        <a:rPr lang="zh-CN" altLang="en-US" sz="1800" kern="1200" dirty="0">
                          <a:solidFill>
                            <a:schemeClr val="tx1"/>
                          </a:solidFill>
                          <a:latin typeface="方正姚体" panose="02010601030101010101" pitchFamily="2" charset="-122"/>
                          <a:ea typeface="方正姚体" panose="02010601030101010101" pitchFamily="2" charset="-122"/>
                          <a:cs typeface="+mn-cs"/>
                        </a:rPr>
                        <a:t>请求发送</a:t>
                      </a:r>
                    </a:p>
                  </a:txBody>
                  <a:tcPr/>
                </a:tc>
                <a:extLst>
                  <a:ext uri="{0D108BD9-81ED-4DB2-BD59-A6C34878D82A}">
                    <a16:rowId xmlns:a16="http://schemas.microsoft.com/office/drawing/2014/main" val="10007"/>
                  </a:ext>
                </a:extLst>
              </a:tr>
              <a:tr h="375270">
                <a:tc>
                  <a:txBody>
                    <a:bodyPr/>
                    <a:lstStyle/>
                    <a:p>
                      <a:pPr algn="ctr"/>
                      <a:r>
                        <a:rPr lang="en-US" altLang="zh-CN" sz="1800" kern="1200" dirty="0">
                          <a:solidFill>
                            <a:schemeClr val="tx1"/>
                          </a:solidFill>
                          <a:latin typeface="方正姚体" panose="02010601030101010101" pitchFamily="2" charset="-122"/>
                          <a:ea typeface="方正姚体" panose="02010601030101010101" pitchFamily="2" charset="-122"/>
                          <a:cs typeface="+mn-cs"/>
                        </a:rPr>
                        <a:t>8</a:t>
                      </a:r>
                      <a:endParaRPr lang="zh-CN" altLang="en-US" sz="1800" kern="1200" dirty="0">
                        <a:solidFill>
                          <a:schemeClr val="tx1"/>
                        </a:solidFill>
                        <a:latin typeface="方正姚体" panose="02010601030101010101" pitchFamily="2" charset="-122"/>
                        <a:ea typeface="方正姚体" panose="02010601030101010101" pitchFamily="2" charset="-122"/>
                        <a:cs typeface="+mn-cs"/>
                      </a:endParaRPr>
                    </a:p>
                  </a:txBody>
                  <a:tcPr/>
                </a:tc>
                <a:tc>
                  <a:txBody>
                    <a:bodyPr/>
                    <a:lstStyle/>
                    <a:p>
                      <a:r>
                        <a:rPr lang="en-US" altLang="zh-CN" sz="1800" kern="1200" dirty="0">
                          <a:solidFill>
                            <a:schemeClr val="tx1"/>
                          </a:solidFill>
                          <a:latin typeface="方正姚体" panose="02010601030101010101" pitchFamily="2" charset="-122"/>
                          <a:ea typeface="方正姚体" panose="02010601030101010101" pitchFamily="2" charset="-122"/>
                          <a:cs typeface="+mn-cs"/>
                        </a:rPr>
                        <a:t>CTS</a:t>
                      </a:r>
                      <a:endParaRPr lang="zh-CN" altLang="en-US" sz="1800" kern="1200" dirty="0">
                        <a:solidFill>
                          <a:schemeClr val="tx1"/>
                        </a:solidFill>
                        <a:latin typeface="方正姚体" panose="02010601030101010101" pitchFamily="2" charset="-122"/>
                        <a:ea typeface="方正姚体" panose="02010601030101010101" pitchFamily="2" charset="-122"/>
                        <a:cs typeface="+mn-cs"/>
                      </a:endParaRPr>
                    </a:p>
                  </a:txBody>
                  <a:tcPr/>
                </a:tc>
                <a:tc>
                  <a:txBody>
                    <a:bodyPr/>
                    <a:lstStyle/>
                    <a:p>
                      <a:r>
                        <a:rPr lang="zh-CN" altLang="en-US" sz="1800" kern="1200" dirty="0">
                          <a:solidFill>
                            <a:schemeClr val="tx1"/>
                          </a:solidFill>
                          <a:latin typeface="方正姚体" panose="02010601030101010101" pitchFamily="2" charset="-122"/>
                          <a:ea typeface="方正姚体" panose="02010601030101010101" pitchFamily="2" charset="-122"/>
                          <a:cs typeface="+mn-cs"/>
                        </a:rPr>
                        <a:t>输入</a:t>
                      </a:r>
                    </a:p>
                  </a:txBody>
                  <a:tcPr/>
                </a:tc>
                <a:tc>
                  <a:txBody>
                    <a:bodyPr/>
                    <a:lstStyle/>
                    <a:p>
                      <a:r>
                        <a:rPr lang="zh-CN" altLang="en-US" sz="1800" kern="1200" dirty="0">
                          <a:solidFill>
                            <a:schemeClr val="tx1"/>
                          </a:solidFill>
                          <a:latin typeface="方正姚体" panose="02010601030101010101" pitchFamily="2" charset="-122"/>
                          <a:ea typeface="方正姚体" panose="02010601030101010101" pitchFamily="2" charset="-122"/>
                          <a:cs typeface="+mn-cs"/>
                        </a:rPr>
                        <a:t>允许发送</a:t>
                      </a:r>
                    </a:p>
                  </a:txBody>
                  <a:tcPr/>
                </a:tc>
                <a:extLst>
                  <a:ext uri="{0D108BD9-81ED-4DB2-BD59-A6C34878D82A}">
                    <a16:rowId xmlns:a16="http://schemas.microsoft.com/office/drawing/2014/main" val="10008"/>
                  </a:ext>
                </a:extLst>
              </a:tr>
              <a:tr h="375270">
                <a:tc>
                  <a:txBody>
                    <a:bodyPr/>
                    <a:lstStyle/>
                    <a:p>
                      <a:pPr algn="ctr"/>
                      <a:r>
                        <a:rPr lang="en-US" altLang="zh-CN" sz="1800" kern="1200" dirty="0">
                          <a:solidFill>
                            <a:schemeClr val="tx1"/>
                          </a:solidFill>
                          <a:latin typeface="方正姚体" panose="02010601030101010101" pitchFamily="2" charset="-122"/>
                          <a:ea typeface="方正姚体" panose="02010601030101010101" pitchFamily="2" charset="-122"/>
                          <a:cs typeface="+mn-cs"/>
                        </a:rPr>
                        <a:t>9</a:t>
                      </a:r>
                      <a:endParaRPr lang="zh-CN" altLang="en-US" sz="1800" kern="1200" dirty="0">
                        <a:solidFill>
                          <a:schemeClr val="tx1"/>
                        </a:solidFill>
                        <a:latin typeface="方正姚体" panose="02010601030101010101" pitchFamily="2" charset="-122"/>
                        <a:ea typeface="方正姚体" panose="02010601030101010101" pitchFamily="2" charset="-122"/>
                        <a:cs typeface="+mn-cs"/>
                      </a:endParaRPr>
                    </a:p>
                  </a:txBody>
                  <a:tcPr/>
                </a:tc>
                <a:tc>
                  <a:txBody>
                    <a:bodyPr/>
                    <a:lstStyle/>
                    <a:p>
                      <a:r>
                        <a:rPr lang="en-US" altLang="zh-CN" sz="1800" kern="1200" dirty="0">
                          <a:solidFill>
                            <a:schemeClr val="tx1"/>
                          </a:solidFill>
                          <a:latin typeface="方正姚体" panose="02010601030101010101" pitchFamily="2" charset="-122"/>
                          <a:ea typeface="方正姚体" panose="02010601030101010101" pitchFamily="2" charset="-122"/>
                          <a:cs typeface="+mn-cs"/>
                        </a:rPr>
                        <a:t>RI</a:t>
                      </a:r>
                      <a:endParaRPr lang="zh-CN" altLang="en-US" sz="1800" kern="1200" dirty="0">
                        <a:solidFill>
                          <a:schemeClr val="tx1"/>
                        </a:solidFill>
                        <a:latin typeface="方正姚体" panose="02010601030101010101" pitchFamily="2" charset="-122"/>
                        <a:ea typeface="方正姚体" panose="02010601030101010101" pitchFamily="2" charset="-122"/>
                        <a:cs typeface="+mn-cs"/>
                      </a:endParaRPr>
                    </a:p>
                  </a:txBody>
                  <a:tcPr/>
                </a:tc>
                <a:tc>
                  <a:txBody>
                    <a:bodyPr/>
                    <a:lstStyle/>
                    <a:p>
                      <a:r>
                        <a:rPr lang="zh-CN" altLang="en-US" sz="1800" kern="1200" dirty="0">
                          <a:solidFill>
                            <a:schemeClr val="tx1"/>
                          </a:solidFill>
                          <a:latin typeface="方正姚体" panose="02010601030101010101" pitchFamily="2" charset="-122"/>
                          <a:ea typeface="方正姚体" panose="02010601030101010101" pitchFamily="2" charset="-122"/>
                          <a:cs typeface="+mn-cs"/>
                        </a:rPr>
                        <a:t>输入</a:t>
                      </a:r>
                    </a:p>
                  </a:txBody>
                  <a:tcPr/>
                </a:tc>
                <a:tc>
                  <a:txBody>
                    <a:bodyPr/>
                    <a:lstStyle/>
                    <a:p>
                      <a:r>
                        <a:rPr lang="zh-CN" altLang="en-US" sz="1800" kern="1200" dirty="0">
                          <a:solidFill>
                            <a:schemeClr val="tx1"/>
                          </a:solidFill>
                          <a:latin typeface="方正姚体" panose="02010601030101010101" pitchFamily="2" charset="-122"/>
                          <a:ea typeface="方正姚体" panose="02010601030101010101" pitchFamily="2" charset="-122"/>
                          <a:cs typeface="+mn-cs"/>
                        </a:rPr>
                        <a:t>振铃指示</a:t>
                      </a:r>
                    </a:p>
                  </a:txBody>
                  <a:tcPr/>
                </a:tc>
                <a:extLst>
                  <a:ext uri="{0D108BD9-81ED-4DB2-BD59-A6C34878D82A}">
                    <a16:rowId xmlns:a16="http://schemas.microsoft.com/office/drawing/2014/main" val="10009"/>
                  </a:ext>
                </a:extLst>
              </a:tr>
            </a:tbl>
          </a:graphicData>
        </a:graphic>
      </p:graphicFrame>
      <p:pic>
        <p:nvPicPr>
          <p:cNvPr id="4099" name="Picture 3"/>
          <p:cNvPicPr>
            <a:picLocks noChangeAspect="1" noChangeArrowheads="1"/>
          </p:cNvPicPr>
          <p:nvPr/>
        </p:nvPicPr>
        <p:blipFill>
          <a:blip r:embed="rId3"/>
          <a:srcRect/>
          <a:stretch>
            <a:fillRect/>
          </a:stretch>
        </p:blipFill>
        <p:spPr bwMode="auto">
          <a:xfrm>
            <a:off x="467272" y="2376744"/>
            <a:ext cx="1620000" cy="1803345"/>
          </a:xfrm>
          <a:prstGeom prst="rect">
            <a:avLst/>
          </a:prstGeom>
          <a:noFill/>
          <a:ln w="9525">
            <a:noFill/>
            <a:miter lim="800000"/>
            <a:headEnd/>
            <a:tailEnd/>
          </a:ln>
        </p:spPr>
      </p:pic>
      <p:pic>
        <p:nvPicPr>
          <p:cNvPr id="4100" name="Picture 4"/>
          <p:cNvPicPr>
            <a:picLocks noChangeAspect="1" noChangeArrowheads="1"/>
          </p:cNvPicPr>
          <p:nvPr/>
        </p:nvPicPr>
        <p:blipFill>
          <a:blip r:embed="rId4"/>
          <a:srcRect/>
          <a:stretch>
            <a:fillRect/>
          </a:stretch>
        </p:blipFill>
        <p:spPr bwMode="auto">
          <a:xfrm>
            <a:off x="450087" y="4605206"/>
            <a:ext cx="1620000" cy="1129437"/>
          </a:xfrm>
          <a:prstGeom prst="rect">
            <a:avLst/>
          </a:prstGeom>
          <a:noFill/>
          <a:ln w="9525">
            <a:noFill/>
            <a:miter lim="800000"/>
            <a:headEnd/>
            <a:tailEnd/>
          </a:ln>
        </p:spPr>
      </p:pic>
      <p:pic>
        <p:nvPicPr>
          <p:cNvPr id="4101" name="Picture 5"/>
          <p:cNvPicPr>
            <a:picLocks noChangeAspect="1" noChangeArrowheads="1"/>
          </p:cNvPicPr>
          <p:nvPr/>
        </p:nvPicPr>
        <p:blipFill>
          <a:blip r:embed="rId5"/>
          <a:srcRect/>
          <a:stretch>
            <a:fillRect/>
          </a:stretch>
        </p:blipFill>
        <p:spPr bwMode="auto">
          <a:xfrm>
            <a:off x="10537323" y="2344671"/>
            <a:ext cx="1282335" cy="1711291"/>
          </a:xfrm>
          <a:prstGeom prst="rect">
            <a:avLst/>
          </a:prstGeom>
          <a:noFill/>
          <a:ln w="9525">
            <a:noFill/>
            <a:miter lim="800000"/>
            <a:headEnd/>
            <a:tailEnd/>
          </a:ln>
        </p:spPr>
      </p:pic>
      <p:pic>
        <p:nvPicPr>
          <p:cNvPr id="4102" name="Picture 6"/>
          <p:cNvPicPr>
            <a:picLocks noChangeAspect="1" noChangeArrowheads="1"/>
          </p:cNvPicPr>
          <p:nvPr/>
        </p:nvPicPr>
        <p:blipFill>
          <a:blip r:embed="rId6"/>
          <a:srcRect/>
          <a:stretch>
            <a:fillRect/>
          </a:stretch>
        </p:blipFill>
        <p:spPr bwMode="auto">
          <a:xfrm>
            <a:off x="10617014" y="4185392"/>
            <a:ext cx="1282336" cy="1636093"/>
          </a:xfrm>
          <a:prstGeom prst="rect">
            <a:avLst/>
          </a:prstGeom>
          <a:noFill/>
          <a:ln w="9525">
            <a:noFill/>
            <a:miter lim="800000"/>
            <a:headEnd/>
            <a:tailEnd/>
          </a:ln>
        </p:spPr>
      </p:pic>
      <p:sp>
        <p:nvSpPr>
          <p:cNvPr id="20" name="TextBox 19"/>
          <p:cNvSpPr txBox="1"/>
          <p:nvPr/>
        </p:nvSpPr>
        <p:spPr>
          <a:xfrm>
            <a:off x="6946710" y="6156295"/>
            <a:ext cx="3862317"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RS-232-C DB-9</a:t>
            </a:r>
            <a:r>
              <a:rPr lang="zh-CN" altLang="en-US" sz="2000" dirty="0">
                <a:latin typeface="微软雅黑" panose="020B0503020204020204" pitchFamily="34" charset="-122"/>
                <a:ea typeface="微软雅黑" panose="020B0503020204020204" pitchFamily="34" charset="-122"/>
              </a:rPr>
              <a:t>接口功能特性</a:t>
            </a:r>
          </a:p>
        </p:txBody>
      </p:sp>
      <p:sp>
        <p:nvSpPr>
          <p:cNvPr id="21" name="TextBox 20"/>
          <p:cNvSpPr txBox="1"/>
          <p:nvPr/>
        </p:nvSpPr>
        <p:spPr>
          <a:xfrm>
            <a:off x="1307509" y="6156295"/>
            <a:ext cx="3892288"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10BASE-T RJ-45 </a:t>
            </a:r>
            <a:r>
              <a:rPr lang="zh-CN" altLang="en-US" sz="2000" dirty="0">
                <a:latin typeface="微软雅黑" panose="020B0503020204020204" pitchFamily="34" charset="-122"/>
                <a:ea typeface="微软雅黑" panose="020B0503020204020204" pitchFamily="34" charset="-122"/>
              </a:rPr>
              <a:t>接口功能特性</a:t>
            </a:r>
          </a:p>
        </p:txBody>
      </p:sp>
      <p:sp>
        <p:nvSpPr>
          <p:cNvPr id="17" name="文本框 16"/>
          <p:cNvSpPr txBox="1"/>
          <p:nvPr/>
        </p:nvSpPr>
        <p:spPr>
          <a:xfrm>
            <a:off x="0" y="6442428"/>
            <a:ext cx="2174542"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物理层基本概念</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统计时分复用 </a:t>
            </a:r>
            <a:r>
              <a:rPr lang="en-US" altLang="zh-CN" dirty="0"/>
              <a:t>(STDM)</a:t>
            </a:r>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80</a:t>
            </a:fld>
            <a:endParaRPr kumimoji="1" lang="zh-CN" altLang="en-US" dirty="0"/>
          </a:p>
        </p:txBody>
      </p:sp>
      <p:sp>
        <p:nvSpPr>
          <p:cNvPr id="3" name="矩形 2"/>
          <p:cNvSpPr/>
          <p:nvPr/>
        </p:nvSpPr>
        <p:spPr>
          <a:xfrm>
            <a:off x="544010" y="1284701"/>
            <a:ext cx="10837557" cy="1200329"/>
          </a:xfrm>
          <a:prstGeom prst="rect">
            <a:avLst/>
          </a:prstGeom>
        </p:spPr>
        <p:txBody>
          <a:bodyPr wrap="square">
            <a:spAutoFit/>
          </a:bodyPr>
          <a:lstStyle/>
          <a:p>
            <a:pPr marL="342900" indent="-342900">
              <a:buFont typeface="Wingdings" panose="05000000000000000000" pitchFamily="2" charset="2"/>
              <a:buChar char="Ø"/>
            </a:pPr>
            <a:r>
              <a:rPr lang="zh-CN" altLang="en-US" sz="2400" b="1" dirty="0">
                <a:solidFill>
                  <a:srgbClr val="7030A0"/>
                </a:solidFill>
                <a:latin typeface="微软雅黑" panose="020B0503020204020204" pitchFamily="34" charset="-122"/>
                <a:ea typeface="微软雅黑" panose="020B0503020204020204" pitchFamily="34" charset="-122"/>
              </a:rPr>
              <a:t>统计时分复用</a:t>
            </a:r>
            <a:r>
              <a:rPr lang="zh-CN" altLang="en-US" sz="2400" dirty="0">
                <a:solidFill>
                  <a:srgbClr val="333333"/>
                </a:solidFill>
                <a:latin typeface="微软雅黑" panose="020B0503020204020204" pitchFamily="34" charset="-122"/>
                <a:ea typeface="微软雅黑" panose="020B0503020204020204" pitchFamily="34" charset="-122"/>
              </a:rPr>
              <a:t>（</a:t>
            </a:r>
            <a:r>
              <a:rPr lang="en-US" altLang="zh-CN" sz="2400" dirty="0">
                <a:solidFill>
                  <a:srgbClr val="333333"/>
                </a:solidFill>
                <a:latin typeface="微软雅黑" panose="020B0503020204020204" pitchFamily="34" charset="-122"/>
                <a:ea typeface="微软雅黑" panose="020B0503020204020204" pitchFamily="34" charset="-122"/>
              </a:rPr>
              <a:t>statistical time division multiplexing</a:t>
            </a:r>
            <a:r>
              <a:rPr lang="zh-CN" altLang="en-US" sz="2400" dirty="0">
                <a:solidFill>
                  <a:srgbClr val="333333"/>
                </a:solidFill>
                <a:latin typeface="微软雅黑" panose="020B0503020204020204" pitchFamily="34" charset="-122"/>
                <a:ea typeface="微软雅黑" panose="020B0503020204020204" pitchFamily="34" charset="-122"/>
              </a:rPr>
              <a:t>，</a:t>
            </a:r>
            <a:r>
              <a:rPr lang="en-US" altLang="zh-CN" sz="2400" dirty="0">
                <a:solidFill>
                  <a:srgbClr val="333333"/>
                </a:solidFill>
                <a:latin typeface="微软雅黑" panose="020B0503020204020204" pitchFamily="34" charset="-122"/>
                <a:ea typeface="微软雅黑" panose="020B0503020204020204" pitchFamily="34" charset="-122"/>
              </a:rPr>
              <a:t>STDM</a:t>
            </a:r>
            <a:r>
              <a:rPr lang="zh-CN" altLang="en-US" sz="2400" dirty="0">
                <a:solidFill>
                  <a:srgbClr val="333333"/>
                </a:solidFill>
                <a:latin typeface="微软雅黑" panose="020B0503020204020204" pitchFamily="34" charset="-122"/>
                <a:ea typeface="微软雅黑" panose="020B0503020204020204" pitchFamily="34" charset="-122"/>
              </a:rPr>
              <a:t>）是指动态地</a:t>
            </a:r>
            <a:r>
              <a:rPr lang="zh-CN" altLang="en-US" sz="2400" dirty="0">
                <a:solidFill>
                  <a:srgbClr val="C00000"/>
                </a:solidFill>
                <a:latin typeface="微软雅黑" panose="020B0503020204020204" pitchFamily="34" charset="-122"/>
                <a:ea typeface="微软雅黑" panose="020B0503020204020204" pitchFamily="34" charset="-122"/>
              </a:rPr>
              <a:t>按需分配共用信道</a:t>
            </a:r>
            <a:r>
              <a:rPr lang="zh-CN" altLang="en-US" sz="2400" dirty="0">
                <a:solidFill>
                  <a:srgbClr val="333333"/>
                </a:solidFill>
                <a:latin typeface="微软雅黑" panose="020B0503020204020204" pitchFamily="34" charset="-122"/>
                <a:ea typeface="微软雅黑" panose="020B0503020204020204" pitchFamily="34" charset="-122"/>
              </a:rPr>
              <a:t>的时隙，只将需要传送数据的终端接入共用信道，以提高信道利用率的多路复用技术。</a:t>
            </a:r>
            <a:endParaRPr lang="zh-CN" altLang="en-US" sz="2400" dirty="0">
              <a:latin typeface="微软雅黑" panose="020B0503020204020204" pitchFamily="34" charset="-122"/>
              <a:ea typeface="微软雅黑" panose="020B0503020204020204" pitchFamily="34" charset="-122"/>
            </a:endParaRPr>
          </a:p>
        </p:txBody>
      </p:sp>
      <p:grpSp>
        <p:nvGrpSpPr>
          <p:cNvPr id="73" name="组合 72"/>
          <p:cNvGrpSpPr/>
          <p:nvPr/>
        </p:nvGrpSpPr>
        <p:grpSpPr>
          <a:xfrm>
            <a:off x="1258529" y="2646620"/>
            <a:ext cx="9901158" cy="3971214"/>
            <a:chOff x="1573161" y="2744943"/>
            <a:chExt cx="9901158" cy="3971214"/>
          </a:xfrm>
        </p:grpSpPr>
        <p:sp>
          <p:nvSpPr>
            <p:cNvPr id="5" name="圆角矩形 23"/>
            <p:cNvSpPr/>
            <p:nvPr/>
          </p:nvSpPr>
          <p:spPr>
            <a:xfrm>
              <a:off x="1573161" y="2744943"/>
              <a:ext cx="9901158" cy="3971214"/>
            </a:xfrm>
            <a:prstGeom prst="roundRect">
              <a:avLst>
                <a:gd name="adj" fmla="val 7923"/>
              </a:avLst>
            </a:prstGeom>
            <a:solidFill>
              <a:schemeClr val="bg1"/>
            </a:solidFill>
            <a:ln>
              <a:solidFill>
                <a:srgbClr val="B348FF"/>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6" name="Freeform 85"/>
            <p:cNvSpPr/>
            <p:nvPr/>
          </p:nvSpPr>
          <p:spPr bwMode="auto">
            <a:xfrm>
              <a:off x="8866649" y="4295168"/>
              <a:ext cx="312305" cy="430725"/>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00FFCC"/>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7" name="Freeform 86"/>
            <p:cNvSpPr/>
            <p:nvPr/>
          </p:nvSpPr>
          <p:spPr bwMode="auto">
            <a:xfrm>
              <a:off x="10121378" y="4295168"/>
              <a:ext cx="312305" cy="430725"/>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CCFF"/>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8" name="Freeform 87"/>
            <p:cNvSpPr/>
            <p:nvPr/>
          </p:nvSpPr>
          <p:spPr bwMode="auto">
            <a:xfrm>
              <a:off x="9702522" y="4295168"/>
              <a:ext cx="314143" cy="430725"/>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66FF33"/>
            </a:solidFill>
            <a:ln w="19050">
              <a:solidFill>
                <a:schemeClr val="tx1"/>
              </a:solidFill>
              <a:round/>
            </a:ln>
            <a:effec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9" name="Freeform 88"/>
            <p:cNvSpPr/>
            <p:nvPr/>
          </p:nvSpPr>
          <p:spPr bwMode="auto">
            <a:xfrm>
              <a:off x="9283666" y="4295168"/>
              <a:ext cx="314143" cy="430725"/>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00FFCC"/>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0" name="Freeform 89"/>
            <p:cNvSpPr/>
            <p:nvPr/>
          </p:nvSpPr>
          <p:spPr bwMode="auto">
            <a:xfrm>
              <a:off x="8447792" y="4295168"/>
              <a:ext cx="314141" cy="430725"/>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FF66"/>
            </a:solidFill>
            <a:ln w="19050">
              <a:solidFill>
                <a:schemeClr val="tx1"/>
              </a:solidFill>
              <a:round/>
            </a:ln>
            <a:effec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1" name="Freeform 90"/>
            <p:cNvSpPr/>
            <p:nvPr/>
          </p:nvSpPr>
          <p:spPr bwMode="auto">
            <a:xfrm>
              <a:off x="8028935" y="4295168"/>
              <a:ext cx="314141" cy="430725"/>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FF66"/>
            </a:solidFill>
            <a:ln w="19050">
              <a:solidFill>
                <a:schemeClr val="tx1"/>
              </a:solidFill>
              <a:round/>
            </a:ln>
            <a:effec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2" name="Freeform 91"/>
            <p:cNvSpPr/>
            <p:nvPr/>
          </p:nvSpPr>
          <p:spPr bwMode="auto">
            <a:xfrm>
              <a:off x="7611917" y="4295168"/>
              <a:ext cx="312305" cy="430725"/>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CCFF"/>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22" name="Line 101"/>
            <p:cNvSpPr>
              <a:spLocks noChangeShapeType="1"/>
            </p:cNvSpPr>
            <p:nvPr/>
          </p:nvSpPr>
          <p:spPr bwMode="auto">
            <a:xfrm>
              <a:off x="7297776" y="4716061"/>
              <a:ext cx="3450051" cy="0"/>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31" name="Text Box 115"/>
            <p:cNvSpPr txBox="1">
              <a:spLocks noChangeArrowheads="1"/>
            </p:cNvSpPr>
            <p:nvPr/>
          </p:nvSpPr>
          <p:spPr bwMode="auto">
            <a:xfrm>
              <a:off x="10701921" y="4585646"/>
              <a:ext cx="284052"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dirty="0">
                  <a:latin typeface="微软雅黑" panose="020B0503020204020204" pitchFamily="34" charset="-122"/>
                  <a:ea typeface="微软雅黑" panose="020B0503020204020204" pitchFamily="34" charset="-122"/>
                </a:rPr>
                <a:t>t</a:t>
              </a:r>
            </a:p>
          </p:txBody>
        </p:sp>
        <p:sp>
          <p:nvSpPr>
            <p:cNvPr id="38" name="Line 122"/>
            <p:cNvSpPr>
              <a:spLocks noChangeShapeType="1"/>
            </p:cNvSpPr>
            <p:nvPr/>
          </p:nvSpPr>
          <p:spPr bwMode="auto">
            <a:xfrm>
              <a:off x="7507203" y="4834424"/>
              <a:ext cx="0" cy="2136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39" name="Line 123"/>
            <p:cNvSpPr>
              <a:spLocks noChangeShapeType="1"/>
            </p:cNvSpPr>
            <p:nvPr/>
          </p:nvSpPr>
          <p:spPr bwMode="auto">
            <a:xfrm>
              <a:off x="8343076" y="4834424"/>
              <a:ext cx="0" cy="2136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40" name="Line 124"/>
            <p:cNvSpPr>
              <a:spLocks noChangeShapeType="1"/>
            </p:cNvSpPr>
            <p:nvPr/>
          </p:nvSpPr>
          <p:spPr bwMode="auto">
            <a:xfrm>
              <a:off x="9178952" y="4834424"/>
              <a:ext cx="0" cy="2136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41" name="Line 125"/>
            <p:cNvSpPr>
              <a:spLocks noChangeShapeType="1"/>
            </p:cNvSpPr>
            <p:nvPr/>
          </p:nvSpPr>
          <p:spPr bwMode="auto">
            <a:xfrm>
              <a:off x="7507203" y="4941256"/>
              <a:ext cx="835875"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42" name="Line 126"/>
            <p:cNvSpPr>
              <a:spLocks noChangeShapeType="1"/>
            </p:cNvSpPr>
            <p:nvPr/>
          </p:nvSpPr>
          <p:spPr bwMode="auto">
            <a:xfrm>
              <a:off x="8343077" y="4941256"/>
              <a:ext cx="835876"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43" name="Line 127"/>
            <p:cNvSpPr>
              <a:spLocks noChangeShapeType="1"/>
            </p:cNvSpPr>
            <p:nvPr/>
          </p:nvSpPr>
          <p:spPr bwMode="auto">
            <a:xfrm>
              <a:off x="9178952" y="4941256"/>
              <a:ext cx="837712"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44" name="Text Box 128"/>
            <p:cNvSpPr txBox="1">
              <a:spLocks noChangeArrowheads="1"/>
            </p:cNvSpPr>
            <p:nvPr/>
          </p:nvSpPr>
          <p:spPr bwMode="auto">
            <a:xfrm>
              <a:off x="7778165" y="5771072"/>
              <a:ext cx="1750800" cy="379656"/>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dirty="0">
                  <a:solidFill>
                    <a:srgbClr val="C00000"/>
                  </a:solidFill>
                  <a:latin typeface="微软雅黑" panose="020B0503020204020204" pitchFamily="34" charset="-122"/>
                  <a:ea typeface="微软雅黑" panose="020B0503020204020204" pitchFamily="34" charset="-122"/>
                </a:rPr>
                <a:t>3 </a:t>
              </a:r>
              <a:r>
                <a:rPr kumimoji="1" lang="zh-CN" altLang="en-US" sz="1865" dirty="0">
                  <a:solidFill>
                    <a:srgbClr val="C00000"/>
                  </a:solidFill>
                  <a:latin typeface="微软雅黑" panose="020B0503020204020204" pitchFamily="34" charset="-122"/>
                  <a:ea typeface="微软雅黑" panose="020B0503020204020204" pitchFamily="34" charset="-122"/>
                </a:rPr>
                <a:t>个 </a:t>
              </a:r>
              <a:r>
                <a:rPr kumimoji="1" lang="en-US" altLang="zh-CN" sz="1865" dirty="0">
                  <a:solidFill>
                    <a:srgbClr val="C00000"/>
                  </a:solidFill>
                  <a:latin typeface="微软雅黑" panose="020B0503020204020204" pitchFamily="34" charset="-122"/>
                  <a:ea typeface="微软雅黑" panose="020B0503020204020204" pitchFamily="34" charset="-122"/>
                </a:rPr>
                <a:t>STDM </a:t>
              </a:r>
              <a:r>
                <a:rPr kumimoji="1" lang="zh-CN" altLang="en-US" sz="1865" dirty="0">
                  <a:solidFill>
                    <a:srgbClr val="C00000"/>
                  </a:solidFill>
                  <a:latin typeface="微软雅黑" panose="020B0503020204020204" pitchFamily="34" charset="-122"/>
                  <a:ea typeface="微软雅黑" panose="020B0503020204020204" pitchFamily="34" charset="-122"/>
                </a:rPr>
                <a:t>帧</a:t>
              </a:r>
            </a:p>
          </p:txBody>
        </p:sp>
        <p:sp>
          <p:nvSpPr>
            <p:cNvPr id="45" name="Text Box 129"/>
            <p:cNvSpPr txBox="1">
              <a:spLocks noChangeArrowheads="1"/>
            </p:cNvSpPr>
            <p:nvPr/>
          </p:nvSpPr>
          <p:spPr bwMode="auto">
            <a:xfrm>
              <a:off x="7633963" y="4893324"/>
              <a:ext cx="486030"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dirty="0">
                  <a:latin typeface="微软雅黑" panose="020B0503020204020204" pitchFamily="34" charset="-122"/>
                  <a:ea typeface="微软雅黑" panose="020B0503020204020204" pitchFamily="34" charset="-122"/>
                </a:rPr>
                <a:t>#1</a:t>
              </a:r>
            </a:p>
          </p:txBody>
        </p:sp>
        <p:sp>
          <p:nvSpPr>
            <p:cNvPr id="60" name="Line 144"/>
            <p:cNvSpPr>
              <a:spLocks noChangeShapeType="1"/>
            </p:cNvSpPr>
            <p:nvPr/>
          </p:nvSpPr>
          <p:spPr bwMode="auto">
            <a:xfrm>
              <a:off x="8447792" y="4619060"/>
              <a:ext cx="0" cy="10683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61" name="Line 145"/>
            <p:cNvSpPr>
              <a:spLocks noChangeShapeType="1"/>
            </p:cNvSpPr>
            <p:nvPr/>
          </p:nvSpPr>
          <p:spPr bwMode="auto">
            <a:xfrm>
              <a:off x="8761933" y="4619060"/>
              <a:ext cx="0" cy="10683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62" name="Line 146"/>
            <p:cNvSpPr>
              <a:spLocks noChangeShapeType="1"/>
            </p:cNvSpPr>
            <p:nvPr/>
          </p:nvSpPr>
          <p:spPr bwMode="auto">
            <a:xfrm>
              <a:off x="10016664" y="4834424"/>
              <a:ext cx="0" cy="2136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63" name="Line 147"/>
            <p:cNvSpPr>
              <a:spLocks noChangeShapeType="1"/>
            </p:cNvSpPr>
            <p:nvPr/>
          </p:nvSpPr>
          <p:spPr bwMode="auto">
            <a:xfrm>
              <a:off x="10016664" y="4619060"/>
              <a:ext cx="0" cy="10683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64" name="Freeform 150"/>
            <p:cNvSpPr/>
            <p:nvPr/>
          </p:nvSpPr>
          <p:spPr bwMode="auto">
            <a:xfrm>
              <a:off x="7507204" y="4295168"/>
              <a:ext cx="104713" cy="430725"/>
            </a:xfrm>
            <a:custGeom>
              <a:avLst/>
              <a:gdLst>
                <a:gd name="T0" fmla="*/ 0 w 48"/>
                <a:gd name="T1" fmla="*/ 192 h 192"/>
                <a:gd name="T2" fmla="*/ 0 w 48"/>
                <a:gd name="T3" fmla="*/ 0 h 192"/>
                <a:gd name="T4" fmla="*/ 48 w 48"/>
                <a:gd name="T5" fmla="*/ 0 h 192"/>
                <a:gd name="T6" fmla="*/ 48 w 48"/>
                <a:gd name="T7" fmla="*/ 192 h 192"/>
              </a:gdLst>
              <a:ahLst/>
              <a:cxnLst>
                <a:cxn ang="0">
                  <a:pos x="T0" y="T1"/>
                </a:cxn>
                <a:cxn ang="0">
                  <a:pos x="T2" y="T3"/>
                </a:cxn>
                <a:cxn ang="0">
                  <a:pos x="T4" y="T5"/>
                </a:cxn>
                <a:cxn ang="0">
                  <a:pos x="T6" y="T7"/>
                </a:cxn>
              </a:cxnLst>
              <a:rect l="0" t="0" r="r" b="b"/>
              <a:pathLst>
                <a:path w="48" h="192">
                  <a:moveTo>
                    <a:pt x="0" y="192"/>
                  </a:moveTo>
                  <a:lnTo>
                    <a:pt x="0" y="0"/>
                  </a:lnTo>
                  <a:lnTo>
                    <a:pt x="48" y="0"/>
                  </a:lnTo>
                  <a:lnTo>
                    <a:pt x="48" y="192"/>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65" name="Freeform 151"/>
            <p:cNvSpPr/>
            <p:nvPr/>
          </p:nvSpPr>
          <p:spPr bwMode="auto">
            <a:xfrm>
              <a:off x="7924220" y="4295168"/>
              <a:ext cx="104715" cy="430725"/>
            </a:xfrm>
            <a:custGeom>
              <a:avLst/>
              <a:gdLst>
                <a:gd name="T0" fmla="*/ 0 w 48"/>
                <a:gd name="T1" fmla="*/ 192 h 192"/>
                <a:gd name="T2" fmla="*/ 0 w 48"/>
                <a:gd name="T3" fmla="*/ 0 h 192"/>
                <a:gd name="T4" fmla="*/ 48 w 48"/>
                <a:gd name="T5" fmla="*/ 0 h 192"/>
                <a:gd name="T6" fmla="*/ 48 w 48"/>
                <a:gd name="T7" fmla="*/ 192 h 192"/>
              </a:gdLst>
              <a:ahLst/>
              <a:cxnLst>
                <a:cxn ang="0">
                  <a:pos x="T0" y="T1"/>
                </a:cxn>
                <a:cxn ang="0">
                  <a:pos x="T2" y="T3"/>
                </a:cxn>
                <a:cxn ang="0">
                  <a:pos x="T4" y="T5"/>
                </a:cxn>
                <a:cxn ang="0">
                  <a:pos x="T6" y="T7"/>
                </a:cxn>
              </a:cxnLst>
              <a:rect l="0" t="0" r="r" b="b"/>
              <a:pathLst>
                <a:path w="48" h="192">
                  <a:moveTo>
                    <a:pt x="0" y="192"/>
                  </a:moveTo>
                  <a:lnTo>
                    <a:pt x="0" y="0"/>
                  </a:lnTo>
                  <a:lnTo>
                    <a:pt x="48" y="0"/>
                  </a:lnTo>
                  <a:lnTo>
                    <a:pt x="48" y="192"/>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66" name="Freeform 152"/>
            <p:cNvSpPr/>
            <p:nvPr/>
          </p:nvSpPr>
          <p:spPr bwMode="auto">
            <a:xfrm>
              <a:off x="8343076" y="4295168"/>
              <a:ext cx="104715" cy="430725"/>
            </a:xfrm>
            <a:custGeom>
              <a:avLst/>
              <a:gdLst>
                <a:gd name="T0" fmla="*/ 0 w 48"/>
                <a:gd name="T1" fmla="*/ 192 h 192"/>
                <a:gd name="T2" fmla="*/ 0 w 48"/>
                <a:gd name="T3" fmla="*/ 0 h 192"/>
                <a:gd name="T4" fmla="*/ 48 w 48"/>
                <a:gd name="T5" fmla="*/ 0 h 192"/>
                <a:gd name="T6" fmla="*/ 48 w 48"/>
                <a:gd name="T7" fmla="*/ 192 h 192"/>
              </a:gdLst>
              <a:ahLst/>
              <a:cxnLst>
                <a:cxn ang="0">
                  <a:pos x="T0" y="T1"/>
                </a:cxn>
                <a:cxn ang="0">
                  <a:pos x="T2" y="T3"/>
                </a:cxn>
                <a:cxn ang="0">
                  <a:pos x="T4" y="T5"/>
                </a:cxn>
                <a:cxn ang="0">
                  <a:pos x="T6" y="T7"/>
                </a:cxn>
              </a:cxnLst>
              <a:rect l="0" t="0" r="r" b="b"/>
              <a:pathLst>
                <a:path w="48" h="192">
                  <a:moveTo>
                    <a:pt x="0" y="192"/>
                  </a:moveTo>
                  <a:lnTo>
                    <a:pt x="0" y="0"/>
                  </a:lnTo>
                  <a:lnTo>
                    <a:pt x="48" y="0"/>
                  </a:lnTo>
                  <a:lnTo>
                    <a:pt x="48" y="192"/>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67" name="Freeform 153"/>
            <p:cNvSpPr/>
            <p:nvPr/>
          </p:nvSpPr>
          <p:spPr bwMode="auto">
            <a:xfrm>
              <a:off x="8761932" y="4295168"/>
              <a:ext cx="104715" cy="430725"/>
            </a:xfrm>
            <a:custGeom>
              <a:avLst/>
              <a:gdLst>
                <a:gd name="T0" fmla="*/ 0 w 48"/>
                <a:gd name="T1" fmla="*/ 192 h 192"/>
                <a:gd name="T2" fmla="*/ 0 w 48"/>
                <a:gd name="T3" fmla="*/ 0 h 192"/>
                <a:gd name="T4" fmla="*/ 48 w 48"/>
                <a:gd name="T5" fmla="*/ 0 h 192"/>
                <a:gd name="T6" fmla="*/ 48 w 48"/>
                <a:gd name="T7" fmla="*/ 192 h 192"/>
              </a:gdLst>
              <a:ahLst/>
              <a:cxnLst>
                <a:cxn ang="0">
                  <a:pos x="T0" y="T1"/>
                </a:cxn>
                <a:cxn ang="0">
                  <a:pos x="T2" y="T3"/>
                </a:cxn>
                <a:cxn ang="0">
                  <a:pos x="T4" y="T5"/>
                </a:cxn>
                <a:cxn ang="0">
                  <a:pos x="T6" y="T7"/>
                </a:cxn>
              </a:cxnLst>
              <a:rect l="0" t="0" r="r" b="b"/>
              <a:pathLst>
                <a:path w="48" h="192">
                  <a:moveTo>
                    <a:pt x="0" y="192"/>
                  </a:moveTo>
                  <a:lnTo>
                    <a:pt x="0" y="0"/>
                  </a:lnTo>
                  <a:lnTo>
                    <a:pt x="48" y="0"/>
                  </a:lnTo>
                  <a:lnTo>
                    <a:pt x="48" y="192"/>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68" name="Freeform 154"/>
            <p:cNvSpPr/>
            <p:nvPr/>
          </p:nvSpPr>
          <p:spPr bwMode="auto">
            <a:xfrm>
              <a:off x="9178953" y="4295168"/>
              <a:ext cx="104713" cy="430725"/>
            </a:xfrm>
            <a:custGeom>
              <a:avLst/>
              <a:gdLst>
                <a:gd name="T0" fmla="*/ 0 w 48"/>
                <a:gd name="T1" fmla="*/ 192 h 192"/>
                <a:gd name="T2" fmla="*/ 0 w 48"/>
                <a:gd name="T3" fmla="*/ 0 h 192"/>
                <a:gd name="T4" fmla="*/ 48 w 48"/>
                <a:gd name="T5" fmla="*/ 0 h 192"/>
                <a:gd name="T6" fmla="*/ 48 w 48"/>
                <a:gd name="T7" fmla="*/ 192 h 192"/>
              </a:gdLst>
              <a:ahLst/>
              <a:cxnLst>
                <a:cxn ang="0">
                  <a:pos x="T0" y="T1"/>
                </a:cxn>
                <a:cxn ang="0">
                  <a:pos x="T2" y="T3"/>
                </a:cxn>
                <a:cxn ang="0">
                  <a:pos x="T4" y="T5"/>
                </a:cxn>
                <a:cxn ang="0">
                  <a:pos x="T6" y="T7"/>
                </a:cxn>
              </a:cxnLst>
              <a:rect l="0" t="0" r="r" b="b"/>
              <a:pathLst>
                <a:path w="48" h="192">
                  <a:moveTo>
                    <a:pt x="0" y="192"/>
                  </a:moveTo>
                  <a:lnTo>
                    <a:pt x="0" y="0"/>
                  </a:lnTo>
                  <a:lnTo>
                    <a:pt x="48" y="0"/>
                  </a:lnTo>
                  <a:lnTo>
                    <a:pt x="48" y="192"/>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69" name="Freeform 155"/>
            <p:cNvSpPr/>
            <p:nvPr/>
          </p:nvSpPr>
          <p:spPr bwMode="auto">
            <a:xfrm>
              <a:off x="9597809" y="4295168"/>
              <a:ext cx="104713" cy="430725"/>
            </a:xfrm>
            <a:custGeom>
              <a:avLst/>
              <a:gdLst>
                <a:gd name="T0" fmla="*/ 0 w 48"/>
                <a:gd name="T1" fmla="*/ 192 h 192"/>
                <a:gd name="T2" fmla="*/ 0 w 48"/>
                <a:gd name="T3" fmla="*/ 0 h 192"/>
                <a:gd name="T4" fmla="*/ 48 w 48"/>
                <a:gd name="T5" fmla="*/ 0 h 192"/>
                <a:gd name="T6" fmla="*/ 48 w 48"/>
                <a:gd name="T7" fmla="*/ 192 h 192"/>
              </a:gdLst>
              <a:ahLst/>
              <a:cxnLst>
                <a:cxn ang="0">
                  <a:pos x="T0" y="T1"/>
                </a:cxn>
                <a:cxn ang="0">
                  <a:pos x="T2" y="T3"/>
                </a:cxn>
                <a:cxn ang="0">
                  <a:pos x="T4" y="T5"/>
                </a:cxn>
                <a:cxn ang="0">
                  <a:pos x="T6" y="T7"/>
                </a:cxn>
              </a:cxnLst>
              <a:rect l="0" t="0" r="r" b="b"/>
              <a:pathLst>
                <a:path w="48" h="192">
                  <a:moveTo>
                    <a:pt x="0" y="192"/>
                  </a:moveTo>
                  <a:lnTo>
                    <a:pt x="0" y="0"/>
                  </a:lnTo>
                  <a:lnTo>
                    <a:pt x="48" y="0"/>
                  </a:lnTo>
                  <a:lnTo>
                    <a:pt x="48" y="192"/>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70" name="Freeform 156"/>
            <p:cNvSpPr/>
            <p:nvPr/>
          </p:nvSpPr>
          <p:spPr bwMode="auto">
            <a:xfrm>
              <a:off x="10016665" y="4295168"/>
              <a:ext cx="104713" cy="430725"/>
            </a:xfrm>
            <a:custGeom>
              <a:avLst/>
              <a:gdLst>
                <a:gd name="T0" fmla="*/ 0 w 48"/>
                <a:gd name="T1" fmla="*/ 192 h 192"/>
                <a:gd name="T2" fmla="*/ 0 w 48"/>
                <a:gd name="T3" fmla="*/ 0 h 192"/>
                <a:gd name="T4" fmla="*/ 48 w 48"/>
                <a:gd name="T5" fmla="*/ 0 h 192"/>
                <a:gd name="T6" fmla="*/ 48 w 48"/>
                <a:gd name="T7" fmla="*/ 192 h 192"/>
              </a:gdLst>
              <a:ahLst/>
              <a:cxnLst>
                <a:cxn ang="0">
                  <a:pos x="T0" y="T1"/>
                </a:cxn>
                <a:cxn ang="0">
                  <a:pos x="T2" y="T3"/>
                </a:cxn>
                <a:cxn ang="0">
                  <a:pos x="T4" y="T5"/>
                </a:cxn>
                <a:cxn ang="0">
                  <a:pos x="T6" y="T7"/>
                </a:cxn>
              </a:cxnLst>
              <a:rect l="0" t="0" r="r" b="b"/>
              <a:pathLst>
                <a:path w="48" h="192">
                  <a:moveTo>
                    <a:pt x="0" y="192"/>
                  </a:moveTo>
                  <a:lnTo>
                    <a:pt x="0" y="0"/>
                  </a:lnTo>
                  <a:lnTo>
                    <a:pt x="48" y="0"/>
                  </a:lnTo>
                  <a:lnTo>
                    <a:pt x="48" y="192"/>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71" name="Text Box 157"/>
            <p:cNvSpPr txBox="1">
              <a:spLocks noChangeArrowheads="1"/>
            </p:cNvSpPr>
            <p:nvPr/>
          </p:nvSpPr>
          <p:spPr bwMode="auto">
            <a:xfrm>
              <a:off x="8447792" y="4893324"/>
              <a:ext cx="486030"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dirty="0">
                  <a:latin typeface="微软雅黑" panose="020B0503020204020204" pitchFamily="34" charset="-122"/>
                  <a:ea typeface="微软雅黑" panose="020B0503020204020204" pitchFamily="34" charset="-122"/>
                </a:rPr>
                <a:t>#2</a:t>
              </a:r>
            </a:p>
          </p:txBody>
        </p:sp>
        <p:sp>
          <p:nvSpPr>
            <p:cNvPr id="72" name="Text Box 158"/>
            <p:cNvSpPr txBox="1">
              <a:spLocks noChangeArrowheads="1"/>
            </p:cNvSpPr>
            <p:nvPr/>
          </p:nvSpPr>
          <p:spPr bwMode="auto">
            <a:xfrm>
              <a:off x="9261620" y="4893324"/>
              <a:ext cx="486030"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dirty="0">
                  <a:latin typeface="微软雅黑" panose="020B0503020204020204" pitchFamily="34" charset="-122"/>
                  <a:ea typeface="微软雅黑" panose="020B0503020204020204" pitchFamily="34" charset="-122"/>
                </a:rPr>
                <a:t>#3</a:t>
              </a:r>
            </a:p>
          </p:txBody>
        </p:sp>
        <p:sp>
          <p:nvSpPr>
            <p:cNvPr id="74" name="Line 160"/>
            <p:cNvSpPr>
              <a:spLocks noChangeShapeType="1"/>
            </p:cNvSpPr>
            <p:nvPr/>
          </p:nvSpPr>
          <p:spPr bwMode="auto">
            <a:xfrm>
              <a:off x="7924222" y="5263452"/>
              <a:ext cx="732997" cy="53756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75" name="Line 161"/>
            <p:cNvSpPr>
              <a:spLocks noChangeShapeType="1"/>
            </p:cNvSpPr>
            <p:nvPr/>
          </p:nvSpPr>
          <p:spPr bwMode="auto">
            <a:xfrm>
              <a:off x="8761933" y="5263452"/>
              <a:ext cx="0" cy="53756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76" name="Line 162"/>
            <p:cNvSpPr>
              <a:spLocks noChangeShapeType="1"/>
            </p:cNvSpPr>
            <p:nvPr/>
          </p:nvSpPr>
          <p:spPr bwMode="auto">
            <a:xfrm flipH="1">
              <a:off x="8971362" y="5263452"/>
              <a:ext cx="521733" cy="53756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81" name="Line 170"/>
            <p:cNvSpPr>
              <a:spLocks noChangeShapeType="1"/>
            </p:cNvSpPr>
            <p:nvPr/>
          </p:nvSpPr>
          <p:spPr bwMode="auto">
            <a:xfrm>
              <a:off x="7499853" y="3969580"/>
              <a:ext cx="0" cy="1153124"/>
            </a:xfrm>
            <a:prstGeom prst="line">
              <a:avLst/>
            </a:prstGeom>
            <a:noFill/>
            <a:ln w="28575">
              <a:solidFill>
                <a:srgbClr val="0099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82" name="Line 171"/>
            <p:cNvSpPr>
              <a:spLocks noChangeShapeType="1"/>
            </p:cNvSpPr>
            <p:nvPr/>
          </p:nvSpPr>
          <p:spPr bwMode="auto">
            <a:xfrm>
              <a:off x="8337565" y="3969580"/>
              <a:ext cx="0" cy="1153124"/>
            </a:xfrm>
            <a:prstGeom prst="line">
              <a:avLst/>
            </a:prstGeom>
            <a:noFill/>
            <a:ln w="28575">
              <a:solidFill>
                <a:srgbClr val="0099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83" name="Line 172"/>
            <p:cNvSpPr>
              <a:spLocks noChangeShapeType="1"/>
            </p:cNvSpPr>
            <p:nvPr/>
          </p:nvSpPr>
          <p:spPr bwMode="auto">
            <a:xfrm>
              <a:off x="9175277" y="3969580"/>
              <a:ext cx="0" cy="1153124"/>
            </a:xfrm>
            <a:prstGeom prst="line">
              <a:avLst/>
            </a:prstGeom>
            <a:noFill/>
            <a:ln w="28575">
              <a:solidFill>
                <a:srgbClr val="0099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84" name="Line 173"/>
            <p:cNvSpPr>
              <a:spLocks noChangeShapeType="1"/>
            </p:cNvSpPr>
            <p:nvPr/>
          </p:nvSpPr>
          <p:spPr bwMode="auto">
            <a:xfrm>
              <a:off x="10011152" y="3969580"/>
              <a:ext cx="0" cy="1153124"/>
            </a:xfrm>
            <a:prstGeom prst="line">
              <a:avLst/>
            </a:prstGeom>
            <a:noFill/>
            <a:ln w="28575">
              <a:solidFill>
                <a:srgbClr val="0099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85" name="矩形 84"/>
            <p:cNvSpPr/>
            <p:nvPr/>
          </p:nvSpPr>
          <p:spPr>
            <a:xfrm>
              <a:off x="4411922" y="6211575"/>
              <a:ext cx="3570208" cy="461665"/>
            </a:xfrm>
            <a:prstGeom prst="rect">
              <a:avLst/>
            </a:prstGeom>
          </p:spPr>
          <p:txBody>
            <a:bodyPr wrap="none">
              <a:spAutoFit/>
            </a:bodyPr>
            <a:lstStyle/>
            <a:p>
              <a:pPr algn="ctr"/>
              <a:r>
                <a:rPr lang="zh-CN" altLang="en-US" sz="2400" dirty="0">
                  <a:latin typeface="微软雅黑" panose="020B0503020204020204" pitchFamily="34" charset="-122"/>
                  <a:ea typeface="微软雅黑" panose="020B0503020204020204" pitchFamily="34" charset="-122"/>
                </a:rPr>
                <a:t>统计时分复用的工作原理</a:t>
              </a:r>
            </a:p>
          </p:txBody>
        </p:sp>
        <p:sp>
          <p:nvSpPr>
            <p:cNvPr id="86" name="矩形 85"/>
            <p:cNvSpPr/>
            <p:nvPr/>
          </p:nvSpPr>
          <p:spPr>
            <a:xfrm>
              <a:off x="7361667" y="2870393"/>
              <a:ext cx="3839732" cy="954300"/>
            </a:xfrm>
            <a:prstGeom prst="rect">
              <a:avLst/>
            </a:prstGeom>
            <a:solidFill>
              <a:schemeClr val="bg1"/>
            </a:solidFill>
            <a:ln>
              <a:noFill/>
            </a:ln>
          </p:spPr>
          <p:txBody>
            <a:bodyPr wrap="square">
              <a:spAutoFit/>
            </a:bodyPr>
            <a:lstStyle/>
            <a:p>
              <a:r>
                <a:rPr lang="en-US" altLang="zh-CN" sz="1865" dirty="0">
                  <a:latin typeface="微软雅黑" panose="020B0503020204020204" pitchFamily="34" charset="-122"/>
                  <a:ea typeface="微软雅黑" panose="020B0503020204020204" pitchFamily="34" charset="-122"/>
                </a:rPr>
                <a:t>STDM </a:t>
              </a:r>
              <a:r>
                <a:rPr lang="zh-CN" altLang="en-US" sz="1865" dirty="0">
                  <a:latin typeface="微软雅黑" panose="020B0503020204020204" pitchFamily="34" charset="-122"/>
                  <a:ea typeface="微软雅黑" panose="020B0503020204020204" pitchFamily="34" charset="-122"/>
                </a:rPr>
                <a:t>帧</a:t>
              </a:r>
              <a:r>
                <a:rPr lang="zh-CN" altLang="en-US" sz="1865" dirty="0">
                  <a:solidFill>
                    <a:srgbClr val="C00000"/>
                  </a:solidFill>
                  <a:latin typeface="微软雅黑" panose="020B0503020204020204" pitchFamily="34" charset="-122"/>
                  <a:ea typeface="微软雅黑" panose="020B0503020204020204" pitchFamily="34" charset="-122"/>
                </a:rPr>
                <a:t>不是固定分配</a:t>
              </a:r>
              <a:r>
                <a:rPr lang="zh-CN" altLang="en-US" sz="1865" dirty="0">
                  <a:latin typeface="微软雅黑" panose="020B0503020204020204" pitchFamily="34" charset="-122"/>
                  <a:ea typeface="微软雅黑" panose="020B0503020204020204" pitchFamily="34" charset="-122"/>
                </a:rPr>
                <a:t>时隙，而是</a:t>
              </a:r>
              <a:r>
                <a:rPr lang="zh-CN" altLang="en-US" sz="1865" dirty="0">
                  <a:solidFill>
                    <a:srgbClr val="C00000"/>
                  </a:solidFill>
                  <a:latin typeface="微软雅黑" panose="020B0503020204020204" pitchFamily="34" charset="-122"/>
                  <a:ea typeface="微软雅黑" panose="020B0503020204020204" pitchFamily="34" charset="-122"/>
                </a:rPr>
                <a:t>按需动态地</a:t>
              </a:r>
              <a:r>
                <a:rPr lang="zh-CN" altLang="en-US" sz="1865" dirty="0">
                  <a:latin typeface="微软雅黑" panose="020B0503020204020204" pitchFamily="34" charset="-122"/>
                  <a:ea typeface="微软雅黑" panose="020B0503020204020204" pitchFamily="34" charset="-122"/>
                </a:rPr>
                <a:t>分配时隙。因此统计时分复用可以提高线路的利用率。</a:t>
              </a:r>
            </a:p>
          </p:txBody>
        </p:sp>
        <p:sp>
          <p:nvSpPr>
            <p:cNvPr id="87" name="Text Box 103"/>
            <p:cNvSpPr txBox="1">
              <a:spLocks noChangeArrowheads="1"/>
            </p:cNvSpPr>
            <p:nvPr/>
          </p:nvSpPr>
          <p:spPr bwMode="auto">
            <a:xfrm>
              <a:off x="10093821" y="4290910"/>
              <a:ext cx="322524"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b="1">
                  <a:latin typeface="微软雅黑" panose="020B0503020204020204" pitchFamily="34" charset="-122"/>
                  <a:ea typeface="微软雅黑" panose="020B0503020204020204" pitchFamily="34" charset="-122"/>
                </a:rPr>
                <a:t>a</a:t>
              </a:r>
            </a:p>
          </p:txBody>
        </p:sp>
        <p:sp>
          <p:nvSpPr>
            <p:cNvPr id="88" name="Text Box 104"/>
            <p:cNvSpPr txBox="1">
              <a:spLocks noChangeArrowheads="1"/>
            </p:cNvSpPr>
            <p:nvPr/>
          </p:nvSpPr>
          <p:spPr bwMode="auto">
            <a:xfrm>
              <a:off x="8003217" y="4290910"/>
              <a:ext cx="343364"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b="1">
                  <a:latin typeface="微软雅黑" panose="020B0503020204020204" pitchFamily="34" charset="-122"/>
                  <a:ea typeface="微软雅黑" panose="020B0503020204020204" pitchFamily="34" charset="-122"/>
                </a:rPr>
                <a:t>b</a:t>
              </a:r>
            </a:p>
          </p:txBody>
        </p:sp>
        <p:sp>
          <p:nvSpPr>
            <p:cNvPr id="89" name="Text Box 108"/>
            <p:cNvSpPr txBox="1">
              <a:spLocks noChangeArrowheads="1"/>
            </p:cNvSpPr>
            <p:nvPr/>
          </p:nvSpPr>
          <p:spPr bwMode="auto">
            <a:xfrm>
              <a:off x="8396353" y="4290910"/>
              <a:ext cx="343364"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b="1">
                  <a:latin typeface="微软雅黑" panose="020B0503020204020204" pitchFamily="34" charset="-122"/>
                  <a:ea typeface="微软雅黑" panose="020B0503020204020204" pitchFamily="34" charset="-122"/>
                </a:rPr>
                <a:t>b</a:t>
              </a:r>
            </a:p>
          </p:txBody>
        </p:sp>
        <p:sp>
          <p:nvSpPr>
            <p:cNvPr id="90" name="Text Box 109"/>
            <p:cNvSpPr txBox="1">
              <a:spLocks noChangeArrowheads="1"/>
            </p:cNvSpPr>
            <p:nvPr/>
          </p:nvSpPr>
          <p:spPr bwMode="auto">
            <a:xfrm>
              <a:off x="8813372" y="4290910"/>
              <a:ext cx="308098"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b="1">
                  <a:latin typeface="微软雅黑" panose="020B0503020204020204" pitchFamily="34" charset="-122"/>
                  <a:ea typeface="微软雅黑" panose="020B0503020204020204" pitchFamily="34" charset="-122"/>
                </a:rPr>
                <a:t>c</a:t>
              </a:r>
            </a:p>
          </p:txBody>
        </p:sp>
        <p:sp>
          <p:nvSpPr>
            <p:cNvPr id="91" name="Text Box 110"/>
            <p:cNvSpPr txBox="1">
              <a:spLocks noChangeArrowheads="1"/>
            </p:cNvSpPr>
            <p:nvPr/>
          </p:nvSpPr>
          <p:spPr bwMode="auto">
            <a:xfrm>
              <a:off x="7577011" y="4290910"/>
              <a:ext cx="322524"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b="1" dirty="0">
                  <a:latin typeface="微软雅黑" panose="020B0503020204020204" pitchFamily="34" charset="-122"/>
                  <a:ea typeface="微软雅黑" panose="020B0503020204020204" pitchFamily="34" charset="-122"/>
                </a:rPr>
                <a:t>a</a:t>
              </a:r>
            </a:p>
          </p:txBody>
        </p:sp>
        <p:sp>
          <p:nvSpPr>
            <p:cNvPr id="92" name="Text Box 148"/>
            <p:cNvSpPr txBox="1">
              <a:spLocks noChangeArrowheads="1"/>
            </p:cNvSpPr>
            <p:nvPr/>
          </p:nvSpPr>
          <p:spPr bwMode="auto">
            <a:xfrm>
              <a:off x="9245086" y="4290910"/>
              <a:ext cx="308098"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b="1">
                  <a:latin typeface="微软雅黑" panose="020B0503020204020204" pitchFamily="34" charset="-122"/>
                  <a:ea typeface="微软雅黑" panose="020B0503020204020204" pitchFamily="34" charset="-122"/>
                </a:rPr>
                <a:t>c</a:t>
              </a:r>
            </a:p>
          </p:txBody>
        </p:sp>
        <p:sp>
          <p:nvSpPr>
            <p:cNvPr id="93" name="Text Box 149"/>
            <p:cNvSpPr txBox="1">
              <a:spLocks noChangeArrowheads="1"/>
            </p:cNvSpPr>
            <p:nvPr/>
          </p:nvSpPr>
          <p:spPr bwMode="auto">
            <a:xfrm>
              <a:off x="9651083" y="4290910"/>
              <a:ext cx="343364"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b="1">
                  <a:latin typeface="微软雅黑" panose="020B0503020204020204" pitchFamily="34" charset="-122"/>
                  <a:ea typeface="微软雅黑" panose="020B0503020204020204" pitchFamily="34" charset="-122"/>
                </a:rPr>
                <a:t>d</a:t>
              </a:r>
            </a:p>
          </p:txBody>
        </p:sp>
        <p:sp>
          <p:nvSpPr>
            <p:cNvPr id="137" name="Freeform 10"/>
            <p:cNvSpPr/>
            <p:nvPr/>
          </p:nvSpPr>
          <p:spPr bwMode="auto">
            <a:xfrm>
              <a:off x="4872587" y="3004778"/>
              <a:ext cx="655291" cy="404965"/>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FFCCFF"/>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38" name="Freeform 11"/>
            <p:cNvSpPr/>
            <p:nvPr/>
          </p:nvSpPr>
          <p:spPr bwMode="auto">
            <a:xfrm>
              <a:off x="2908567" y="3814706"/>
              <a:ext cx="1310581" cy="404965"/>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FFFF66"/>
            </a:solidFill>
            <a:ln w="19050">
              <a:solidFill>
                <a:schemeClr val="tx1"/>
              </a:solidFill>
              <a:round/>
            </a:ln>
            <a:effec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39" name="Freeform 12"/>
            <p:cNvSpPr/>
            <p:nvPr/>
          </p:nvSpPr>
          <p:spPr bwMode="auto">
            <a:xfrm>
              <a:off x="3563856" y="4622927"/>
              <a:ext cx="1308729" cy="404964"/>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00FFCC"/>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40" name="Freeform 13"/>
            <p:cNvSpPr/>
            <p:nvPr/>
          </p:nvSpPr>
          <p:spPr bwMode="auto">
            <a:xfrm>
              <a:off x="4872587" y="5432857"/>
              <a:ext cx="655291" cy="404964"/>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66FF33"/>
            </a:solidFill>
            <a:ln w="19050">
              <a:solidFill>
                <a:schemeClr val="tx1"/>
              </a:solidFill>
              <a:round/>
            </a:ln>
            <a:effec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41" name="Text Box 14"/>
            <p:cNvSpPr txBox="1">
              <a:spLocks noChangeArrowheads="1"/>
            </p:cNvSpPr>
            <p:nvPr/>
          </p:nvSpPr>
          <p:spPr bwMode="auto">
            <a:xfrm>
              <a:off x="2410619" y="2980859"/>
              <a:ext cx="364201"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b="1" dirty="0">
                  <a:solidFill>
                    <a:srgbClr val="000099"/>
                  </a:solidFill>
                  <a:latin typeface="微软雅黑" panose="020B0503020204020204" pitchFamily="34" charset="-122"/>
                  <a:ea typeface="微软雅黑" panose="020B0503020204020204" pitchFamily="34" charset="-122"/>
                </a:rPr>
                <a:t>A</a:t>
              </a:r>
            </a:p>
          </p:txBody>
        </p:sp>
        <p:sp>
          <p:nvSpPr>
            <p:cNvPr id="142" name="Text Box 15"/>
            <p:cNvSpPr txBox="1">
              <a:spLocks noChangeArrowheads="1"/>
            </p:cNvSpPr>
            <p:nvPr/>
          </p:nvSpPr>
          <p:spPr bwMode="auto">
            <a:xfrm>
              <a:off x="2410619" y="3790786"/>
              <a:ext cx="348172"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b="1" dirty="0">
                  <a:solidFill>
                    <a:srgbClr val="000099"/>
                  </a:solidFill>
                  <a:latin typeface="微软雅黑" panose="020B0503020204020204" pitchFamily="34" charset="-122"/>
                  <a:ea typeface="微软雅黑" panose="020B0503020204020204" pitchFamily="34" charset="-122"/>
                </a:rPr>
                <a:t>B</a:t>
              </a:r>
            </a:p>
          </p:txBody>
        </p:sp>
        <p:sp>
          <p:nvSpPr>
            <p:cNvPr id="143" name="Text Box 16"/>
            <p:cNvSpPr txBox="1">
              <a:spLocks noChangeArrowheads="1"/>
            </p:cNvSpPr>
            <p:nvPr/>
          </p:nvSpPr>
          <p:spPr bwMode="auto">
            <a:xfrm>
              <a:off x="2410619" y="4600715"/>
              <a:ext cx="346569"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b="1">
                  <a:solidFill>
                    <a:srgbClr val="000099"/>
                  </a:solidFill>
                  <a:latin typeface="微软雅黑" panose="020B0503020204020204" pitchFamily="34" charset="-122"/>
                  <a:ea typeface="微软雅黑" panose="020B0503020204020204" pitchFamily="34" charset="-122"/>
                </a:rPr>
                <a:t>C</a:t>
              </a:r>
            </a:p>
          </p:txBody>
        </p:sp>
        <p:sp>
          <p:nvSpPr>
            <p:cNvPr id="144" name="Text Box 17"/>
            <p:cNvSpPr txBox="1">
              <a:spLocks noChangeArrowheads="1"/>
            </p:cNvSpPr>
            <p:nvPr/>
          </p:nvSpPr>
          <p:spPr bwMode="auto">
            <a:xfrm>
              <a:off x="2410619" y="5410641"/>
              <a:ext cx="373820"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b="1" dirty="0">
                  <a:solidFill>
                    <a:srgbClr val="000099"/>
                  </a:solidFill>
                  <a:latin typeface="微软雅黑" panose="020B0503020204020204" pitchFamily="34" charset="-122"/>
                  <a:ea typeface="微软雅黑" panose="020B0503020204020204" pitchFamily="34" charset="-122"/>
                </a:rPr>
                <a:t>D</a:t>
              </a:r>
            </a:p>
          </p:txBody>
        </p:sp>
        <p:sp>
          <p:nvSpPr>
            <p:cNvPr id="145" name="Text Box 20"/>
            <p:cNvSpPr txBox="1">
              <a:spLocks noChangeArrowheads="1"/>
            </p:cNvSpPr>
            <p:nvPr/>
          </p:nvSpPr>
          <p:spPr bwMode="auto">
            <a:xfrm>
              <a:off x="5013268" y="2963768"/>
              <a:ext cx="343364"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135" b="1">
                  <a:latin typeface="微软雅黑" panose="020B0503020204020204" pitchFamily="34" charset="-122"/>
                  <a:ea typeface="微软雅黑" panose="020B0503020204020204" pitchFamily="34" charset="-122"/>
                </a:rPr>
                <a:t>a</a:t>
              </a:r>
            </a:p>
          </p:txBody>
        </p:sp>
        <p:sp>
          <p:nvSpPr>
            <p:cNvPr id="146" name="Text Box 23"/>
            <p:cNvSpPr txBox="1">
              <a:spLocks noChangeArrowheads="1"/>
            </p:cNvSpPr>
            <p:nvPr/>
          </p:nvSpPr>
          <p:spPr bwMode="auto">
            <a:xfrm>
              <a:off x="3028888" y="3811291"/>
              <a:ext cx="367408"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135" b="1">
                  <a:latin typeface="微软雅黑" panose="020B0503020204020204" pitchFamily="34" charset="-122"/>
                  <a:ea typeface="微软雅黑" panose="020B0503020204020204" pitchFamily="34" charset="-122"/>
                </a:rPr>
                <a:t>b</a:t>
              </a:r>
            </a:p>
          </p:txBody>
        </p:sp>
        <p:sp>
          <p:nvSpPr>
            <p:cNvPr id="147" name="Text Box 24"/>
            <p:cNvSpPr txBox="1">
              <a:spLocks noChangeArrowheads="1"/>
            </p:cNvSpPr>
            <p:nvPr/>
          </p:nvSpPr>
          <p:spPr bwMode="auto">
            <a:xfrm>
              <a:off x="4374642" y="4590462"/>
              <a:ext cx="325729"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135" b="1">
                  <a:latin typeface="微软雅黑" panose="020B0503020204020204" pitchFamily="34" charset="-122"/>
                  <a:ea typeface="微软雅黑" panose="020B0503020204020204" pitchFamily="34" charset="-122"/>
                </a:rPr>
                <a:t>c</a:t>
              </a:r>
            </a:p>
          </p:txBody>
        </p:sp>
        <p:sp>
          <p:nvSpPr>
            <p:cNvPr id="148" name="Text Box 25"/>
            <p:cNvSpPr txBox="1">
              <a:spLocks noChangeArrowheads="1"/>
            </p:cNvSpPr>
            <p:nvPr/>
          </p:nvSpPr>
          <p:spPr bwMode="auto">
            <a:xfrm>
              <a:off x="4974399" y="5405519"/>
              <a:ext cx="365805"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135" b="1">
                  <a:latin typeface="微软雅黑" panose="020B0503020204020204" pitchFamily="34" charset="-122"/>
                  <a:ea typeface="微软雅黑" panose="020B0503020204020204" pitchFamily="34" charset="-122"/>
                </a:rPr>
                <a:t>d</a:t>
              </a:r>
            </a:p>
          </p:txBody>
        </p:sp>
        <p:sp>
          <p:nvSpPr>
            <p:cNvPr id="149" name="Text Box 29"/>
            <p:cNvSpPr txBox="1">
              <a:spLocks noChangeArrowheads="1"/>
            </p:cNvSpPr>
            <p:nvPr/>
          </p:nvSpPr>
          <p:spPr bwMode="auto">
            <a:xfrm>
              <a:off x="5785180" y="2980859"/>
              <a:ext cx="284052"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dirty="0">
                  <a:latin typeface="微软雅黑" panose="020B0503020204020204" pitchFamily="34" charset="-122"/>
                  <a:ea typeface="微软雅黑" panose="020B0503020204020204" pitchFamily="34" charset="-122"/>
                </a:rPr>
                <a:t>t</a:t>
              </a:r>
            </a:p>
          </p:txBody>
        </p:sp>
        <p:sp>
          <p:nvSpPr>
            <p:cNvPr id="150" name="Text Box 30"/>
            <p:cNvSpPr txBox="1">
              <a:spLocks noChangeArrowheads="1"/>
            </p:cNvSpPr>
            <p:nvPr/>
          </p:nvSpPr>
          <p:spPr bwMode="auto">
            <a:xfrm>
              <a:off x="5785180" y="3809580"/>
              <a:ext cx="284052"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dirty="0">
                  <a:latin typeface="微软雅黑" panose="020B0503020204020204" pitchFamily="34" charset="-122"/>
                  <a:ea typeface="微软雅黑" panose="020B0503020204020204" pitchFamily="34" charset="-122"/>
                </a:rPr>
                <a:t>t</a:t>
              </a:r>
            </a:p>
          </p:txBody>
        </p:sp>
        <p:sp>
          <p:nvSpPr>
            <p:cNvPr id="151" name="Text Box 31"/>
            <p:cNvSpPr txBox="1">
              <a:spLocks noChangeArrowheads="1"/>
            </p:cNvSpPr>
            <p:nvPr/>
          </p:nvSpPr>
          <p:spPr bwMode="auto">
            <a:xfrm>
              <a:off x="5785180" y="4638306"/>
              <a:ext cx="284052"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dirty="0">
                  <a:latin typeface="微软雅黑" panose="020B0503020204020204" pitchFamily="34" charset="-122"/>
                  <a:ea typeface="微软雅黑" panose="020B0503020204020204" pitchFamily="34" charset="-122"/>
                </a:rPr>
                <a:t>t</a:t>
              </a:r>
            </a:p>
          </p:txBody>
        </p:sp>
        <p:sp>
          <p:nvSpPr>
            <p:cNvPr id="152" name="Text Box 32"/>
            <p:cNvSpPr txBox="1">
              <a:spLocks noChangeArrowheads="1"/>
            </p:cNvSpPr>
            <p:nvPr/>
          </p:nvSpPr>
          <p:spPr bwMode="auto">
            <a:xfrm>
              <a:off x="5785180" y="5467030"/>
              <a:ext cx="284052"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dirty="0">
                  <a:latin typeface="微软雅黑" panose="020B0503020204020204" pitchFamily="34" charset="-122"/>
                  <a:ea typeface="微软雅黑" panose="020B0503020204020204" pitchFamily="34" charset="-122"/>
                </a:rPr>
                <a:t>t</a:t>
              </a:r>
            </a:p>
          </p:txBody>
        </p:sp>
        <p:sp>
          <p:nvSpPr>
            <p:cNvPr id="153" name="Line 35"/>
            <p:cNvSpPr>
              <a:spLocks noChangeShapeType="1"/>
            </p:cNvSpPr>
            <p:nvPr/>
          </p:nvSpPr>
          <p:spPr bwMode="auto">
            <a:xfrm>
              <a:off x="3563856" y="4117148"/>
              <a:ext cx="0" cy="10252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54" name="Line 36"/>
            <p:cNvSpPr>
              <a:spLocks noChangeShapeType="1"/>
            </p:cNvSpPr>
            <p:nvPr/>
          </p:nvSpPr>
          <p:spPr bwMode="auto">
            <a:xfrm>
              <a:off x="4219148" y="4927077"/>
              <a:ext cx="0" cy="10081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55" name="Line 37"/>
            <p:cNvSpPr>
              <a:spLocks noChangeShapeType="1"/>
            </p:cNvSpPr>
            <p:nvPr/>
          </p:nvSpPr>
          <p:spPr bwMode="auto">
            <a:xfrm>
              <a:off x="4872586" y="4117148"/>
              <a:ext cx="0" cy="10252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56" name="Line 38"/>
            <p:cNvSpPr>
              <a:spLocks noChangeShapeType="1"/>
            </p:cNvSpPr>
            <p:nvPr/>
          </p:nvSpPr>
          <p:spPr bwMode="auto">
            <a:xfrm>
              <a:off x="3563856" y="5737006"/>
              <a:ext cx="0" cy="10081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57" name="Line 39"/>
            <p:cNvSpPr>
              <a:spLocks noChangeShapeType="1"/>
            </p:cNvSpPr>
            <p:nvPr/>
          </p:nvSpPr>
          <p:spPr bwMode="auto">
            <a:xfrm>
              <a:off x="5527878" y="4927077"/>
              <a:ext cx="0" cy="10081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58" name="Line 40"/>
            <p:cNvSpPr>
              <a:spLocks noChangeShapeType="1"/>
            </p:cNvSpPr>
            <p:nvPr/>
          </p:nvSpPr>
          <p:spPr bwMode="auto">
            <a:xfrm>
              <a:off x="4872586" y="5737006"/>
              <a:ext cx="0" cy="10081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59" name="Line 50"/>
            <p:cNvSpPr>
              <a:spLocks noChangeShapeType="1"/>
            </p:cNvSpPr>
            <p:nvPr/>
          </p:nvSpPr>
          <p:spPr bwMode="auto">
            <a:xfrm>
              <a:off x="5986951" y="3467839"/>
              <a:ext cx="1225431" cy="751832"/>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60" name="Line 51"/>
            <p:cNvSpPr>
              <a:spLocks noChangeShapeType="1"/>
            </p:cNvSpPr>
            <p:nvPr/>
          </p:nvSpPr>
          <p:spPr bwMode="auto">
            <a:xfrm>
              <a:off x="5986951" y="4243592"/>
              <a:ext cx="1131024" cy="177705"/>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61" name="Line 52"/>
            <p:cNvSpPr>
              <a:spLocks noChangeShapeType="1"/>
            </p:cNvSpPr>
            <p:nvPr/>
          </p:nvSpPr>
          <p:spPr bwMode="auto">
            <a:xfrm flipV="1">
              <a:off x="6070251" y="4622927"/>
              <a:ext cx="1047724" cy="394712"/>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62" name="Line 53"/>
            <p:cNvSpPr>
              <a:spLocks noChangeShapeType="1"/>
            </p:cNvSpPr>
            <p:nvPr/>
          </p:nvSpPr>
          <p:spPr bwMode="auto">
            <a:xfrm flipV="1">
              <a:off x="6088762" y="4826263"/>
              <a:ext cx="1123619" cy="910743"/>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63" name="Text Box 54"/>
            <p:cNvSpPr txBox="1">
              <a:spLocks noChangeArrowheads="1"/>
            </p:cNvSpPr>
            <p:nvPr/>
          </p:nvSpPr>
          <p:spPr bwMode="auto">
            <a:xfrm>
              <a:off x="6070250" y="5096241"/>
              <a:ext cx="423513"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dirty="0">
                  <a:latin typeface="微软雅黑" panose="020B0503020204020204" pitchFamily="34" charset="-122"/>
                  <a:ea typeface="微软雅黑" panose="020B0503020204020204" pitchFamily="34" charset="-122"/>
                </a:rPr>
                <a:t>④</a:t>
              </a:r>
            </a:p>
          </p:txBody>
        </p:sp>
        <p:sp>
          <p:nvSpPr>
            <p:cNvPr id="164" name="Text Box 55"/>
            <p:cNvSpPr txBox="1">
              <a:spLocks noChangeArrowheads="1"/>
            </p:cNvSpPr>
            <p:nvPr/>
          </p:nvSpPr>
          <p:spPr bwMode="auto">
            <a:xfrm>
              <a:off x="6070250" y="4502070"/>
              <a:ext cx="423513"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dirty="0">
                  <a:latin typeface="微软雅黑" panose="020B0503020204020204" pitchFamily="34" charset="-122"/>
                  <a:ea typeface="微软雅黑" panose="020B0503020204020204" pitchFamily="34" charset="-122"/>
                </a:rPr>
                <a:t>③</a:t>
              </a:r>
            </a:p>
          </p:txBody>
        </p:sp>
        <p:sp>
          <p:nvSpPr>
            <p:cNvPr id="165" name="Text Box 56"/>
            <p:cNvSpPr txBox="1">
              <a:spLocks noChangeArrowheads="1"/>
            </p:cNvSpPr>
            <p:nvPr/>
          </p:nvSpPr>
          <p:spPr bwMode="auto">
            <a:xfrm>
              <a:off x="6070250" y="3855716"/>
              <a:ext cx="423513"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dirty="0">
                  <a:latin typeface="微软雅黑" panose="020B0503020204020204" pitchFamily="34" charset="-122"/>
                  <a:ea typeface="微软雅黑" panose="020B0503020204020204" pitchFamily="34" charset="-122"/>
                </a:rPr>
                <a:t>②</a:t>
              </a:r>
            </a:p>
          </p:txBody>
        </p:sp>
        <p:sp>
          <p:nvSpPr>
            <p:cNvPr id="166" name="Text Box 57"/>
            <p:cNvSpPr txBox="1">
              <a:spLocks noChangeArrowheads="1"/>
            </p:cNvSpPr>
            <p:nvPr/>
          </p:nvSpPr>
          <p:spPr bwMode="auto">
            <a:xfrm>
              <a:off x="6070250" y="3235452"/>
              <a:ext cx="423513"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dirty="0">
                  <a:latin typeface="微软雅黑" panose="020B0503020204020204" pitchFamily="34" charset="-122"/>
                  <a:ea typeface="微软雅黑" panose="020B0503020204020204" pitchFamily="34" charset="-122"/>
                </a:rPr>
                <a:t>①</a:t>
              </a:r>
            </a:p>
          </p:txBody>
        </p:sp>
        <p:sp>
          <p:nvSpPr>
            <p:cNvPr id="167" name="Freeform 58"/>
            <p:cNvSpPr/>
            <p:nvPr/>
          </p:nvSpPr>
          <p:spPr bwMode="auto">
            <a:xfrm>
              <a:off x="2908567" y="3004778"/>
              <a:ext cx="655291" cy="404965"/>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FFCCFF"/>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68" name="Line 59"/>
            <p:cNvSpPr>
              <a:spLocks noChangeShapeType="1"/>
            </p:cNvSpPr>
            <p:nvPr/>
          </p:nvSpPr>
          <p:spPr bwMode="auto">
            <a:xfrm>
              <a:off x="5527878" y="4117148"/>
              <a:ext cx="0" cy="10252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69" name="Line 60"/>
            <p:cNvSpPr>
              <a:spLocks noChangeShapeType="1"/>
            </p:cNvSpPr>
            <p:nvPr/>
          </p:nvSpPr>
          <p:spPr bwMode="auto">
            <a:xfrm>
              <a:off x="2908567" y="5716501"/>
              <a:ext cx="0" cy="10081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70" name="Text Box 61"/>
            <p:cNvSpPr txBox="1">
              <a:spLocks noChangeArrowheads="1"/>
            </p:cNvSpPr>
            <p:nvPr/>
          </p:nvSpPr>
          <p:spPr bwMode="auto">
            <a:xfrm>
              <a:off x="3028888" y="2960351"/>
              <a:ext cx="343364"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135" b="1" dirty="0">
                  <a:latin typeface="微软雅黑" panose="020B0503020204020204" pitchFamily="34" charset="-122"/>
                  <a:ea typeface="微软雅黑" panose="020B0503020204020204" pitchFamily="34" charset="-122"/>
                </a:rPr>
                <a:t>a</a:t>
              </a:r>
            </a:p>
          </p:txBody>
        </p:sp>
        <p:sp>
          <p:nvSpPr>
            <p:cNvPr id="171" name="Text Box 62"/>
            <p:cNvSpPr txBox="1">
              <a:spLocks noChangeArrowheads="1"/>
            </p:cNvSpPr>
            <p:nvPr/>
          </p:nvSpPr>
          <p:spPr bwMode="auto">
            <a:xfrm>
              <a:off x="3715647" y="4576793"/>
              <a:ext cx="325729"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135" b="1">
                  <a:latin typeface="微软雅黑" panose="020B0503020204020204" pitchFamily="34" charset="-122"/>
                  <a:ea typeface="微软雅黑" panose="020B0503020204020204" pitchFamily="34" charset="-122"/>
                </a:rPr>
                <a:t>c</a:t>
              </a:r>
            </a:p>
          </p:txBody>
        </p:sp>
        <p:sp>
          <p:nvSpPr>
            <p:cNvPr id="172" name="Text Box 63"/>
            <p:cNvSpPr txBox="1">
              <a:spLocks noChangeArrowheads="1"/>
            </p:cNvSpPr>
            <p:nvPr/>
          </p:nvSpPr>
          <p:spPr bwMode="auto">
            <a:xfrm>
              <a:off x="3747115" y="3814708"/>
              <a:ext cx="367408" cy="420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135" b="1">
                  <a:latin typeface="微软雅黑" panose="020B0503020204020204" pitchFamily="34" charset="-122"/>
                  <a:ea typeface="微软雅黑" panose="020B0503020204020204" pitchFamily="34" charset="-122"/>
                </a:rPr>
                <a:t>b</a:t>
              </a:r>
            </a:p>
          </p:txBody>
        </p:sp>
        <p:sp>
          <p:nvSpPr>
            <p:cNvPr id="173" name="Text Box 72"/>
            <p:cNvSpPr txBox="1">
              <a:spLocks noChangeArrowheads="1"/>
            </p:cNvSpPr>
            <p:nvPr/>
          </p:nvSpPr>
          <p:spPr bwMode="auto">
            <a:xfrm>
              <a:off x="6220434" y="5531821"/>
              <a:ext cx="1617751"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865" dirty="0">
                  <a:solidFill>
                    <a:srgbClr val="C00000"/>
                  </a:solidFill>
                  <a:latin typeface="微软雅黑" panose="020B0503020204020204" pitchFamily="34" charset="-122"/>
                  <a:ea typeface="微软雅黑" panose="020B0503020204020204" pitchFamily="34" charset="-122"/>
                </a:rPr>
                <a:t>统计时分复用</a:t>
              </a:r>
            </a:p>
          </p:txBody>
        </p:sp>
        <p:sp>
          <p:nvSpPr>
            <p:cNvPr id="174" name="Text Box 80"/>
            <p:cNvSpPr txBox="1">
              <a:spLocks noChangeArrowheads="1"/>
            </p:cNvSpPr>
            <p:nvPr/>
          </p:nvSpPr>
          <p:spPr bwMode="auto">
            <a:xfrm>
              <a:off x="1836199" y="2964172"/>
              <a:ext cx="662361"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865" dirty="0">
                  <a:latin typeface="微软雅黑" panose="020B0503020204020204" pitchFamily="34" charset="-122"/>
                  <a:ea typeface="微软雅黑" panose="020B0503020204020204" pitchFamily="34" charset="-122"/>
                </a:rPr>
                <a:t>用户</a:t>
              </a:r>
            </a:p>
          </p:txBody>
        </p:sp>
        <p:sp>
          <p:nvSpPr>
            <p:cNvPr id="175" name="Line 81"/>
            <p:cNvSpPr>
              <a:spLocks noChangeShapeType="1"/>
            </p:cNvSpPr>
            <p:nvPr/>
          </p:nvSpPr>
          <p:spPr bwMode="auto">
            <a:xfrm>
              <a:off x="2816012" y="3409743"/>
              <a:ext cx="3085788" cy="0"/>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76" name="Line 82"/>
            <p:cNvSpPr>
              <a:spLocks noChangeShapeType="1"/>
            </p:cNvSpPr>
            <p:nvPr/>
          </p:nvSpPr>
          <p:spPr bwMode="auto">
            <a:xfrm>
              <a:off x="2816012" y="4219671"/>
              <a:ext cx="3085788" cy="0"/>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77" name="Line 83"/>
            <p:cNvSpPr>
              <a:spLocks noChangeShapeType="1"/>
            </p:cNvSpPr>
            <p:nvPr/>
          </p:nvSpPr>
          <p:spPr bwMode="auto">
            <a:xfrm>
              <a:off x="2816012" y="5027890"/>
              <a:ext cx="3085788" cy="0"/>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78" name="Line 84"/>
            <p:cNvSpPr>
              <a:spLocks noChangeShapeType="1"/>
            </p:cNvSpPr>
            <p:nvPr/>
          </p:nvSpPr>
          <p:spPr bwMode="auto">
            <a:xfrm>
              <a:off x="2816012" y="5837819"/>
              <a:ext cx="3085788" cy="0"/>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panose="020B0503020204020204" pitchFamily="34" charset="-122"/>
                <a:ea typeface="微软雅黑" panose="020B0503020204020204" pitchFamily="34" charset="-122"/>
              </a:endParaRPr>
            </a:p>
          </p:txBody>
        </p:sp>
      </p:grpSp>
      <p:sp>
        <p:nvSpPr>
          <p:cNvPr id="96" name="文本框 95"/>
          <p:cNvSpPr txBox="1"/>
          <p:nvPr/>
        </p:nvSpPr>
        <p:spPr>
          <a:xfrm>
            <a:off x="37073" y="6449664"/>
            <a:ext cx="1359242"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复用技术</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zh-CN" altLang="en-US" dirty="0"/>
              <a:t>波分复用</a:t>
            </a:r>
            <a:r>
              <a:rPr lang="en-US" altLang="zh-CN" dirty="0"/>
              <a:t>(WDM)</a:t>
            </a:r>
            <a:endParaRPr lang="zh-CN" altLang="en-US"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81</a:t>
            </a:fld>
            <a:endParaRPr kumimoji="1" lang="zh-CN" altLang="en-US" dirty="0"/>
          </a:p>
        </p:txBody>
      </p:sp>
      <p:sp>
        <p:nvSpPr>
          <p:cNvPr id="3" name="矩形 2"/>
          <p:cNvSpPr/>
          <p:nvPr/>
        </p:nvSpPr>
        <p:spPr>
          <a:xfrm>
            <a:off x="555962" y="1213708"/>
            <a:ext cx="11493284" cy="1135054"/>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sz="2400" b="1" dirty="0">
                <a:solidFill>
                  <a:srgbClr val="7030A0"/>
                </a:solidFill>
                <a:latin typeface="微软雅黑" panose="020B0503020204020204" pitchFamily="34" charset="-122"/>
                <a:ea typeface="微软雅黑" panose="020B0503020204020204" pitchFamily="34" charset="-122"/>
              </a:rPr>
              <a:t>波分复用</a:t>
            </a:r>
            <a:r>
              <a:rPr lang="zh-CN" altLang="en-US" sz="2400" dirty="0">
                <a:solidFill>
                  <a:srgbClr val="202122"/>
                </a:solidFill>
                <a:latin typeface="微软雅黑" panose="020B0503020204020204" pitchFamily="34" charset="-122"/>
                <a:ea typeface="微软雅黑" panose="020B0503020204020204" pitchFamily="34" charset="-122"/>
              </a:rPr>
              <a:t>（</a:t>
            </a:r>
            <a:r>
              <a:rPr lang="en-US" altLang="zh-CN" sz="2400" dirty="0">
                <a:solidFill>
                  <a:srgbClr val="202122"/>
                </a:solidFill>
                <a:latin typeface="微软雅黑" panose="020B0503020204020204" pitchFamily="34" charset="-122"/>
                <a:ea typeface="微软雅黑" panose="020B0503020204020204" pitchFamily="34" charset="-122"/>
              </a:rPr>
              <a:t>Wavelength Division Multiplexing</a:t>
            </a:r>
            <a:r>
              <a:rPr lang="zh-CN" altLang="en-US" sz="2400" dirty="0">
                <a:solidFill>
                  <a:srgbClr val="202122"/>
                </a:solidFill>
                <a:latin typeface="微软雅黑" panose="020B0503020204020204" pitchFamily="34" charset="-122"/>
                <a:ea typeface="微软雅黑" panose="020B0503020204020204" pitchFamily="34" charset="-122"/>
              </a:rPr>
              <a:t>，</a:t>
            </a:r>
            <a:r>
              <a:rPr lang="en-US" altLang="zh-CN" sz="2400" dirty="0">
                <a:solidFill>
                  <a:srgbClr val="202122"/>
                </a:solidFill>
                <a:latin typeface="微软雅黑" panose="020B0503020204020204" pitchFamily="34" charset="-122"/>
                <a:ea typeface="微软雅黑" panose="020B0503020204020204" pitchFamily="34" charset="-122"/>
              </a:rPr>
              <a:t>WDM</a:t>
            </a:r>
            <a:r>
              <a:rPr lang="zh-CN" altLang="en-US" sz="2400" dirty="0">
                <a:solidFill>
                  <a:srgbClr val="202122"/>
                </a:solidFill>
                <a:latin typeface="微软雅黑" panose="020B0503020204020204" pitchFamily="34" charset="-122"/>
                <a:ea typeface="微软雅黑" panose="020B0503020204020204" pitchFamily="34" charset="-122"/>
              </a:rPr>
              <a:t>）是利用多个激光器在单条</a:t>
            </a:r>
            <a:r>
              <a:rPr lang="zh-CN" altLang="en-US" sz="2400" dirty="0">
                <a:solidFill>
                  <a:srgbClr val="C00000"/>
                </a:solidFill>
                <a:latin typeface="微软雅黑" panose="020B0503020204020204" pitchFamily="34" charset="-122"/>
                <a:ea typeface="微软雅黑" panose="020B0503020204020204" pitchFamily="34" charset="-122"/>
              </a:rPr>
              <a:t>光纤</a:t>
            </a:r>
            <a:r>
              <a:rPr lang="zh-CN" altLang="en-US" sz="2400" dirty="0">
                <a:solidFill>
                  <a:srgbClr val="202122"/>
                </a:solidFill>
                <a:latin typeface="微软雅黑" panose="020B0503020204020204" pitchFamily="34" charset="-122"/>
                <a:ea typeface="微软雅黑" panose="020B0503020204020204" pitchFamily="34" charset="-122"/>
              </a:rPr>
              <a:t>上同时发送多束不同</a:t>
            </a:r>
            <a:r>
              <a:rPr lang="zh-CN" altLang="en-US" sz="2400" dirty="0">
                <a:solidFill>
                  <a:srgbClr val="C00000"/>
                </a:solidFill>
                <a:latin typeface="微软雅黑" panose="020B0503020204020204" pitchFamily="34" charset="-122"/>
                <a:ea typeface="微软雅黑" panose="020B0503020204020204" pitchFamily="34" charset="-122"/>
              </a:rPr>
              <a:t>波长</a:t>
            </a:r>
            <a:r>
              <a:rPr lang="zh-CN" altLang="en-US" sz="2400" dirty="0">
                <a:solidFill>
                  <a:srgbClr val="202122"/>
                </a:solidFill>
                <a:latin typeface="微软雅黑" panose="020B0503020204020204" pitchFamily="34" charset="-122"/>
                <a:ea typeface="微软雅黑" panose="020B0503020204020204" pitchFamily="34" charset="-122"/>
              </a:rPr>
              <a:t>激光的技术</a:t>
            </a:r>
            <a:endParaRPr lang="zh-CN" altLang="en-US" sz="2400" dirty="0">
              <a:latin typeface="微软雅黑" panose="020B0503020204020204" pitchFamily="34" charset="-122"/>
              <a:ea typeface="微软雅黑" panose="020B0503020204020204" pitchFamily="34" charset="-122"/>
            </a:endParaRPr>
          </a:p>
        </p:txBody>
      </p:sp>
      <p:grpSp>
        <p:nvGrpSpPr>
          <p:cNvPr id="66" name="组合 65"/>
          <p:cNvGrpSpPr/>
          <p:nvPr/>
        </p:nvGrpSpPr>
        <p:grpSpPr>
          <a:xfrm>
            <a:off x="838200" y="2364605"/>
            <a:ext cx="10626943" cy="4107721"/>
            <a:chOff x="728858" y="2364605"/>
            <a:chExt cx="10736285" cy="4243921"/>
          </a:xfrm>
        </p:grpSpPr>
        <p:sp>
          <p:nvSpPr>
            <p:cNvPr id="5" name="圆角矩形 62"/>
            <p:cNvSpPr/>
            <p:nvPr/>
          </p:nvSpPr>
          <p:spPr>
            <a:xfrm>
              <a:off x="728858" y="2364605"/>
              <a:ext cx="10736285" cy="4243921"/>
            </a:xfrm>
            <a:prstGeom prst="roundRect">
              <a:avLst>
                <a:gd name="adj" fmla="val 6576"/>
              </a:avLst>
            </a:prstGeom>
            <a:solidFill>
              <a:schemeClr val="bg1"/>
            </a:solidFill>
            <a:ln>
              <a:solidFill>
                <a:srgbClr val="B348FF"/>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6" name="Text Box 2"/>
            <p:cNvSpPr txBox="1">
              <a:spLocks noChangeArrowheads="1"/>
            </p:cNvSpPr>
            <p:nvPr/>
          </p:nvSpPr>
          <p:spPr bwMode="auto">
            <a:xfrm flipH="1">
              <a:off x="8060038" y="3211515"/>
              <a:ext cx="2005677" cy="24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ts val="2265"/>
                </a:lnSpc>
              </a:pPr>
              <a:r>
                <a:rPr kumimoji="1" lang="en-US" altLang="zh-CN" sz="1600" b="1" dirty="0">
                  <a:latin typeface="微软雅黑" panose="020B0503020204020204" pitchFamily="34" charset="-122"/>
                  <a:ea typeface="微软雅黑" panose="020B0503020204020204" pitchFamily="34" charset="-122"/>
                </a:rPr>
                <a:t> 1550 nm           0 </a:t>
              </a:r>
            </a:p>
            <a:p>
              <a:pPr>
                <a:lnSpc>
                  <a:spcPts val="2265"/>
                </a:lnSpc>
              </a:pPr>
              <a:r>
                <a:rPr kumimoji="1" lang="en-US" altLang="zh-CN" sz="1600" b="1" dirty="0">
                  <a:latin typeface="微软雅黑" panose="020B0503020204020204" pitchFamily="34" charset="-122"/>
                  <a:ea typeface="微软雅黑" panose="020B0503020204020204" pitchFamily="34" charset="-122"/>
                </a:rPr>
                <a:t> 1551 nm           1</a:t>
              </a:r>
            </a:p>
            <a:p>
              <a:pPr>
                <a:lnSpc>
                  <a:spcPts val="2265"/>
                </a:lnSpc>
              </a:pPr>
              <a:r>
                <a:rPr kumimoji="1" lang="en-US" altLang="zh-CN" sz="1600" b="1" dirty="0">
                  <a:latin typeface="微软雅黑" panose="020B0503020204020204" pitchFamily="34" charset="-122"/>
                  <a:ea typeface="微软雅黑" panose="020B0503020204020204" pitchFamily="34" charset="-122"/>
                </a:rPr>
                <a:t> 1552 nm           2</a:t>
              </a:r>
            </a:p>
            <a:p>
              <a:pPr>
                <a:lnSpc>
                  <a:spcPts val="2265"/>
                </a:lnSpc>
              </a:pPr>
              <a:r>
                <a:rPr kumimoji="1" lang="en-US" altLang="zh-CN" sz="1600" b="1" dirty="0">
                  <a:latin typeface="微软雅黑" panose="020B0503020204020204" pitchFamily="34" charset="-122"/>
                  <a:ea typeface="微软雅黑" panose="020B0503020204020204" pitchFamily="34" charset="-122"/>
                </a:rPr>
                <a:t> 1553 nm           3</a:t>
              </a:r>
            </a:p>
            <a:p>
              <a:pPr>
                <a:lnSpc>
                  <a:spcPts val="2265"/>
                </a:lnSpc>
              </a:pPr>
              <a:r>
                <a:rPr kumimoji="1" lang="en-US" altLang="zh-CN" sz="1600" b="1" dirty="0">
                  <a:latin typeface="微软雅黑" panose="020B0503020204020204" pitchFamily="34" charset="-122"/>
                  <a:ea typeface="微软雅黑" panose="020B0503020204020204" pitchFamily="34" charset="-122"/>
                </a:rPr>
                <a:t> 1554 nm           4</a:t>
              </a:r>
            </a:p>
            <a:p>
              <a:pPr>
                <a:lnSpc>
                  <a:spcPts val="2265"/>
                </a:lnSpc>
              </a:pPr>
              <a:r>
                <a:rPr kumimoji="1" lang="en-US" altLang="zh-CN" sz="1600" b="1" dirty="0">
                  <a:latin typeface="微软雅黑" panose="020B0503020204020204" pitchFamily="34" charset="-122"/>
                  <a:ea typeface="微软雅黑" panose="020B0503020204020204" pitchFamily="34" charset="-122"/>
                </a:rPr>
                <a:t> 1555 nm           5</a:t>
              </a:r>
            </a:p>
            <a:p>
              <a:pPr>
                <a:lnSpc>
                  <a:spcPts val="2265"/>
                </a:lnSpc>
              </a:pPr>
              <a:r>
                <a:rPr kumimoji="1" lang="en-US" altLang="zh-CN" sz="1600" b="1" dirty="0">
                  <a:latin typeface="微软雅黑" panose="020B0503020204020204" pitchFamily="34" charset="-122"/>
                  <a:ea typeface="微软雅黑" panose="020B0503020204020204" pitchFamily="34" charset="-122"/>
                </a:rPr>
                <a:t> 1556 nm           6</a:t>
              </a:r>
            </a:p>
            <a:p>
              <a:pPr>
                <a:lnSpc>
                  <a:spcPts val="2265"/>
                </a:lnSpc>
              </a:pPr>
              <a:r>
                <a:rPr kumimoji="1" lang="en-US" altLang="zh-CN" sz="1600" b="1" dirty="0">
                  <a:latin typeface="微软雅黑" panose="020B0503020204020204" pitchFamily="34" charset="-122"/>
                  <a:ea typeface="微软雅黑" panose="020B0503020204020204" pitchFamily="34" charset="-122"/>
                </a:rPr>
                <a:t> 1557 nm           7</a:t>
              </a:r>
            </a:p>
          </p:txBody>
        </p:sp>
        <p:sp>
          <p:nvSpPr>
            <p:cNvPr id="7" name="Text Box 3"/>
            <p:cNvSpPr txBox="1">
              <a:spLocks noChangeArrowheads="1"/>
            </p:cNvSpPr>
            <p:nvPr/>
          </p:nvSpPr>
          <p:spPr bwMode="auto">
            <a:xfrm>
              <a:off x="2051830" y="3216557"/>
              <a:ext cx="2188420" cy="24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ts val="2265"/>
                </a:lnSpc>
              </a:pPr>
              <a:r>
                <a:rPr kumimoji="1" lang="en-US" altLang="zh-CN" sz="1600" b="1" dirty="0">
                  <a:latin typeface="微软雅黑" panose="020B0503020204020204" pitchFamily="34" charset="-122"/>
                  <a:ea typeface="微软雅黑" panose="020B0503020204020204" pitchFamily="34" charset="-122"/>
                </a:rPr>
                <a:t>0            1550 nm    </a:t>
              </a:r>
            </a:p>
            <a:p>
              <a:pPr>
                <a:lnSpc>
                  <a:spcPts val="2265"/>
                </a:lnSpc>
              </a:pPr>
              <a:r>
                <a:rPr kumimoji="1" lang="en-US" altLang="zh-CN" sz="1600" b="1" dirty="0">
                  <a:latin typeface="微软雅黑" panose="020B0503020204020204" pitchFamily="34" charset="-122"/>
                  <a:ea typeface="微软雅黑" panose="020B0503020204020204" pitchFamily="34" charset="-122"/>
                </a:rPr>
                <a:t>1            1551 nm  </a:t>
              </a:r>
            </a:p>
            <a:p>
              <a:pPr>
                <a:lnSpc>
                  <a:spcPts val="2265"/>
                </a:lnSpc>
              </a:pPr>
              <a:r>
                <a:rPr kumimoji="1" lang="en-US" altLang="zh-CN" sz="1600" b="1" dirty="0">
                  <a:latin typeface="微软雅黑" panose="020B0503020204020204" pitchFamily="34" charset="-122"/>
                  <a:ea typeface="微软雅黑" panose="020B0503020204020204" pitchFamily="34" charset="-122"/>
                </a:rPr>
                <a:t>2            1552 nm  </a:t>
              </a:r>
            </a:p>
            <a:p>
              <a:pPr>
                <a:lnSpc>
                  <a:spcPts val="2265"/>
                </a:lnSpc>
              </a:pPr>
              <a:r>
                <a:rPr kumimoji="1" lang="en-US" altLang="zh-CN" sz="1600" b="1" dirty="0">
                  <a:latin typeface="微软雅黑" panose="020B0503020204020204" pitchFamily="34" charset="-122"/>
                  <a:ea typeface="微软雅黑" panose="020B0503020204020204" pitchFamily="34" charset="-122"/>
                </a:rPr>
                <a:t>3            1553 nm  </a:t>
              </a:r>
            </a:p>
            <a:p>
              <a:pPr>
                <a:lnSpc>
                  <a:spcPts val="2265"/>
                </a:lnSpc>
              </a:pPr>
              <a:r>
                <a:rPr kumimoji="1" lang="en-US" altLang="zh-CN" sz="1600" b="1" dirty="0">
                  <a:latin typeface="微软雅黑" panose="020B0503020204020204" pitchFamily="34" charset="-122"/>
                  <a:ea typeface="微软雅黑" panose="020B0503020204020204" pitchFamily="34" charset="-122"/>
                </a:rPr>
                <a:t>4            1554 nm  </a:t>
              </a:r>
            </a:p>
            <a:p>
              <a:pPr>
                <a:lnSpc>
                  <a:spcPts val="2265"/>
                </a:lnSpc>
              </a:pPr>
              <a:r>
                <a:rPr kumimoji="1" lang="en-US" altLang="zh-CN" sz="1600" b="1" dirty="0">
                  <a:latin typeface="微软雅黑" panose="020B0503020204020204" pitchFamily="34" charset="-122"/>
                  <a:ea typeface="微软雅黑" panose="020B0503020204020204" pitchFamily="34" charset="-122"/>
                </a:rPr>
                <a:t>5            1555 nm  </a:t>
              </a:r>
            </a:p>
            <a:p>
              <a:pPr>
                <a:lnSpc>
                  <a:spcPts val="2265"/>
                </a:lnSpc>
              </a:pPr>
              <a:r>
                <a:rPr kumimoji="1" lang="en-US" altLang="zh-CN" sz="1600" b="1" dirty="0">
                  <a:latin typeface="微软雅黑" panose="020B0503020204020204" pitchFamily="34" charset="-122"/>
                  <a:ea typeface="微软雅黑" panose="020B0503020204020204" pitchFamily="34" charset="-122"/>
                </a:rPr>
                <a:t>6            1556 nm  </a:t>
              </a:r>
            </a:p>
            <a:p>
              <a:pPr>
                <a:lnSpc>
                  <a:spcPts val="2265"/>
                </a:lnSpc>
              </a:pPr>
              <a:r>
                <a:rPr kumimoji="1" lang="en-US" altLang="zh-CN" sz="1600" b="1" dirty="0">
                  <a:latin typeface="微软雅黑" panose="020B0503020204020204" pitchFamily="34" charset="-122"/>
                  <a:ea typeface="微软雅黑" panose="020B0503020204020204" pitchFamily="34" charset="-122"/>
                </a:rPr>
                <a:t>7            1557 nm  </a:t>
              </a:r>
            </a:p>
          </p:txBody>
        </p:sp>
        <p:sp>
          <p:nvSpPr>
            <p:cNvPr id="8" name="Text Box 6"/>
            <p:cNvSpPr txBox="1">
              <a:spLocks noChangeArrowheads="1"/>
            </p:cNvSpPr>
            <p:nvPr/>
          </p:nvSpPr>
          <p:spPr bwMode="auto">
            <a:xfrm>
              <a:off x="2120987" y="5805349"/>
              <a:ext cx="1965330" cy="666977"/>
            </a:xfrm>
            <a:prstGeom prst="rect">
              <a:avLst/>
            </a:prstGeom>
            <a:solidFill>
              <a:schemeClr val="bg1"/>
            </a:solidFill>
            <a:ln w="19050">
              <a:solidFill>
                <a:srgbClr val="333399"/>
              </a:solidFill>
              <a:miter lim="800000"/>
            </a:ln>
            <a:effectLst/>
          </p:spPr>
          <p:txBody>
            <a:bodyPr wrap="square">
              <a:spAutoFit/>
            </a:bodyPr>
            <a:lstStyle/>
            <a:p>
              <a:r>
                <a:rPr kumimoji="1" lang="en-US" altLang="zh-CN" sz="1865" b="1" dirty="0">
                  <a:ea typeface="黑体" panose="02010609060101010101" pitchFamily="49" charset="-122"/>
                </a:rPr>
                <a:t>8 </a:t>
              </a:r>
              <a:r>
                <a:rPr kumimoji="1" lang="en-US" altLang="zh-CN" sz="1865" b="1" dirty="0">
                  <a:ea typeface="黑体" panose="02010609060101010101" pitchFamily="49" charset="-122"/>
                  <a:sym typeface="Symbol" panose="05050102010706020507" pitchFamily="2" charset="2"/>
                </a:rPr>
                <a:t> </a:t>
              </a:r>
              <a:r>
                <a:rPr kumimoji="1" lang="en-US" altLang="zh-CN" sz="1865" b="1" dirty="0">
                  <a:ea typeface="黑体" panose="02010609060101010101" pitchFamily="49" charset="-122"/>
                </a:rPr>
                <a:t>2.5 </a:t>
              </a:r>
              <a:r>
                <a:rPr kumimoji="1" lang="en-US" altLang="zh-CN" sz="1865" b="1" dirty="0" err="1">
                  <a:ea typeface="黑体" panose="02010609060101010101" pitchFamily="49" charset="-122"/>
                </a:rPr>
                <a:t>Gbit</a:t>
              </a:r>
              <a:r>
                <a:rPr kumimoji="1" lang="en-US" altLang="zh-CN" sz="1865" b="1" dirty="0">
                  <a:ea typeface="黑体" panose="02010609060101010101" pitchFamily="49" charset="-122"/>
                </a:rPr>
                <a:t>/s</a:t>
              </a:r>
            </a:p>
            <a:p>
              <a:r>
                <a:rPr kumimoji="1" lang="en-US" altLang="zh-CN" sz="1865" b="1" dirty="0">
                  <a:ea typeface="黑体" panose="02010609060101010101" pitchFamily="49" charset="-122"/>
                </a:rPr>
                <a:t>1310 nm</a:t>
              </a:r>
            </a:p>
          </p:txBody>
        </p:sp>
        <p:sp>
          <p:nvSpPr>
            <p:cNvPr id="9" name="Line 7"/>
            <p:cNvSpPr>
              <a:spLocks noChangeShapeType="1"/>
            </p:cNvSpPr>
            <p:nvPr/>
          </p:nvSpPr>
          <p:spPr bwMode="auto">
            <a:xfrm>
              <a:off x="8200148" y="3516223"/>
              <a:ext cx="1888435"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ea typeface="黑体" panose="02010609060101010101" pitchFamily="49" charset="-122"/>
              </a:endParaRPr>
            </a:p>
          </p:txBody>
        </p:sp>
        <p:sp>
          <p:nvSpPr>
            <p:cNvPr id="10" name="Line 8"/>
            <p:cNvSpPr>
              <a:spLocks noChangeShapeType="1"/>
            </p:cNvSpPr>
            <p:nvPr/>
          </p:nvSpPr>
          <p:spPr bwMode="auto">
            <a:xfrm>
              <a:off x="8200148" y="3808737"/>
              <a:ext cx="1888435"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ea typeface="黑体" panose="02010609060101010101" pitchFamily="49" charset="-122"/>
              </a:endParaRPr>
            </a:p>
          </p:txBody>
        </p:sp>
        <p:sp>
          <p:nvSpPr>
            <p:cNvPr id="11" name="Line 9"/>
            <p:cNvSpPr>
              <a:spLocks noChangeShapeType="1"/>
            </p:cNvSpPr>
            <p:nvPr/>
          </p:nvSpPr>
          <p:spPr bwMode="auto">
            <a:xfrm>
              <a:off x="8200148" y="4099928"/>
              <a:ext cx="1888435"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ea typeface="黑体" panose="02010609060101010101" pitchFamily="49" charset="-122"/>
              </a:endParaRPr>
            </a:p>
          </p:txBody>
        </p:sp>
        <p:sp>
          <p:nvSpPr>
            <p:cNvPr id="12" name="Line 10"/>
            <p:cNvSpPr>
              <a:spLocks noChangeShapeType="1"/>
            </p:cNvSpPr>
            <p:nvPr/>
          </p:nvSpPr>
          <p:spPr bwMode="auto">
            <a:xfrm>
              <a:off x="8200148" y="4393765"/>
              <a:ext cx="1888435"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ea typeface="黑体" panose="02010609060101010101" pitchFamily="49" charset="-122"/>
              </a:endParaRPr>
            </a:p>
          </p:txBody>
        </p:sp>
        <p:sp>
          <p:nvSpPr>
            <p:cNvPr id="13" name="Line 11"/>
            <p:cNvSpPr>
              <a:spLocks noChangeShapeType="1"/>
            </p:cNvSpPr>
            <p:nvPr/>
          </p:nvSpPr>
          <p:spPr bwMode="auto">
            <a:xfrm>
              <a:off x="8200148" y="4684955"/>
              <a:ext cx="1888435"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ea typeface="黑体" panose="02010609060101010101" pitchFamily="49" charset="-122"/>
              </a:endParaRPr>
            </a:p>
          </p:txBody>
        </p:sp>
        <p:sp>
          <p:nvSpPr>
            <p:cNvPr id="14" name="Line 12"/>
            <p:cNvSpPr>
              <a:spLocks noChangeShapeType="1"/>
            </p:cNvSpPr>
            <p:nvPr/>
          </p:nvSpPr>
          <p:spPr bwMode="auto">
            <a:xfrm>
              <a:off x="8200148" y="4978792"/>
              <a:ext cx="1888435"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ea typeface="黑体" panose="02010609060101010101" pitchFamily="49" charset="-122"/>
              </a:endParaRPr>
            </a:p>
          </p:txBody>
        </p:sp>
        <p:sp>
          <p:nvSpPr>
            <p:cNvPr id="15" name="Line 13"/>
            <p:cNvSpPr>
              <a:spLocks noChangeShapeType="1"/>
            </p:cNvSpPr>
            <p:nvPr/>
          </p:nvSpPr>
          <p:spPr bwMode="auto">
            <a:xfrm>
              <a:off x="8200148" y="5269983"/>
              <a:ext cx="1888435"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ea typeface="黑体" panose="02010609060101010101" pitchFamily="49" charset="-122"/>
              </a:endParaRPr>
            </a:p>
          </p:txBody>
        </p:sp>
        <p:sp>
          <p:nvSpPr>
            <p:cNvPr id="16" name="Line 14"/>
            <p:cNvSpPr>
              <a:spLocks noChangeShapeType="1"/>
            </p:cNvSpPr>
            <p:nvPr/>
          </p:nvSpPr>
          <p:spPr bwMode="auto">
            <a:xfrm>
              <a:off x="8200148" y="5563820"/>
              <a:ext cx="1888435"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ea typeface="黑体" panose="02010609060101010101" pitchFamily="49" charset="-122"/>
              </a:endParaRPr>
            </a:p>
          </p:txBody>
        </p:sp>
        <p:sp>
          <p:nvSpPr>
            <p:cNvPr id="17" name="Line 15"/>
            <p:cNvSpPr>
              <a:spLocks noChangeShapeType="1"/>
            </p:cNvSpPr>
            <p:nvPr/>
          </p:nvSpPr>
          <p:spPr bwMode="auto">
            <a:xfrm>
              <a:off x="2153432" y="3516223"/>
              <a:ext cx="1888433"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ea typeface="黑体" panose="02010609060101010101" pitchFamily="49" charset="-122"/>
              </a:endParaRPr>
            </a:p>
          </p:txBody>
        </p:sp>
        <p:sp>
          <p:nvSpPr>
            <p:cNvPr id="18" name="Line 16"/>
            <p:cNvSpPr>
              <a:spLocks noChangeShapeType="1"/>
            </p:cNvSpPr>
            <p:nvPr/>
          </p:nvSpPr>
          <p:spPr bwMode="auto">
            <a:xfrm>
              <a:off x="2153432" y="3808737"/>
              <a:ext cx="1888433"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ea typeface="黑体" panose="02010609060101010101" pitchFamily="49" charset="-122"/>
              </a:endParaRPr>
            </a:p>
          </p:txBody>
        </p:sp>
        <p:sp>
          <p:nvSpPr>
            <p:cNvPr id="19" name="Line 17"/>
            <p:cNvSpPr>
              <a:spLocks noChangeShapeType="1"/>
            </p:cNvSpPr>
            <p:nvPr/>
          </p:nvSpPr>
          <p:spPr bwMode="auto">
            <a:xfrm>
              <a:off x="2153432" y="4099928"/>
              <a:ext cx="1888433"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ea typeface="黑体" panose="02010609060101010101" pitchFamily="49" charset="-122"/>
              </a:endParaRPr>
            </a:p>
          </p:txBody>
        </p:sp>
        <p:sp>
          <p:nvSpPr>
            <p:cNvPr id="20" name="Line 18"/>
            <p:cNvSpPr>
              <a:spLocks noChangeShapeType="1"/>
            </p:cNvSpPr>
            <p:nvPr/>
          </p:nvSpPr>
          <p:spPr bwMode="auto">
            <a:xfrm>
              <a:off x="2153432" y="4393765"/>
              <a:ext cx="1888433"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ea typeface="黑体" panose="02010609060101010101" pitchFamily="49" charset="-122"/>
              </a:endParaRPr>
            </a:p>
          </p:txBody>
        </p:sp>
        <p:sp>
          <p:nvSpPr>
            <p:cNvPr id="21" name="Line 19"/>
            <p:cNvSpPr>
              <a:spLocks noChangeShapeType="1"/>
            </p:cNvSpPr>
            <p:nvPr/>
          </p:nvSpPr>
          <p:spPr bwMode="auto">
            <a:xfrm>
              <a:off x="2153432" y="4684955"/>
              <a:ext cx="1888433"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ea typeface="黑体" panose="02010609060101010101" pitchFamily="49" charset="-122"/>
              </a:endParaRPr>
            </a:p>
          </p:txBody>
        </p:sp>
        <p:sp>
          <p:nvSpPr>
            <p:cNvPr id="22" name="Line 20"/>
            <p:cNvSpPr>
              <a:spLocks noChangeShapeType="1"/>
            </p:cNvSpPr>
            <p:nvPr/>
          </p:nvSpPr>
          <p:spPr bwMode="auto">
            <a:xfrm>
              <a:off x="2153432" y="4978792"/>
              <a:ext cx="1888433"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ea typeface="黑体" panose="02010609060101010101" pitchFamily="49" charset="-122"/>
              </a:endParaRPr>
            </a:p>
          </p:txBody>
        </p:sp>
        <p:sp>
          <p:nvSpPr>
            <p:cNvPr id="23" name="Line 21"/>
            <p:cNvSpPr>
              <a:spLocks noChangeShapeType="1"/>
            </p:cNvSpPr>
            <p:nvPr/>
          </p:nvSpPr>
          <p:spPr bwMode="auto">
            <a:xfrm>
              <a:off x="2153432" y="5269983"/>
              <a:ext cx="1888433"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ea typeface="黑体" panose="02010609060101010101" pitchFamily="49" charset="-122"/>
              </a:endParaRPr>
            </a:p>
          </p:txBody>
        </p:sp>
        <p:sp>
          <p:nvSpPr>
            <p:cNvPr id="24" name="Line 22"/>
            <p:cNvSpPr>
              <a:spLocks noChangeShapeType="1"/>
            </p:cNvSpPr>
            <p:nvPr/>
          </p:nvSpPr>
          <p:spPr bwMode="auto">
            <a:xfrm>
              <a:off x="2153432" y="5563820"/>
              <a:ext cx="1888433"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ea typeface="黑体" panose="02010609060101010101" pitchFamily="49" charset="-122"/>
              </a:endParaRPr>
            </a:p>
          </p:txBody>
        </p:sp>
        <p:sp>
          <p:nvSpPr>
            <p:cNvPr id="25" name="Line 23"/>
            <p:cNvSpPr>
              <a:spLocks noChangeShapeType="1"/>
            </p:cNvSpPr>
            <p:nvPr/>
          </p:nvSpPr>
          <p:spPr bwMode="auto">
            <a:xfrm>
              <a:off x="4086317" y="4535389"/>
              <a:ext cx="4063647"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5" b="1">
                <a:solidFill>
                  <a:srgbClr val="000099"/>
                </a:solidFill>
                <a:ea typeface="黑体" panose="02010609060101010101" pitchFamily="49" charset="-122"/>
              </a:endParaRPr>
            </a:p>
          </p:txBody>
        </p:sp>
        <p:sp>
          <p:nvSpPr>
            <p:cNvPr id="26" name="AutoShape 24"/>
            <p:cNvSpPr>
              <a:spLocks noChangeArrowheads="1"/>
            </p:cNvSpPr>
            <p:nvPr/>
          </p:nvSpPr>
          <p:spPr bwMode="auto">
            <a:xfrm rot="5400000">
              <a:off x="4861444" y="4398013"/>
              <a:ext cx="295161" cy="268137"/>
            </a:xfrm>
            <a:prstGeom prst="triangle">
              <a:avLst>
                <a:gd name="adj" fmla="val 50000"/>
              </a:avLst>
            </a:prstGeom>
            <a:solidFill>
              <a:srgbClr val="FF00FF"/>
            </a:solidFill>
            <a:ln w="19050">
              <a:solidFill>
                <a:schemeClr val="tx1"/>
              </a:solidFill>
              <a:miter lim="800000"/>
            </a:ln>
            <a:effectLst/>
          </p:spPr>
          <p:txBody>
            <a:bodyPr wrap="none" anchor="ctr"/>
            <a:lstStyle/>
            <a:p>
              <a:endParaRPr lang="zh-CN" altLang="en-US" sz="1865" b="1">
                <a:solidFill>
                  <a:srgbClr val="000099"/>
                </a:solidFill>
                <a:ea typeface="黑体" panose="02010609060101010101" pitchFamily="49" charset="-122"/>
              </a:endParaRPr>
            </a:p>
          </p:txBody>
        </p:sp>
        <p:sp>
          <p:nvSpPr>
            <p:cNvPr id="27" name="Rectangle 25"/>
            <p:cNvSpPr>
              <a:spLocks noChangeArrowheads="1"/>
            </p:cNvSpPr>
            <p:nvPr/>
          </p:nvSpPr>
          <p:spPr bwMode="auto">
            <a:xfrm>
              <a:off x="2563523" y="3435484"/>
              <a:ext cx="448807" cy="164125"/>
            </a:xfrm>
            <a:prstGeom prst="rect">
              <a:avLst/>
            </a:prstGeom>
            <a:solidFill>
              <a:srgbClr val="FFFFCC"/>
            </a:solidFill>
            <a:ln w="19050">
              <a:solidFill>
                <a:schemeClr val="tx1"/>
              </a:solidFill>
              <a:miter lim="800000"/>
            </a:ln>
            <a:effectLst/>
          </p:spPr>
          <p:txBody>
            <a:bodyPr wrap="none" anchor="ctr"/>
            <a:lstStyle/>
            <a:p>
              <a:endParaRPr lang="zh-CN" altLang="en-US" sz="1865" b="1">
                <a:solidFill>
                  <a:srgbClr val="000099"/>
                </a:solidFill>
                <a:ea typeface="黑体" panose="02010609060101010101" pitchFamily="49" charset="-122"/>
              </a:endParaRPr>
            </a:p>
          </p:txBody>
        </p:sp>
        <p:sp>
          <p:nvSpPr>
            <p:cNvPr id="28" name="Rectangle 26"/>
            <p:cNvSpPr>
              <a:spLocks noChangeArrowheads="1"/>
            </p:cNvSpPr>
            <p:nvPr/>
          </p:nvSpPr>
          <p:spPr bwMode="auto">
            <a:xfrm>
              <a:off x="2563523" y="3726676"/>
              <a:ext cx="448807" cy="162801"/>
            </a:xfrm>
            <a:prstGeom prst="rect">
              <a:avLst/>
            </a:prstGeom>
            <a:solidFill>
              <a:srgbClr val="CCFF99"/>
            </a:solidFill>
            <a:ln w="19050">
              <a:solidFill>
                <a:schemeClr val="tx1"/>
              </a:solidFill>
              <a:miter lim="800000"/>
            </a:ln>
            <a:effectLst/>
          </p:spPr>
          <p:txBody>
            <a:bodyPr wrap="none" anchor="ctr"/>
            <a:lstStyle/>
            <a:p>
              <a:endParaRPr lang="zh-CN" altLang="en-US" sz="1865" b="1">
                <a:solidFill>
                  <a:srgbClr val="000099"/>
                </a:solidFill>
                <a:ea typeface="黑体" panose="02010609060101010101" pitchFamily="49" charset="-122"/>
              </a:endParaRPr>
            </a:p>
          </p:txBody>
        </p:sp>
        <p:sp>
          <p:nvSpPr>
            <p:cNvPr id="29" name="Rectangle 27"/>
            <p:cNvSpPr>
              <a:spLocks noChangeArrowheads="1"/>
            </p:cNvSpPr>
            <p:nvPr/>
          </p:nvSpPr>
          <p:spPr bwMode="auto">
            <a:xfrm>
              <a:off x="2563523" y="4019189"/>
              <a:ext cx="448807" cy="162803"/>
            </a:xfrm>
            <a:prstGeom prst="rect">
              <a:avLst/>
            </a:prstGeom>
            <a:solidFill>
              <a:srgbClr val="CCCC00"/>
            </a:solidFill>
            <a:ln w="19050">
              <a:solidFill>
                <a:schemeClr val="tx1"/>
              </a:solidFill>
              <a:miter lim="800000"/>
            </a:ln>
            <a:effectLst/>
          </p:spPr>
          <p:txBody>
            <a:bodyPr wrap="none" anchor="ctr"/>
            <a:lstStyle/>
            <a:p>
              <a:endParaRPr lang="zh-CN" altLang="en-US" sz="1865" b="1">
                <a:solidFill>
                  <a:srgbClr val="000099"/>
                </a:solidFill>
                <a:ea typeface="黑体" panose="02010609060101010101" pitchFamily="49" charset="-122"/>
              </a:endParaRPr>
            </a:p>
          </p:txBody>
        </p:sp>
        <p:sp>
          <p:nvSpPr>
            <p:cNvPr id="30" name="Rectangle 28"/>
            <p:cNvSpPr>
              <a:spLocks noChangeArrowheads="1"/>
            </p:cNvSpPr>
            <p:nvPr/>
          </p:nvSpPr>
          <p:spPr bwMode="auto">
            <a:xfrm>
              <a:off x="2563523" y="4311704"/>
              <a:ext cx="448807" cy="162801"/>
            </a:xfrm>
            <a:prstGeom prst="rect">
              <a:avLst/>
            </a:prstGeom>
            <a:solidFill>
              <a:srgbClr val="00CCFF"/>
            </a:solidFill>
            <a:ln w="19050">
              <a:solidFill>
                <a:schemeClr val="tx1"/>
              </a:solidFill>
              <a:miter lim="800000"/>
            </a:ln>
            <a:effectLst/>
          </p:spPr>
          <p:txBody>
            <a:bodyPr wrap="none" anchor="ctr"/>
            <a:lstStyle/>
            <a:p>
              <a:endParaRPr lang="zh-CN" altLang="en-US" sz="1865" b="1">
                <a:solidFill>
                  <a:srgbClr val="000099"/>
                </a:solidFill>
                <a:ea typeface="黑体" panose="02010609060101010101" pitchFamily="49" charset="-122"/>
              </a:endParaRPr>
            </a:p>
          </p:txBody>
        </p:sp>
        <p:sp>
          <p:nvSpPr>
            <p:cNvPr id="31" name="Rectangle 29"/>
            <p:cNvSpPr>
              <a:spLocks noChangeArrowheads="1"/>
            </p:cNvSpPr>
            <p:nvPr/>
          </p:nvSpPr>
          <p:spPr bwMode="auto">
            <a:xfrm>
              <a:off x="2563523" y="4604216"/>
              <a:ext cx="448807" cy="162803"/>
            </a:xfrm>
            <a:prstGeom prst="rect">
              <a:avLst/>
            </a:prstGeom>
            <a:solidFill>
              <a:srgbClr val="FF99FF"/>
            </a:solidFill>
            <a:ln w="19050">
              <a:solidFill>
                <a:schemeClr val="tx1"/>
              </a:solidFill>
              <a:miter lim="800000"/>
            </a:ln>
            <a:effectLst/>
          </p:spPr>
          <p:txBody>
            <a:bodyPr wrap="none" anchor="ctr"/>
            <a:lstStyle/>
            <a:p>
              <a:endParaRPr lang="zh-CN" altLang="en-US" sz="1865" b="1">
                <a:solidFill>
                  <a:srgbClr val="000099"/>
                </a:solidFill>
                <a:ea typeface="黑体" panose="02010609060101010101" pitchFamily="49" charset="-122"/>
              </a:endParaRPr>
            </a:p>
          </p:txBody>
        </p:sp>
        <p:sp>
          <p:nvSpPr>
            <p:cNvPr id="32" name="Rectangle 30"/>
            <p:cNvSpPr>
              <a:spLocks noChangeArrowheads="1"/>
            </p:cNvSpPr>
            <p:nvPr/>
          </p:nvSpPr>
          <p:spPr bwMode="auto">
            <a:xfrm>
              <a:off x="2563523" y="4896730"/>
              <a:ext cx="448807" cy="162801"/>
            </a:xfrm>
            <a:prstGeom prst="rect">
              <a:avLst/>
            </a:prstGeom>
            <a:solidFill>
              <a:srgbClr val="00CC00"/>
            </a:solidFill>
            <a:ln w="19050">
              <a:solidFill>
                <a:schemeClr val="tx1"/>
              </a:solidFill>
              <a:miter lim="800000"/>
            </a:ln>
            <a:effectLst/>
          </p:spPr>
          <p:txBody>
            <a:bodyPr wrap="none" anchor="ctr"/>
            <a:lstStyle/>
            <a:p>
              <a:endParaRPr lang="zh-CN" altLang="en-US" sz="1865" b="1">
                <a:solidFill>
                  <a:srgbClr val="000099"/>
                </a:solidFill>
                <a:ea typeface="黑体" panose="02010609060101010101" pitchFamily="49" charset="-122"/>
              </a:endParaRPr>
            </a:p>
          </p:txBody>
        </p:sp>
        <p:sp>
          <p:nvSpPr>
            <p:cNvPr id="33" name="Rectangle 31"/>
            <p:cNvSpPr>
              <a:spLocks noChangeArrowheads="1"/>
            </p:cNvSpPr>
            <p:nvPr/>
          </p:nvSpPr>
          <p:spPr bwMode="auto">
            <a:xfrm>
              <a:off x="2563523" y="5189244"/>
              <a:ext cx="448807" cy="162803"/>
            </a:xfrm>
            <a:prstGeom prst="rect">
              <a:avLst/>
            </a:prstGeom>
            <a:solidFill>
              <a:srgbClr val="FF00FF"/>
            </a:solidFill>
            <a:ln w="19050">
              <a:solidFill>
                <a:schemeClr val="tx1"/>
              </a:solidFill>
              <a:miter lim="800000"/>
            </a:ln>
            <a:effectLst/>
          </p:spPr>
          <p:txBody>
            <a:bodyPr wrap="none" anchor="ctr"/>
            <a:lstStyle/>
            <a:p>
              <a:endParaRPr lang="zh-CN" altLang="en-US" sz="1865" b="1">
                <a:solidFill>
                  <a:srgbClr val="000099"/>
                </a:solidFill>
                <a:ea typeface="黑体" panose="02010609060101010101" pitchFamily="49" charset="-122"/>
              </a:endParaRPr>
            </a:p>
          </p:txBody>
        </p:sp>
        <p:sp>
          <p:nvSpPr>
            <p:cNvPr id="34" name="Rectangle 32"/>
            <p:cNvSpPr>
              <a:spLocks noChangeArrowheads="1"/>
            </p:cNvSpPr>
            <p:nvPr/>
          </p:nvSpPr>
          <p:spPr bwMode="auto">
            <a:xfrm>
              <a:off x="2563523" y="5480434"/>
              <a:ext cx="448807" cy="164125"/>
            </a:xfrm>
            <a:prstGeom prst="rect">
              <a:avLst/>
            </a:prstGeom>
            <a:solidFill>
              <a:srgbClr val="3399FF"/>
            </a:solidFill>
            <a:ln w="19050">
              <a:solidFill>
                <a:schemeClr val="tx1"/>
              </a:solidFill>
              <a:miter lim="800000"/>
            </a:ln>
            <a:effectLst/>
          </p:spPr>
          <p:txBody>
            <a:bodyPr wrap="none" anchor="ctr"/>
            <a:lstStyle/>
            <a:p>
              <a:endParaRPr lang="zh-CN" altLang="en-US" sz="1865" b="1">
                <a:solidFill>
                  <a:srgbClr val="000099"/>
                </a:solidFill>
                <a:ea typeface="黑体" panose="02010609060101010101" pitchFamily="49" charset="-122"/>
              </a:endParaRPr>
            </a:p>
          </p:txBody>
        </p:sp>
        <p:sp>
          <p:nvSpPr>
            <p:cNvPr id="35" name="Text Box 33"/>
            <p:cNvSpPr txBox="1">
              <a:spLocks noChangeArrowheads="1"/>
            </p:cNvSpPr>
            <p:nvPr/>
          </p:nvSpPr>
          <p:spPr bwMode="auto">
            <a:xfrm>
              <a:off x="5068529" y="3663143"/>
              <a:ext cx="1178528"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b="1" dirty="0">
                  <a:ea typeface="黑体" panose="02010609060101010101" pitchFamily="49" charset="-122"/>
                </a:rPr>
                <a:t>20 </a:t>
              </a:r>
              <a:r>
                <a:rPr kumimoji="1" lang="en-US" altLang="zh-CN" sz="1865" b="1" dirty="0" err="1">
                  <a:ea typeface="黑体" panose="02010609060101010101" pitchFamily="49" charset="-122"/>
                </a:rPr>
                <a:t>Gbit</a:t>
              </a:r>
              <a:r>
                <a:rPr kumimoji="1" lang="en-US" altLang="zh-CN" sz="1865" b="1" dirty="0">
                  <a:ea typeface="黑体" panose="02010609060101010101" pitchFamily="49" charset="-122"/>
                </a:rPr>
                <a:t>/s</a:t>
              </a:r>
            </a:p>
          </p:txBody>
        </p:sp>
        <p:sp>
          <p:nvSpPr>
            <p:cNvPr id="36" name="AutoShape 34"/>
            <p:cNvSpPr>
              <a:spLocks noChangeArrowheads="1"/>
            </p:cNvSpPr>
            <p:nvPr/>
          </p:nvSpPr>
          <p:spPr bwMode="auto">
            <a:xfrm rot="16200000">
              <a:off x="2825925" y="4314901"/>
              <a:ext cx="2701451" cy="450243"/>
            </a:xfrm>
            <a:custGeom>
              <a:avLst/>
              <a:gdLst>
                <a:gd name="G0" fmla="+- 2408 0 0"/>
                <a:gd name="G1" fmla="+- 21600 0 2408"/>
                <a:gd name="G2" fmla="*/ 2408 1 2"/>
                <a:gd name="G3" fmla="+- 21600 0 G2"/>
                <a:gd name="G4" fmla="+/ 2408 21600 2"/>
                <a:gd name="G5" fmla="+/ G1 0 2"/>
                <a:gd name="G6" fmla="*/ 21600 21600 2408"/>
                <a:gd name="G7" fmla="*/ G6 1 2"/>
                <a:gd name="G8" fmla="+- 21600 0 G7"/>
                <a:gd name="G9" fmla="*/ 21600 1 2"/>
                <a:gd name="G10" fmla="+- 2408 0 G9"/>
                <a:gd name="G11" fmla="?: G10 G8 0"/>
                <a:gd name="G12" fmla="?: G10 G7 21600"/>
                <a:gd name="T0" fmla="*/ 20396 w 21600"/>
                <a:gd name="T1" fmla="*/ 10800 h 21600"/>
                <a:gd name="T2" fmla="*/ 10800 w 21600"/>
                <a:gd name="T3" fmla="*/ 21600 h 21600"/>
                <a:gd name="T4" fmla="*/ 1204 w 21600"/>
                <a:gd name="T5" fmla="*/ 10800 h 21600"/>
                <a:gd name="T6" fmla="*/ 10800 w 21600"/>
                <a:gd name="T7" fmla="*/ 0 h 21600"/>
                <a:gd name="T8" fmla="*/ 3004 w 21600"/>
                <a:gd name="T9" fmla="*/ 3004 h 21600"/>
                <a:gd name="T10" fmla="*/ 18596 w 21600"/>
                <a:gd name="T11" fmla="*/ 18596 h 21600"/>
              </a:gdLst>
              <a:ahLst/>
              <a:cxnLst>
                <a:cxn ang="0">
                  <a:pos x="T0" y="T1"/>
                </a:cxn>
                <a:cxn ang="0">
                  <a:pos x="T2" y="T3"/>
                </a:cxn>
                <a:cxn ang="0">
                  <a:pos x="T4" y="T5"/>
                </a:cxn>
                <a:cxn ang="0">
                  <a:pos x="T6" y="T7"/>
                </a:cxn>
              </a:cxnLst>
              <a:rect l="T8" t="T9" r="T10" b="T11"/>
              <a:pathLst>
                <a:path w="21600" h="21600">
                  <a:moveTo>
                    <a:pt x="0" y="0"/>
                  </a:moveTo>
                  <a:lnTo>
                    <a:pt x="2408" y="21600"/>
                  </a:lnTo>
                  <a:lnTo>
                    <a:pt x="19192" y="21600"/>
                  </a:lnTo>
                  <a:lnTo>
                    <a:pt x="21600" y="0"/>
                  </a:lnTo>
                  <a:close/>
                </a:path>
              </a:pathLst>
            </a:custGeom>
            <a:solidFill>
              <a:srgbClr val="99FF99"/>
            </a:solidFill>
            <a:ln w="19050">
              <a:solidFill>
                <a:schemeClr val="tx1"/>
              </a:solidFill>
              <a:miter lim="800000"/>
            </a:ln>
            <a:effectLst/>
          </p:spPr>
          <p:txBody>
            <a:bodyPr wrap="none" anchor="ctr"/>
            <a:lstStyle/>
            <a:p>
              <a:endParaRPr lang="zh-CN" altLang="en-US" sz="1865" b="1">
                <a:solidFill>
                  <a:srgbClr val="000099"/>
                </a:solidFill>
                <a:ea typeface="黑体" panose="02010609060101010101" pitchFamily="49" charset="-122"/>
              </a:endParaRPr>
            </a:p>
          </p:txBody>
        </p:sp>
        <p:sp>
          <p:nvSpPr>
            <p:cNvPr id="37" name="AutoShape 35"/>
            <p:cNvSpPr>
              <a:spLocks noChangeArrowheads="1"/>
            </p:cNvSpPr>
            <p:nvPr/>
          </p:nvSpPr>
          <p:spPr bwMode="auto">
            <a:xfrm rot="5400000" flipH="1">
              <a:off x="6625020" y="4315619"/>
              <a:ext cx="2701451" cy="448807"/>
            </a:xfrm>
            <a:custGeom>
              <a:avLst/>
              <a:gdLst>
                <a:gd name="G0" fmla="+- 2408 0 0"/>
                <a:gd name="G1" fmla="+- 21600 0 2408"/>
                <a:gd name="G2" fmla="*/ 2408 1 2"/>
                <a:gd name="G3" fmla="+- 21600 0 G2"/>
                <a:gd name="G4" fmla="+/ 2408 21600 2"/>
                <a:gd name="G5" fmla="+/ G1 0 2"/>
                <a:gd name="G6" fmla="*/ 21600 21600 2408"/>
                <a:gd name="G7" fmla="*/ G6 1 2"/>
                <a:gd name="G8" fmla="+- 21600 0 G7"/>
                <a:gd name="G9" fmla="*/ 21600 1 2"/>
                <a:gd name="G10" fmla="+- 2408 0 G9"/>
                <a:gd name="G11" fmla="?: G10 G8 0"/>
                <a:gd name="G12" fmla="?: G10 G7 21600"/>
                <a:gd name="T0" fmla="*/ 20396 w 21600"/>
                <a:gd name="T1" fmla="*/ 10800 h 21600"/>
                <a:gd name="T2" fmla="*/ 10800 w 21600"/>
                <a:gd name="T3" fmla="*/ 21600 h 21600"/>
                <a:gd name="T4" fmla="*/ 1204 w 21600"/>
                <a:gd name="T5" fmla="*/ 10800 h 21600"/>
                <a:gd name="T6" fmla="*/ 10800 w 21600"/>
                <a:gd name="T7" fmla="*/ 0 h 21600"/>
                <a:gd name="T8" fmla="*/ 3004 w 21600"/>
                <a:gd name="T9" fmla="*/ 3004 h 21600"/>
                <a:gd name="T10" fmla="*/ 18596 w 21600"/>
                <a:gd name="T11" fmla="*/ 18596 h 21600"/>
              </a:gdLst>
              <a:ahLst/>
              <a:cxnLst>
                <a:cxn ang="0">
                  <a:pos x="T0" y="T1"/>
                </a:cxn>
                <a:cxn ang="0">
                  <a:pos x="T2" y="T3"/>
                </a:cxn>
                <a:cxn ang="0">
                  <a:pos x="T4" y="T5"/>
                </a:cxn>
                <a:cxn ang="0">
                  <a:pos x="T6" y="T7"/>
                </a:cxn>
              </a:cxnLst>
              <a:rect l="T8" t="T9" r="T10" b="T11"/>
              <a:pathLst>
                <a:path w="21600" h="21600">
                  <a:moveTo>
                    <a:pt x="0" y="0"/>
                  </a:moveTo>
                  <a:lnTo>
                    <a:pt x="2408" y="21600"/>
                  </a:lnTo>
                  <a:lnTo>
                    <a:pt x="19192" y="21600"/>
                  </a:lnTo>
                  <a:lnTo>
                    <a:pt x="21600" y="0"/>
                  </a:lnTo>
                  <a:close/>
                </a:path>
              </a:pathLst>
            </a:custGeom>
            <a:solidFill>
              <a:srgbClr val="00FFCC"/>
            </a:solidFill>
            <a:ln w="19050">
              <a:solidFill>
                <a:schemeClr val="tx1"/>
              </a:solidFill>
              <a:miter lim="800000"/>
            </a:ln>
            <a:effectLst/>
          </p:spPr>
          <p:txBody>
            <a:bodyPr wrap="none" anchor="ctr"/>
            <a:lstStyle/>
            <a:p>
              <a:endParaRPr lang="zh-CN" altLang="en-US" sz="1865" b="1">
                <a:solidFill>
                  <a:srgbClr val="000099"/>
                </a:solidFill>
                <a:ea typeface="黑体" panose="02010609060101010101" pitchFamily="49" charset="-122"/>
              </a:endParaRPr>
            </a:p>
          </p:txBody>
        </p:sp>
        <p:sp>
          <p:nvSpPr>
            <p:cNvPr id="38" name="Rectangle 36"/>
            <p:cNvSpPr>
              <a:spLocks noChangeArrowheads="1"/>
            </p:cNvSpPr>
            <p:nvPr/>
          </p:nvSpPr>
          <p:spPr bwMode="auto">
            <a:xfrm>
              <a:off x="9203871" y="3435484"/>
              <a:ext cx="448808" cy="164125"/>
            </a:xfrm>
            <a:prstGeom prst="rect">
              <a:avLst/>
            </a:prstGeom>
            <a:solidFill>
              <a:srgbClr val="FFFFCC"/>
            </a:solidFill>
            <a:ln w="19050">
              <a:solidFill>
                <a:schemeClr val="tx1"/>
              </a:solidFill>
              <a:miter lim="800000"/>
            </a:ln>
            <a:effectLst/>
          </p:spPr>
          <p:txBody>
            <a:bodyPr wrap="none" anchor="ctr"/>
            <a:lstStyle/>
            <a:p>
              <a:endParaRPr lang="zh-CN" altLang="en-US" sz="1865" b="1">
                <a:solidFill>
                  <a:srgbClr val="000099"/>
                </a:solidFill>
                <a:ea typeface="黑体" panose="02010609060101010101" pitchFamily="49" charset="-122"/>
              </a:endParaRPr>
            </a:p>
          </p:txBody>
        </p:sp>
        <p:sp>
          <p:nvSpPr>
            <p:cNvPr id="39" name="Rectangle 37"/>
            <p:cNvSpPr>
              <a:spLocks noChangeArrowheads="1"/>
            </p:cNvSpPr>
            <p:nvPr/>
          </p:nvSpPr>
          <p:spPr bwMode="auto">
            <a:xfrm>
              <a:off x="9203871" y="3726676"/>
              <a:ext cx="448808" cy="162801"/>
            </a:xfrm>
            <a:prstGeom prst="rect">
              <a:avLst/>
            </a:prstGeom>
            <a:solidFill>
              <a:srgbClr val="CCFF99"/>
            </a:solidFill>
            <a:ln w="19050">
              <a:solidFill>
                <a:schemeClr val="tx1"/>
              </a:solidFill>
              <a:miter lim="800000"/>
            </a:ln>
            <a:effectLst/>
          </p:spPr>
          <p:txBody>
            <a:bodyPr wrap="none" anchor="ctr"/>
            <a:lstStyle/>
            <a:p>
              <a:endParaRPr lang="zh-CN" altLang="en-US" sz="1865" b="1">
                <a:solidFill>
                  <a:srgbClr val="000099"/>
                </a:solidFill>
                <a:ea typeface="黑体" panose="02010609060101010101" pitchFamily="49" charset="-122"/>
              </a:endParaRPr>
            </a:p>
          </p:txBody>
        </p:sp>
        <p:sp>
          <p:nvSpPr>
            <p:cNvPr id="40" name="Rectangle 38"/>
            <p:cNvSpPr>
              <a:spLocks noChangeArrowheads="1"/>
            </p:cNvSpPr>
            <p:nvPr/>
          </p:nvSpPr>
          <p:spPr bwMode="auto">
            <a:xfrm>
              <a:off x="9203871" y="4019189"/>
              <a:ext cx="448808" cy="162803"/>
            </a:xfrm>
            <a:prstGeom prst="rect">
              <a:avLst/>
            </a:prstGeom>
            <a:solidFill>
              <a:srgbClr val="CCCC00"/>
            </a:solidFill>
            <a:ln w="19050">
              <a:solidFill>
                <a:schemeClr val="tx1"/>
              </a:solidFill>
              <a:miter lim="800000"/>
            </a:ln>
            <a:effectLst/>
          </p:spPr>
          <p:txBody>
            <a:bodyPr wrap="none" anchor="ctr"/>
            <a:lstStyle/>
            <a:p>
              <a:endParaRPr lang="zh-CN" altLang="en-US" sz="1865" b="1">
                <a:solidFill>
                  <a:srgbClr val="000099"/>
                </a:solidFill>
                <a:ea typeface="黑体" panose="02010609060101010101" pitchFamily="49" charset="-122"/>
              </a:endParaRPr>
            </a:p>
          </p:txBody>
        </p:sp>
        <p:sp>
          <p:nvSpPr>
            <p:cNvPr id="41" name="Rectangle 39"/>
            <p:cNvSpPr>
              <a:spLocks noChangeArrowheads="1"/>
            </p:cNvSpPr>
            <p:nvPr/>
          </p:nvSpPr>
          <p:spPr bwMode="auto">
            <a:xfrm>
              <a:off x="9203871" y="4311704"/>
              <a:ext cx="448808" cy="162801"/>
            </a:xfrm>
            <a:prstGeom prst="rect">
              <a:avLst/>
            </a:prstGeom>
            <a:solidFill>
              <a:srgbClr val="00CCFF"/>
            </a:solidFill>
            <a:ln w="19050">
              <a:solidFill>
                <a:schemeClr val="tx1"/>
              </a:solidFill>
              <a:miter lim="800000"/>
            </a:ln>
            <a:effectLst/>
          </p:spPr>
          <p:txBody>
            <a:bodyPr wrap="none" anchor="ctr"/>
            <a:lstStyle/>
            <a:p>
              <a:endParaRPr lang="zh-CN" altLang="en-US" sz="1865" b="1">
                <a:solidFill>
                  <a:srgbClr val="000099"/>
                </a:solidFill>
                <a:ea typeface="黑体" panose="02010609060101010101" pitchFamily="49" charset="-122"/>
              </a:endParaRPr>
            </a:p>
          </p:txBody>
        </p:sp>
        <p:sp>
          <p:nvSpPr>
            <p:cNvPr id="42" name="Rectangle 40"/>
            <p:cNvSpPr>
              <a:spLocks noChangeArrowheads="1"/>
            </p:cNvSpPr>
            <p:nvPr/>
          </p:nvSpPr>
          <p:spPr bwMode="auto">
            <a:xfrm>
              <a:off x="9203871" y="4604216"/>
              <a:ext cx="448808" cy="162803"/>
            </a:xfrm>
            <a:prstGeom prst="rect">
              <a:avLst/>
            </a:prstGeom>
            <a:solidFill>
              <a:srgbClr val="FF99FF"/>
            </a:solidFill>
            <a:ln w="19050">
              <a:solidFill>
                <a:schemeClr val="tx1"/>
              </a:solidFill>
              <a:miter lim="800000"/>
            </a:ln>
            <a:effectLst/>
          </p:spPr>
          <p:txBody>
            <a:bodyPr wrap="none" anchor="ctr"/>
            <a:lstStyle/>
            <a:p>
              <a:endParaRPr lang="zh-CN" altLang="en-US" sz="1865" b="1">
                <a:solidFill>
                  <a:srgbClr val="000099"/>
                </a:solidFill>
                <a:ea typeface="黑体" panose="02010609060101010101" pitchFamily="49" charset="-122"/>
              </a:endParaRPr>
            </a:p>
          </p:txBody>
        </p:sp>
        <p:sp>
          <p:nvSpPr>
            <p:cNvPr id="43" name="Rectangle 41"/>
            <p:cNvSpPr>
              <a:spLocks noChangeArrowheads="1"/>
            </p:cNvSpPr>
            <p:nvPr/>
          </p:nvSpPr>
          <p:spPr bwMode="auto">
            <a:xfrm>
              <a:off x="9203871" y="4896730"/>
              <a:ext cx="448808" cy="162801"/>
            </a:xfrm>
            <a:prstGeom prst="rect">
              <a:avLst/>
            </a:prstGeom>
            <a:solidFill>
              <a:srgbClr val="00CC00"/>
            </a:solidFill>
            <a:ln w="19050">
              <a:solidFill>
                <a:schemeClr val="tx1"/>
              </a:solidFill>
              <a:miter lim="800000"/>
            </a:ln>
            <a:effectLst/>
          </p:spPr>
          <p:txBody>
            <a:bodyPr wrap="none" anchor="ctr"/>
            <a:lstStyle/>
            <a:p>
              <a:endParaRPr lang="zh-CN" altLang="en-US" sz="1865" b="1">
                <a:solidFill>
                  <a:srgbClr val="000099"/>
                </a:solidFill>
                <a:ea typeface="黑体" panose="02010609060101010101" pitchFamily="49" charset="-122"/>
              </a:endParaRPr>
            </a:p>
          </p:txBody>
        </p:sp>
        <p:sp>
          <p:nvSpPr>
            <p:cNvPr id="44" name="Rectangle 42"/>
            <p:cNvSpPr>
              <a:spLocks noChangeArrowheads="1"/>
            </p:cNvSpPr>
            <p:nvPr/>
          </p:nvSpPr>
          <p:spPr bwMode="auto">
            <a:xfrm>
              <a:off x="9203871" y="5189244"/>
              <a:ext cx="448808" cy="162803"/>
            </a:xfrm>
            <a:prstGeom prst="rect">
              <a:avLst/>
            </a:prstGeom>
            <a:solidFill>
              <a:srgbClr val="FF00FF"/>
            </a:solidFill>
            <a:ln w="19050">
              <a:solidFill>
                <a:schemeClr val="tx1"/>
              </a:solidFill>
              <a:miter lim="800000"/>
            </a:ln>
            <a:effectLst/>
          </p:spPr>
          <p:txBody>
            <a:bodyPr wrap="none" anchor="ctr"/>
            <a:lstStyle/>
            <a:p>
              <a:endParaRPr lang="zh-CN" altLang="en-US" sz="1865" b="1">
                <a:solidFill>
                  <a:srgbClr val="000099"/>
                </a:solidFill>
                <a:ea typeface="黑体" panose="02010609060101010101" pitchFamily="49" charset="-122"/>
              </a:endParaRPr>
            </a:p>
          </p:txBody>
        </p:sp>
        <p:sp>
          <p:nvSpPr>
            <p:cNvPr id="45" name="Rectangle 43"/>
            <p:cNvSpPr>
              <a:spLocks noChangeArrowheads="1"/>
            </p:cNvSpPr>
            <p:nvPr/>
          </p:nvSpPr>
          <p:spPr bwMode="auto">
            <a:xfrm>
              <a:off x="9203871" y="5480434"/>
              <a:ext cx="448808" cy="164125"/>
            </a:xfrm>
            <a:prstGeom prst="rect">
              <a:avLst/>
            </a:prstGeom>
            <a:solidFill>
              <a:srgbClr val="3399FF"/>
            </a:solidFill>
            <a:ln w="19050">
              <a:solidFill>
                <a:schemeClr val="tx1"/>
              </a:solidFill>
              <a:miter lim="800000"/>
            </a:ln>
            <a:effectLst/>
          </p:spPr>
          <p:txBody>
            <a:bodyPr wrap="none" anchor="ctr"/>
            <a:lstStyle/>
            <a:p>
              <a:endParaRPr lang="zh-CN" altLang="en-US" sz="1865" b="1">
                <a:solidFill>
                  <a:srgbClr val="000099"/>
                </a:solidFill>
                <a:ea typeface="黑体" panose="02010609060101010101" pitchFamily="49" charset="-122"/>
              </a:endParaRPr>
            </a:p>
          </p:txBody>
        </p:sp>
        <p:sp>
          <p:nvSpPr>
            <p:cNvPr id="46" name="AutoShape 44"/>
            <p:cNvSpPr>
              <a:spLocks noChangeArrowheads="1"/>
            </p:cNvSpPr>
            <p:nvPr/>
          </p:nvSpPr>
          <p:spPr bwMode="auto">
            <a:xfrm rot="5400000">
              <a:off x="5923240" y="4398729"/>
              <a:ext cx="295161" cy="266704"/>
            </a:xfrm>
            <a:prstGeom prst="triangle">
              <a:avLst>
                <a:gd name="adj" fmla="val 50000"/>
              </a:avLst>
            </a:prstGeom>
            <a:solidFill>
              <a:srgbClr val="FF00FF"/>
            </a:solidFill>
            <a:ln w="19050">
              <a:solidFill>
                <a:schemeClr val="tx1"/>
              </a:solidFill>
              <a:miter lim="800000"/>
            </a:ln>
            <a:effectLst/>
          </p:spPr>
          <p:txBody>
            <a:bodyPr wrap="none" anchor="ctr"/>
            <a:lstStyle/>
            <a:p>
              <a:endParaRPr lang="zh-CN" altLang="en-US" sz="1865" b="1">
                <a:solidFill>
                  <a:srgbClr val="000099"/>
                </a:solidFill>
                <a:ea typeface="黑体" panose="02010609060101010101" pitchFamily="49" charset="-122"/>
              </a:endParaRPr>
            </a:p>
          </p:txBody>
        </p:sp>
        <p:sp>
          <p:nvSpPr>
            <p:cNvPr id="47" name="AutoShape 45"/>
            <p:cNvSpPr>
              <a:spLocks noChangeArrowheads="1"/>
            </p:cNvSpPr>
            <p:nvPr/>
          </p:nvSpPr>
          <p:spPr bwMode="auto">
            <a:xfrm rot="5400000">
              <a:off x="7018016" y="4398013"/>
              <a:ext cx="295161" cy="268137"/>
            </a:xfrm>
            <a:prstGeom prst="triangle">
              <a:avLst>
                <a:gd name="adj" fmla="val 50000"/>
              </a:avLst>
            </a:prstGeom>
            <a:solidFill>
              <a:srgbClr val="FF00FF"/>
            </a:solidFill>
            <a:ln w="19050">
              <a:solidFill>
                <a:schemeClr val="tx1"/>
              </a:solidFill>
              <a:miter lim="800000"/>
            </a:ln>
            <a:effectLst/>
          </p:spPr>
          <p:txBody>
            <a:bodyPr wrap="none" anchor="ctr"/>
            <a:lstStyle/>
            <a:p>
              <a:endParaRPr lang="zh-CN" altLang="en-US" sz="1865" b="1">
                <a:solidFill>
                  <a:srgbClr val="000099"/>
                </a:solidFill>
                <a:ea typeface="黑体" panose="02010609060101010101" pitchFamily="49" charset="-122"/>
              </a:endParaRPr>
            </a:p>
          </p:txBody>
        </p:sp>
        <p:sp>
          <p:nvSpPr>
            <p:cNvPr id="48" name="Line 46"/>
            <p:cNvSpPr>
              <a:spLocks noChangeShapeType="1"/>
            </p:cNvSpPr>
            <p:nvPr/>
          </p:nvSpPr>
          <p:spPr bwMode="auto">
            <a:xfrm flipH="1">
              <a:off x="5386854" y="4008599"/>
              <a:ext cx="116145" cy="518848"/>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5" b="1">
                <a:solidFill>
                  <a:srgbClr val="000099"/>
                </a:solidFill>
                <a:ea typeface="黑体" panose="02010609060101010101" pitchFamily="49" charset="-122"/>
              </a:endParaRPr>
            </a:p>
          </p:txBody>
        </p:sp>
        <p:sp>
          <p:nvSpPr>
            <p:cNvPr id="49" name="Text Box 47"/>
            <p:cNvSpPr txBox="1">
              <a:spLocks noChangeArrowheads="1"/>
            </p:cNvSpPr>
            <p:nvPr/>
          </p:nvSpPr>
          <p:spPr bwMode="auto">
            <a:xfrm>
              <a:off x="3923671" y="4077963"/>
              <a:ext cx="458780" cy="1077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135" b="1" dirty="0">
                  <a:latin typeface="微软雅黑" panose="020B0503020204020204" pitchFamily="34" charset="-122"/>
                  <a:ea typeface="微软雅黑" panose="020B0503020204020204" pitchFamily="34" charset="-122"/>
                </a:rPr>
                <a:t>复</a:t>
              </a:r>
            </a:p>
            <a:p>
              <a:pPr algn="l"/>
              <a:r>
                <a:rPr kumimoji="1" lang="zh-CN" altLang="en-US" sz="2135" b="1" dirty="0">
                  <a:latin typeface="微软雅黑" panose="020B0503020204020204" pitchFamily="34" charset="-122"/>
                  <a:ea typeface="微软雅黑" panose="020B0503020204020204" pitchFamily="34" charset="-122"/>
                </a:rPr>
                <a:t>用</a:t>
              </a:r>
            </a:p>
            <a:p>
              <a:pPr algn="l"/>
              <a:r>
                <a:rPr kumimoji="1" lang="zh-CN" altLang="en-US" sz="2135" b="1" dirty="0">
                  <a:latin typeface="微软雅黑" panose="020B0503020204020204" pitchFamily="34" charset="-122"/>
                  <a:ea typeface="微软雅黑" panose="020B0503020204020204" pitchFamily="34" charset="-122"/>
                </a:rPr>
                <a:t>器</a:t>
              </a:r>
            </a:p>
          </p:txBody>
        </p:sp>
        <p:sp>
          <p:nvSpPr>
            <p:cNvPr id="50" name="Text Box 48"/>
            <p:cNvSpPr txBox="1">
              <a:spLocks noChangeArrowheads="1"/>
            </p:cNvSpPr>
            <p:nvPr/>
          </p:nvSpPr>
          <p:spPr bwMode="auto">
            <a:xfrm>
              <a:off x="7713651" y="4077963"/>
              <a:ext cx="458780" cy="1077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135" b="1" dirty="0">
                  <a:latin typeface="微软雅黑" panose="020B0503020204020204" pitchFamily="34" charset="-122"/>
                  <a:ea typeface="微软雅黑" panose="020B0503020204020204" pitchFamily="34" charset="-122"/>
                </a:rPr>
                <a:t>分</a:t>
              </a:r>
            </a:p>
            <a:p>
              <a:pPr algn="l"/>
              <a:r>
                <a:rPr kumimoji="1" lang="zh-CN" altLang="en-US" sz="2135" b="1" dirty="0">
                  <a:latin typeface="微软雅黑" panose="020B0503020204020204" pitchFamily="34" charset="-122"/>
                  <a:ea typeface="微软雅黑" panose="020B0503020204020204" pitchFamily="34" charset="-122"/>
                </a:rPr>
                <a:t>用</a:t>
              </a:r>
            </a:p>
            <a:p>
              <a:pPr algn="l"/>
              <a:r>
                <a:rPr kumimoji="1" lang="zh-CN" altLang="en-US" sz="2135" b="1" dirty="0">
                  <a:latin typeface="微软雅黑" panose="020B0503020204020204" pitchFamily="34" charset="-122"/>
                  <a:ea typeface="微软雅黑" panose="020B0503020204020204" pitchFamily="34" charset="-122"/>
                </a:rPr>
                <a:t>器</a:t>
              </a:r>
            </a:p>
          </p:txBody>
        </p:sp>
        <p:sp>
          <p:nvSpPr>
            <p:cNvPr id="51" name="Text Box 49"/>
            <p:cNvSpPr txBox="1">
              <a:spLocks noChangeArrowheads="1"/>
            </p:cNvSpPr>
            <p:nvPr/>
          </p:nvSpPr>
          <p:spPr bwMode="auto">
            <a:xfrm>
              <a:off x="6132478" y="3746529"/>
              <a:ext cx="184731" cy="66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endParaRPr kumimoji="1" lang="en-US" altLang="zh-CN" sz="1865" b="1" dirty="0">
                <a:ea typeface="黑体" panose="02010609060101010101" pitchFamily="49" charset="-122"/>
              </a:endParaRPr>
            </a:p>
            <a:p>
              <a:pPr algn="l"/>
              <a:endParaRPr kumimoji="1" lang="en-US" altLang="zh-CN" sz="1865" b="1" dirty="0">
                <a:ea typeface="黑体" panose="02010609060101010101" pitchFamily="49" charset="-122"/>
              </a:endParaRPr>
            </a:p>
          </p:txBody>
        </p:sp>
        <p:sp>
          <p:nvSpPr>
            <p:cNvPr id="52" name="Line 50"/>
            <p:cNvSpPr>
              <a:spLocks noChangeShapeType="1"/>
            </p:cNvSpPr>
            <p:nvPr/>
          </p:nvSpPr>
          <p:spPr bwMode="auto">
            <a:xfrm flipH="1">
              <a:off x="6096629" y="4089340"/>
              <a:ext cx="395755" cy="360017"/>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5" b="1">
                <a:solidFill>
                  <a:srgbClr val="000099"/>
                </a:solidFill>
                <a:ea typeface="黑体" panose="02010609060101010101" pitchFamily="49" charset="-122"/>
              </a:endParaRPr>
            </a:p>
          </p:txBody>
        </p:sp>
        <p:sp>
          <p:nvSpPr>
            <p:cNvPr id="53" name="Line 51"/>
            <p:cNvSpPr>
              <a:spLocks noChangeShapeType="1"/>
            </p:cNvSpPr>
            <p:nvPr/>
          </p:nvSpPr>
          <p:spPr bwMode="auto">
            <a:xfrm>
              <a:off x="4963856" y="4744516"/>
              <a:ext cx="0" cy="1641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5" b="1">
                <a:solidFill>
                  <a:srgbClr val="000099"/>
                </a:solidFill>
                <a:ea typeface="黑体" panose="02010609060101010101" pitchFamily="49" charset="-122"/>
              </a:endParaRPr>
            </a:p>
          </p:txBody>
        </p:sp>
        <p:sp>
          <p:nvSpPr>
            <p:cNvPr id="54" name="Line 52"/>
            <p:cNvSpPr>
              <a:spLocks noChangeShapeType="1"/>
            </p:cNvSpPr>
            <p:nvPr/>
          </p:nvSpPr>
          <p:spPr bwMode="auto">
            <a:xfrm>
              <a:off x="6042143" y="4744516"/>
              <a:ext cx="0" cy="1641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5" b="1">
                <a:solidFill>
                  <a:srgbClr val="000099"/>
                </a:solidFill>
                <a:ea typeface="黑体" panose="02010609060101010101" pitchFamily="49" charset="-122"/>
              </a:endParaRPr>
            </a:p>
          </p:txBody>
        </p:sp>
        <p:sp>
          <p:nvSpPr>
            <p:cNvPr id="55" name="Line 53"/>
            <p:cNvSpPr>
              <a:spLocks noChangeShapeType="1"/>
            </p:cNvSpPr>
            <p:nvPr/>
          </p:nvSpPr>
          <p:spPr bwMode="auto">
            <a:xfrm>
              <a:off x="4960988" y="4825256"/>
              <a:ext cx="1079720"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65" b="1">
                <a:solidFill>
                  <a:srgbClr val="000099"/>
                </a:solidFill>
                <a:ea typeface="黑体" panose="02010609060101010101" pitchFamily="49" charset="-122"/>
              </a:endParaRPr>
            </a:p>
          </p:txBody>
        </p:sp>
        <p:sp>
          <p:nvSpPr>
            <p:cNvPr id="56" name="Text Box 55"/>
            <p:cNvSpPr txBox="1">
              <a:spLocks noChangeArrowheads="1"/>
            </p:cNvSpPr>
            <p:nvPr/>
          </p:nvSpPr>
          <p:spPr bwMode="auto">
            <a:xfrm>
              <a:off x="2256054" y="2683879"/>
              <a:ext cx="10054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600" b="1" dirty="0">
                  <a:latin typeface="微软雅黑" panose="020B0503020204020204" pitchFamily="34" charset="-122"/>
                  <a:ea typeface="微软雅黑" panose="020B0503020204020204" pitchFamily="34" charset="-122"/>
                </a:rPr>
                <a:t>光调制器</a:t>
              </a:r>
            </a:p>
          </p:txBody>
        </p:sp>
        <p:sp>
          <p:nvSpPr>
            <p:cNvPr id="57" name="Line 56"/>
            <p:cNvSpPr>
              <a:spLocks noChangeShapeType="1"/>
            </p:cNvSpPr>
            <p:nvPr/>
          </p:nvSpPr>
          <p:spPr bwMode="auto">
            <a:xfrm>
              <a:off x="2785971" y="3008313"/>
              <a:ext cx="0" cy="42717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ea typeface="黑体" panose="02010609060101010101" pitchFamily="49" charset="-122"/>
              </a:endParaRPr>
            </a:p>
          </p:txBody>
        </p:sp>
        <p:sp>
          <p:nvSpPr>
            <p:cNvPr id="58" name="Text Box 57"/>
            <p:cNvSpPr txBox="1">
              <a:spLocks noChangeArrowheads="1"/>
            </p:cNvSpPr>
            <p:nvPr/>
          </p:nvSpPr>
          <p:spPr bwMode="auto">
            <a:xfrm>
              <a:off x="8897249" y="2696579"/>
              <a:ext cx="10054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600" b="1" dirty="0">
                  <a:latin typeface="微软雅黑" panose="020B0503020204020204" pitchFamily="34" charset="-122"/>
                  <a:ea typeface="微软雅黑" panose="020B0503020204020204" pitchFamily="34" charset="-122"/>
                </a:rPr>
                <a:t>光解调器</a:t>
              </a:r>
            </a:p>
          </p:txBody>
        </p:sp>
        <p:sp>
          <p:nvSpPr>
            <p:cNvPr id="59" name="Line 58"/>
            <p:cNvSpPr>
              <a:spLocks noChangeShapeType="1"/>
            </p:cNvSpPr>
            <p:nvPr/>
          </p:nvSpPr>
          <p:spPr bwMode="auto">
            <a:xfrm>
              <a:off x="9418935" y="3008313"/>
              <a:ext cx="0" cy="42717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ea typeface="黑体" panose="02010609060101010101" pitchFamily="49" charset="-122"/>
              </a:endParaRPr>
            </a:p>
          </p:txBody>
        </p:sp>
        <p:sp>
          <p:nvSpPr>
            <p:cNvPr id="60" name="Text Box 6"/>
            <p:cNvSpPr txBox="1">
              <a:spLocks noChangeArrowheads="1"/>
            </p:cNvSpPr>
            <p:nvPr/>
          </p:nvSpPr>
          <p:spPr bwMode="auto">
            <a:xfrm>
              <a:off x="8695024" y="5805349"/>
              <a:ext cx="1888435" cy="666977"/>
            </a:xfrm>
            <a:prstGeom prst="rect">
              <a:avLst/>
            </a:prstGeom>
            <a:solidFill>
              <a:schemeClr val="bg1"/>
            </a:solidFill>
            <a:ln w="19050">
              <a:solidFill>
                <a:srgbClr val="333399"/>
              </a:solidFill>
              <a:miter lim="800000"/>
            </a:ln>
            <a:effectLst/>
          </p:spPr>
          <p:txBody>
            <a:bodyPr wrap="square">
              <a:spAutoFit/>
            </a:bodyPr>
            <a:lstStyle/>
            <a:p>
              <a:r>
                <a:rPr kumimoji="1" lang="en-US" altLang="zh-CN" sz="1865" b="1" dirty="0">
                  <a:ea typeface="黑体" panose="02010609060101010101" pitchFamily="49" charset="-122"/>
                </a:rPr>
                <a:t>8 </a:t>
              </a:r>
              <a:r>
                <a:rPr kumimoji="1" lang="en-US" altLang="zh-CN" sz="1865" b="1" dirty="0">
                  <a:ea typeface="黑体" panose="02010609060101010101" pitchFamily="49" charset="-122"/>
                  <a:sym typeface="Symbol" panose="05050102010706020507" pitchFamily="2" charset="2"/>
                </a:rPr>
                <a:t> </a:t>
              </a:r>
              <a:r>
                <a:rPr kumimoji="1" lang="en-US" altLang="zh-CN" sz="1865" b="1" dirty="0">
                  <a:ea typeface="黑体" panose="02010609060101010101" pitchFamily="49" charset="-122"/>
                </a:rPr>
                <a:t>2.5 </a:t>
              </a:r>
              <a:r>
                <a:rPr kumimoji="1" lang="en-US" altLang="zh-CN" sz="1865" b="1" dirty="0" err="1">
                  <a:ea typeface="黑体" panose="02010609060101010101" pitchFamily="49" charset="-122"/>
                </a:rPr>
                <a:t>Gbit</a:t>
              </a:r>
              <a:r>
                <a:rPr kumimoji="1" lang="en-US" altLang="zh-CN" sz="1865" b="1" dirty="0">
                  <a:ea typeface="黑体" panose="02010609060101010101" pitchFamily="49" charset="-122"/>
                </a:rPr>
                <a:t>/s</a:t>
              </a:r>
            </a:p>
            <a:p>
              <a:r>
                <a:rPr kumimoji="1" lang="en-US" altLang="zh-CN" sz="1865" b="1" dirty="0">
                  <a:ea typeface="黑体" panose="02010609060101010101" pitchFamily="49" charset="-122"/>
                </a:rPr>
                <a:t>1310 nm</a:t>
              </a:r>
            </a:p>
          </p:txBody>
        </p:sp>
        <p:sp>
          <p:nvSpPr>
            <p:cNvPr id="61" name="矩形 60"/>
            <p:cNvSpPr/>
            <p:nvPr/>
          </p:nvSpPr>
          <p:spPr>
            <a:xfrm>
              <a:off x="5027476" y="6066114"/>
              <a:ext cx="2339102" cy="461665"/>
            </a:xfrm>
            <a:prstGeom prst="rect">
              <a:avLst/>
            </a:prstGeom>
          </p:spPr>
          <p:txBody>
            <a:bodyPr wrap="none">
              <a:spAutoFit/>
            </a:bodyPr>
            <a:lstStyle/>
            <a:p>
              <a:pPr algn="ctr"/>
              <a:r>
                <a:rPr lang="zh-CN" altLang="en-US" sz="2400" dirty="0">
                  <a:latin typeface="微软雅黑" panose="020B0503020204020204" pitchFamily="34" charset="-122"/>
                  <a:ea typeface="微软雅黑" panose="020B0503020204020204" pitchFamily="34" charset="-122"/>
                </a:rPr>
                <a:t>波分复用的概念</a:t>
              </a:r>
            </a:p>
          </p:txBody>
        </p:sp>
        <p:sp>
          <p:nvSpPr>
            <p:cNvPr id="62" name="矩形 61"/>
            <p:cNvSpPr/>
            <p:nvPr/>
          </p:nvSpPr>
          <p:spPr>
            <a:xfrm>
              <a:off x="3951529" y="2522930"/>
              <a:ext cx="4260543" cy="707886"/>
            </a:xfrm>
            <a:prstGeom prst="rect">
              <a:avLst/>
            </a:prstGeom>
            <a:solidFill>
              <a:schemeClr val="bg1"/>
            </a:solidFill>
            <a:ln>
              <a:noFill/>
            </a:ln>
          </p:spPr>
          <p:txBody>
            <a:bodyPr wrap="square">
              <a:spAutoFit/>
            </a:bodyPr>
            <a:lstStyle/>
            <a:p>
              <a:r>
                <a:rPr lang="zh-CN" altLang="en-US" sz="2000" dirty="0">
                  <a:latin typeface="微软雅黑" panose="020B0503020204020204" pitchFamily="34" charset="-122"/>
                  <a:ea typeface="微软雅黑" panose="020B0503020204020204" pitchFamily="34" charset="-122"/>
                </a:rPr>
                <a:t>波分复用就是光的频分复用。使用一根光纤来同时传输多个光载波信号。</a:t>
              </a:r>
            </a:p>
          </p:txBody>
        </p:sp>
        <p:sp>
          <p:nvSpPr>
            <p:cNvPr id="63" name="Text Box 54"/>
            <p:cNvSpPr txBox="1">
              <a:spLocks noChangeArrowheads="1"/>
            </p:cNvSpPr>
            <p:nvPr/>
          </p:nvSpPr>
          <p:spPr bwMode="auto">
            <a:xfrm>
              <a:off x="5016297" y="4828822"/>
              <a:ext cx="986167"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65" b="1" dirty="0">
                  <a:ea typeface="黑体" panose="02010609060101010101" pitchFamily="49" charset="-122"/>
                </a:rPr>
                <a:t>120 km</a:t>
              </a:r>
            </a:p>
          </p:txBody>
        </p:sp>
        <p:sp>
          <p:nvSpPr>
            <p:cNvPr id="64" name="Text Box 33"/>
            <p:cNvSpPr txBox="1">
              <a:spLocks noChangeArrowheads="1"/>
            </p:cNvSpPr>
            <p:nvPr/>
          </p:nvSpPr>
          <p:spPr bwMode="auto">
            <a:xfrm>
              <a:off x="6188050" y="3652335"/>
              <a:ext cx="760144"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65" b="1" dirty="0">
                  <a:ea typeface="黑体" panose="02010609060101010101" pitchFamily="49" charset="-122"/>
                </a:rPr>
                <a:t>EDFA</a:t>
              </a:r>
            </a:p>
          </p:txBody>
        </p:sp>
      </p:grpSp>
      <p:sp>
        <p:nvSpPr>
          <p:cNvPr id="67" name="文本框 66"/>
          <p:cNvSpPr txBox="1"/>
          <p:nvPr/>
        </p:nvSpPr>
        <p:spPr>
          <a:xfrm>
            <a:off x="37073" y="6449664"/>
            <a:ext cx="1359242"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复用技术</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7"/>
          <p:cNvSpPr/>
          <p:nvPr/>
        </p:nvSpPr>
        <p:spPr>
          <a:xfrm>
            <a:off x="548832" y="3392441"/>
            <a:ext cx="11442539" cy="3057223"/>
          </a:xfrm>
          <a:prstGeom prst="roundRect">
            <a:avLst>
              <a:gd name="adj" fmla="val 5268"/>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vert="horz" lIns="91440" tIns="45720" rIns="91440" bIns="45720" rtlCol="0" anchor="ctr">
            <a:normAutofit/>
          </a:bodyPr>
          <a:lstStyle/>
          <a:p>
            <a:r>
              <a:rPr lang="zh-CN" altLang="en-US" dirty="0"/>
              <a:t>码分复用</a:t>
            </a:r>
            <a:r>
              <a:rPr lang="en-US" altLang="zh-CN" dirty="0"/>
              <a:t>(CDMA)</a:t>
            </a:r>
            <a:endParaRPr lang="zh-CN" altLang="en-US" dirty="0"/>
          </a:p>
        </p:txBody>
      </p:sp>
      <p:sp>
        <p:nvSpPr>
          <p:cNvPr id="3" name="内容占位符 2"/>
          <p:cNvSpPr>
            <a:spLocks noGrp="1"/>
          </p:cNvSpPr>
          <p:nvPr>
            <p:ph idx="1"/>
          </p:nvPr>
        </p:nvSpPr>
        <p:spPr>
          <a:xfrm>
            <a:off x="548832" y="1348712"/>
            <a:ext cx="11442539" cy="4586694"/>
          </a:xfrm>
        </p:spPr>
        <p:txBody>
          <a:bodyPr>
            <a:normAutofit/>
          </a:bodyPr>
          <a:lstStyle/>
          <a:p>
            <a:pPr>
              <a:lnSpc>
                <a:spcPts val="3400"/>
              </a:lnSpc>
            </a:pPr>
            <a:r>
              <a:rPr lang="zh-CN" altLang="en-US" sz="2400" dirty="0">
                <a:solidFill>
                  <a:srgbClr val="C00000"/>
                </a:solidFill>
                <a:latin typeface="微软雅黑" panose="020B0503020204020204" pitchFamily="34" charset="-122"/>
                <a:ea typeface="微软雅黑" panose="020B0503020204020204" pitchFamily="34" charset="-122"/>
              </a:rPr>
              <a:t>码分多址</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(Code Division Multiple Access</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CDMA)</a:t>
            </a:r>
            <a:r>
              <a:rPr lang="zh-CN" altLang="en-US" sz="2400" dirty="0"/>
              <a:t>是指利用</a:t>
            </a:r>
            <a:r>
              <a:rPr lang="zh-CN" altLang="en-US" sz="2400" dirty="0">
                <a:solidFill>
                  <a:srgbClr val="C00000"/>
                </a:solidFill>
              </a:rPr>
              <a:t>码序列</a:t>
            </a:r>
            <a:r>
              <a:rPr lang="zh-CN" altLang="en-US" sz="2400" dirty="0"/>
              <a:t>相关性实现的</a:t>
            </a:r>
            <a:r>
              <a:rPr lang="zh-CN" altLang="en-US" sz="2400" dirty="0">
                <a:solidFill>
                  <a:srgbClr val="C00000"/>
                </a:solidFill>
              </a:rPr>
              <a:t>多址</a:t>
            </a:r>
            <a:r>
              <a:rPr lang="zh-CN" altLang="en-US" sz="2400" dirty="0"/>
              <a:t>通信 </a:t>
            </a:r>
            <a:r>
              <a:rPr lang="en-US" altLang="zh-CN" sz="2400" dirty="0"/>
              <a:t>, </a:t>
            </a:r>
            <a:r>
              <a:rPr lang="zh-CN" altLang="en-US" sz="2400" dirty="0"/>
              <a:t>基本思想是靠不同的</a:t>
            </a:r>
            <a:r>
              <a:rPr lang="zh-CN" altLang="en-US" sz="2400" dirty="0">
                <a:solidFill>
                  <a:srgbClr val="C00000"/>
                </a:solidFill>
              </a:rPr>
              <a:t>地址码</a:t>
            </a:r>
            <a:r>
              <a:rPr lang="zh-CN" altLang="en-US" sz="2400" dirty="0"/>
              <a:t>来区分的地址</a:t>
            </a:r>
            <a:endParaRPr lang="zh-CN" altLang="en-US" sz="2400" dirty="0">
              <a:latin typeface="微软雅黑" panose="020B0503020204020204" pitchFamily="34" charset="-122"/>
              <a:ea typeface="微软雅黑" panose="020B0503020204020204" pitchFamily="34" charset="-122"/>
            </a:endParaRPr>
          </a:p>
          <a:p>
            <a:pPr>
              <a:lnSpc>
                <a:spcPts val="3400"/>
              </a:lnSpc>
            </a:pPr>
            <a:r>
              <a:rPr lang="zh-CN" altLang="en-US" sz="2400" dirty="0">
                <a:latin typeface="微软雅黑" panose="020B0503020204020204" pitchFamily="34" charset="-122"/>
                <a:ea typeface="微软雅黑" panose="020B0503020204020204" pitchFamily="34" charset="-122"/>
              </a:rPr>
              <a:t>各用户使用经过特殊挑选的不同码型，因此彼此不会造成干扰</a:t>
            </a:r>
          </a:p>
          <a:p>
            <a:pPr>
              <a:lnSpc>
                <a:spcPts val="3400"/>
              </a:lnSpc>
            </a:pPr>
            <a:r>
              <a:rPr lang="zh-CN" altLang="en-US" sz="2400" dirty="0">
                <a:latin typeface="微软雅黑" panose="020B0503020204020204" pitchFamily="34" charset="-122"/>
                <a:ea typeface="微软雅黑" panose="020B0503020204020204" pitchFamily="34" charset="-122"/>
              </a:rPr>
              <a:t>这种系统发送的信号有很强的抗干扰能力，其频谱类似于白噪声，不易被敌人发现</a:t>
            </a:r>
          </a:p>
          <a:p>
            <a:endParaRPr lang="zh-CN" altLang="en-US" sz="2400" dirty="0"/>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82</a:t>
            </a:fld>
            <a:endParaRPr kumimoji="1" lang="zh-CN" altLang="en-US" dirty="0"/>
          </a:p>
        </p:txBody>
      </p:sp>
      <p:sp>
        <p:nvSpPr>
          <p:cNvPr id="5" name="内容占位符 2"/>
          <p:cNvSpPr txBox="1"/>
          <p:nvPr/>
        </p:nvSpPr>
        <p:spPr>
          <a:xfrm>
            <a:off x="3685571" y="3642059"/>
            <a:ext cx="10515600" cy="458669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195">
              <a:lnSpc>
                <a:spcPts val="3000"/>
              </a:lnSpc>
              <a:spcBef>
                <a:spcPts val="0"/>
              </a:spcBef>
            </a:pPr>
            <a:r>
              <a:rPr lang="zh-CN" altLang="en-US" sz="2000" dirty="0"/>
              <a:t>每一个比特时间划分为 </a:t>
            </a:r>
            <a:r>
              <a:rPr lang="en-US" altLang="zh-CN" sz="2000" dirty="0"/>
              <a:t>m </a:t>
            </a:r>
            <a:r>
              <a:rPr lang="zh-CN" altLang="en-US" sz="2000" dirty="0"/>
              <a:t>个短的间隔，称为</a:t>
            </a:r>
            <a:r>
              <a:rPr lang="zh-CN" altLang="en-US" sz="2000" dirty="0">
                <a:solidFill>
                  <a:srgbClr val="C00000"/>
                </a:solidFill>
              </a:rPr>
              <a:t>码片</a:t>
            </a:r>
            <a:r>
              <a:rPr lang="zh-CN" altLang="en-US" sz="2000" dirty="0"/>
              <a:t> </a:t>
            </a:r>
            <a:r>
              <a:rPr lang="en-US" altLang="zh-CN" sz="2000" dirty="0"/>
              <a:t>(chip)</a:t>
            </a:r>
            <a:r>
              <a:rPr lang="zh-CN" altLang="en-US" sz="2000" dirty="0"/>
              <a:t>。</a:t>
            </a:r>
          </a:p>
          <a:p>
            <a:pPr marL="36195">
              <a:lnSpc>
                <a:spcPts val="3000"/>
              </a:lnSpc>
              <a:spcBef>
                <a:spcPts val="0"/>
              </a:spcBef>
            </a:pPr>
            <a:r>
              <a:rPr lang="zh-CN" altLang="en-US" sz="2000" dirty="0"/>
              <a:t>每个站被指派一个唯一的 </a:t>
            </a:r>
            <a:r>
              <a:rPr lang="en-US" altLang="zh-CN" sz="2000" dirty="0"/>
              <a:t>m bit </a:t>
            </a:r>
            <a:r>
              <a:rPr lang="zh-CN" altLang="en-US" sz="2000" dirty="0">
                <a:solidFill>
                  <a:srgbClr val="C00000"/>
                </a:solidFill>
              </a:rPr>
              <a:t>码片序列</a:t>
            </a:r>
            <a:r>
              <a:rPr lang="zh-CN" altLang="en-US" sz="2000" dirty="0"/>
              <a:t>。</a:t>
            </a:r>
          </a:p>
          <a:p>
            <a:pPr marL="950595" lvl="3" indent="-457200">
              <a:lnSpc>
                <a:spcPts val="3000"/>
              </a:lnSpc>
              <a:spcBef>
                <a:spcPts val="0"/>
              </a:spcBef>
              <a:buFont typeface="+mj-lt"/>
              <a:buAutoNum type="arabicPeriod"/>
            </a:pPr>
            <a:r>
              <a:rPr lang="zh-CN" altLang="en-US" sz="2000" dirty="0"/>
              <a:t>如发送比特 </a:t>
            </a:r>
            <a:r>
              <a:rPr lang="en-US" altLang="zh-CN" sz="2000" dirty="0"/>
              <a:t>1</a:t>
            </a:r>
            <a:r>
              <a:rPr lang="zh-CN" altLang="en-US" sz="2000" dirty="0"/>
              <a:t>，则发送自己的 </a:t>
            </a:r>
            <a:r>
              <a:rPr lang="en-US" altLang="zh-CN" sz="2000" dirty="0"/>
              <a:t>m bit </a:t>
            </a:r>
            <a:r>
              <a:rPr lang="zh-CN" altLang="en-US" sz="2000" dirty="0"/>
              <a:t>码片序列。</a:t>
            </a:r>
          </a:p>
          <a:p>
            <a:pPr marL="950595" lvl="3" indent="-457200">
              <a:lnSpc>
                <a:spcPts val="3000"/>
              </a:lnSpc>
              <a:spcBef>
                <a:spcPts val="0"/>
              </a:spcBef>
              <a:buFont typeface="+mj-lt"/>
              <a:buAutoNum type="arabicPeriod"/>
            </a:pPr>
            <a:r>
              <a:rPr lang="zh-CN" altLang="en-US" sz="2000" dirty="0"/>
              <a:t>如发送比特 </a:t>
            </a:r>
            <a:r>
              <a:rPr lang="en-US" altLang="zh-CN" sz="2000" dirty="0"/>
              <a:t>0</a:t>
            </a:r>
            <a:r>
              <a:rPr lang="zh-CN" altLang="en-US" sz="2000" dirty="0"/>
              <a:t>，则发送该码片序列的二进制反码。 </a:t>
            </a:r>
          </a:p>
          <a:p>
            <a:pPr marL="36195">
              <a:lnSpc>
                <a:spcPts val="3000"/>
              </a:lnSpc>
              <a:spcBef>
                <a:spcPts val="0"/>
              </a:spcBef>
            </a:pPr>
            <a:r>
              <a:rPr lang="zh-CN" altLang="en-US" sz="2000" dirty="0"/>
              <a:t>例如，</a:t>
            </a:r>
            <a:r>
              <a:rPr lang="en-US" altLang="zh-CN" sz="2000" dirty="0"/>
              <a:t>S </a:t>
            </a:r>
            <a:r>
              <a:rPr lang="zh-CN" altLang="en-US" sz="2000" dirty="0"/>
              <a:t>站的 </a:t>
            </a:r>
            <a:r>
              <a:rPr lang="en-US" altLang="zh-CN" sz="2000" dirty="0"/>
              <a:t>8 bit </a:t>
            </a:r>
            <a:r>
              <a:rPr lang="zh-CN" altLang="en-US" sz="2000" dirty="0"/>
              <a:t>码片序列是 </a:t>
            </a:r>
            <a:r>
              <a:rPr lang="en-US" altLang="zh-CN" sz="2000" dirty="0"/>
              <a:t>00011011</a:t>
            </a:r>
            <a:r>
              <a:rPr lang="zh-CN" altLang="en-US" sz="2000" dirty="0"/>
              <a:t>。</a:t>
            </a:r>
          </a:p>
          <a:p>
            <a:pPr marL="950595" lvl="3" indent="-457200">
              <a:lnSpc>
                <a:spcPts val="3000"/>
              </a:lnSpc>
              <a:spcBef>
                <a:spcPts val="0"/>
              </a:spcBef>
              <a:buFont typeface="+mj-lt"/>
              <a:buAutoNum type="arabicPeriod"/>
            </a:pPr>
            <a:r>
              <a:rPr lang="zh-CN" altLang="en-US" sz="2000" dirty="0"/>
              <a:t>发送比特 </a:t>
            </a:r>
            <a:r>
              <a:rPr lang="en-US" altLang="zh-CN" sz="2000" dirty="0"/>
              <a:t>1 </a:t>
            </a:r>
            <a:r>
              <a:rPr lang="zh-CN" altLang="en-US" sz="2000" dirty="0"/>
              <a:t>时，就发送序列 </a:t>
            </a:r>
            <a:r>
              <a:rPr lang="en-US" altLang="zh-CN" sz="2000" dirty="0"/>
              <a:t>00011011</a:t>
            </a:r>
            <a:r>
              <a:rPr lang="zh-CN" altLang="en-US" sz="2000" dirty="0"/>
              <a:t>，</a:t>
            </a:r>
          </a:p>
          <a:p>
            <a:pPr marL="950595" lvl="3" indent="-457200">
              <a:lnSpc>
                <a:spcPts val="3000"/>
              </a:lnSpc>
              <a:spcBef>
                <a:spcPts val="0"/>
              </a:spcBef>
              <a:buFont typeface="+mj-lt"/>
              <a:buAutoNum type="arabicPeriod"/>
            </a:pPr>
            <a:r>
              <a:rPr lang="zh-CN" altLang="en-US" sz="2000" dirty="0"/>
              <a:t>发送比特 </a:t>
            </a:r>
            <a:r>
              <a:rPr lang="en-US" altLang="zh-CN" sz="2000" dirty="0"/>
              <a:t>0 </a:t>
            </a:r>
            <a:r>
              <a:rPr lang="zh-CN" altLang="en-US" sz="2000" dirty="0"/>
              <a:t>时，就发送序列 </a:t>
            </a:r>
            <a:r>
              <a:rPr lang="en-US" altLang="zh-CN" sz="2000" dirty="0"/>
              <a:t>11100100</a:t>
            </a:r>
            <a:r>
              <a:rPr lang="zh-CN" altLang="en-US" sz="2000" dirty="0"/>
              <a:t>。</a:t>
            </a:r>
          </a:p>
        </p:txBody>
      </p:sp>
      <p:sp>
        <p:nvSpPr>
          <p:cNvPr id="7" name="文本框 6"/>
          <p:cNvSpPr txBox="1"/>
          <p:nvPr/>
        </p:nvSpPr>
        <p:spPr>
          <a:xfrm>
            <a:off x="200629" y="4364714"/>
            <a:ext cx="3792637" cy="954107"/>
          </a:xfrm>
          <a:prstGeom prst="rect">
            <a:avLst/>
          </a:prstGeom>
          <a:noFill/>
        </p:spPr>
        <p:txBody>
          <a:bodyPr wrap="square">
            <a:spAutoFit/>
          </a:bodyPr>
          <a:lstStyle/>
          <a:p>
            <a:pPr algn="ctr"/>
            <a:r>
              <a:rPr lang="zh-CN" altLang="en-US" sz="2800" b="1" dirty="0"/>
              <a:t>码片序列</a:t>
            </a:r>
            <a:endParaRPr lang="en-US" altLang="zh-CN" sz="2800" b="1" dirty="0"/>
          </a:p>
          <a:p>
            <a:pPr algn="ctr"/>
            <a:r>
              <a:rPr lang="en-US" altLang="zh-CN" sz="2800" b="1" dirty="0"/>
              <a:t>(chip sequence) </a:t>
            </a:r>
            <a:endParaRPr lang="zh-CN" altLang="en-US" sz="2800" b="1" dirty="0"/>
          </a:p>
        </p:txBody>
      </p:sp>
      <p:sp>
        <p:nvSpPr>
          <p:cNvPr id="10" name="文本框 9"/>
          <p:cNvSpPr txBox="1"/>
          <p:nvPr/>
        </p:nvSpPr>
        <p:spPr>
          <a:xfrm>
            <a:off x="37073" y="6449664"/>
            <a:ext cx="1359242"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复用技术</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3775" y="1141558"/>
            <a:ext cx="8220812" cy="879086"/>
          </a:xfrm>
        </p:spPr>
        <p:txBody>
          <a:bodyPr>
            <a:normAutofit/>
          </a:bodyPr>
          <a:lstStyle/>
          <a:p>
            <a:r>
              <a:rPr lang="zh-CN" altLang="en-US" sz="2800" b="1" dirty="0">
                <a:solidFill>
                  <a:srgbClr val="7030A0"/>
                </a:solidFill>
              </a:rPr>
              <a:t>码片序列的正交关系 </a:t>
            </a:r>
          </a:p>
        </p:txBody>
      </p:sp>
      <p:sp>
        <p:nvSpPr>
          <p:cNvPr id="3" name="内容占位符 2"/>
          <p:cNvSpPr>
            <a:spLocks noGrp="1"/>
          </p:cNvSpPr>
          <p:nvPr>
            <p:ph idx="1"/>
          </p:nvPr>
        </p:nvSpPr>
        <p:spPr>
          <a:xfrm>
            <a:off x="563775" y="1769656"/>
            <a:ext cx="11835650" cy="4586694"/>
          </a:xfrm>
        </p:spPr>
        <p:txBody>
          <a:bodyPr>
            <a:normAutofit/>
          </a:bodyPr>
          <a:lstStyle/>
          <a:p>
            <a:pPr eaLnBrk="0" hangingPunct="0">
              <a:lnSpc>
                <a:spcPts val="3100"/>
              </a:lnSpc>
              <a:spcBef>
                <a:spcPts val="0"/>
              </a:spcBef>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每个站分配的码片序列不仅必须</a:t>
            </a:r>
            <a:r>
              <a:rPr lang="zh-CN" altLang="en-US" sz="24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各不相同</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，并且还必须</a:t>
            </a:r>
            <a:r>
              <a:rPr lang="zh-CN" altLang="en-US" sz="24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互相正交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(orthogonal)</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a:p>
            <a:pPr eaLnBrk="0" hangingPunct="0">
              <a:lnSpc>
                <a:spcPts val="3100"/>
              </a:lnSpc>
              <a:spcBef>
                <a:spcPts val="0"/>
              </a:spcBef>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在实用的系统中是使用</a:t>
            </a:r>
            <a:r>
              <a:rPr lang="zh-CN" altLang="en-US" sz="24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伪随机码序列</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eaLnBrk="0" hangingPunct="0">
              <a:lnSpc>
                <a:spcPts val="3100"/>
              </a:lnSpc>
              <a:spcBef>
                <a:spcPts val="0"/>
              </a:spcBef>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令向量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S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表示站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S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的码片向量，令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T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表示其他任何站的码片向量 </a:t>
            </a:r>
          </a:p>
          <a:p>
            <a:pPr eaLnBrk="0" hangingPunct="0">
              <a:lnSpc>
                <a:spcPts val="3100"/>
              </a:lnSpc>
              <a:spcBef>
                <a:spcPts val="0"/>
              </a:spcBef>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两个不同站的码片序列正交，就是向量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S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T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的规格化</a:t>
            </a:r>
            <a:r>
              <a:rPr lang="zh-CN" altLang="en-US" sz="24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内积</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(inner product)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等于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a:t>
            </a:r>
          </a:p>
          <a:p>
            <a:pPr eaLnBrk="0" hangingPunct="0">
              <a:lnSpc>
                <a:spcPts val="3100"/>
              </a:lnSpc>
              <a:spcBef>
                <a:spcPts val="0"/>
              </a:spcBef>
            </a:pP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ts val="3100"/>
              </a:lnSpc>
              <a:spcBef>
                <a:spcPts val="0"/>
              </a:spcBef>
            </a:pPr>
            <a:endParaRPr lang="zh-CN" altLang="en-US" sz="24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83</a:t>
            </a:fld>
            <a:endParaRPr kumimoji="1" lang="zh-CN" altLang="en-US" dirty="0"/>
          </a:p>
        </p:txBody>
      </p:sp>
      <p:pic>
        <p:nvPicPr>
          <p:cNvPr id="5" name="图片 4"/>
          <p:cNvPicPr>
            <a:picLocks noChangeAspect="1"/>
          </p:cNvPicPr>
          <p:nvPr/>
        </p:nvPicPr>
        <p:blipFill>
          <a:blip r:embed="rId3">
            <a:duotone>
              <a:prstClr val="black"/>
              <a:schemeClr val="accent5">
                <a:tint val="45000"/>
                <a:satMod val="400000"/>
              </a:schemeClr>
            </a:duotone>
          </a:blip>
          <a:stretch>
            <a:fillRect/>
          </a:stretch>
        </p:blipFill>
        <p:spPr>
          <a:xfrm>
            <a:off x="2904807" y="3530180"/>
            <a:ext cx="3141516" cy="982854"/>
          </a:xfrm>
          <a:prstGeom prst="rect">
            <a:avLst/>
          </a:prstGeom>
          <a:ln>
            <a:noFill/>
          </a:ln>
          <a:effectLst>
            <a:outerShdw blurRad="292100" dist="139700" dir="2700000" algn="tl" rotWithShape="0">
              <a:srgbClr val="333333">
                <a:alpha val="65000"/>
              </a:srgbClr>
            </a:outerShdw>
          </a:effectLst>
        </p:spPr>
      </p:pic>
      <p:sp>
        <p:nvSpPr>
          <p:cNvPr id="6" name="标题 1"/>
          <p:cNvSpPr txBox="1"/>
          <p:nvPr/>
        </p:nvSpPr>
        <p:spPr>
          <a:xfrm>
            <a:off x="1307508" y="365126"/>
            <a:ext cx="8220812" cy="8790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t>码分复用</a:t>
            </a:r>
            <a:r>
              <a:rPr lang="en-US" altLang="zh-CN" dirty="0"/>
              <a:t>(CDMA)</a:t>
            </a:r>
            <a:endParaRPr lang="zh-CN" altLang="en-US" dirty="0"/>
          </a:p>
        </p:txBody>
      </p:sp>
      <p:sp>
        <p:nvSpPr>
          <p:cNvPr id="9" name="文本框 8"/>
          <p:cNvSpPr txBox="1"/>
          <p:nvPr/>
        </p:nvSpPr>
        <p:spPr>
          <a:xfrm>
            <a:off x="647165" y="4639157"/>
            <a:ext cx="8546071" cy="1938992"/>
          </a:xfrm>
          <a:prstGeom prst="rect">
            <a:avLst/>
          </a:prstGeom>
          <a:noFill/>
        </p:spPr>
        <p:txBody>
          <a:bodyPr wrap="square">
            <a:spAutoFit/>
          </a:bodyPr>
          <a:lstStyle/>
          <a:p>
            <a:pPr marL="342900" indent="-342900">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任何一个码片向量和该码片向量自己的规格化内积都是 </a:t>
            </a:r>
            <a:r>
              <a:rPr lang="en-US" altLang="zh-CN" sz="2400" dirty="0">
                <a:latin typeface="微软雅黑" panose="020B0503020204020204" pitchFamily="34" charset="-122"/>
                <a:ea typeface="微软雅黑" panose="020B0503020204020204" pitchFamily="34" charset="-122"/>
              </a:rPr>
              <a:t>1</a:t>
            </a:r>
          </a:p>
          <a:p>
            <a:pPr marL="342900" indent="-342900">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一个码片向量和该码片反码的向量的规格化内积值是 </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 </a:t>
            </a:r>
          </a:p>
        </p:txBody>
      </p:sp>
      <p:pic>
        <p:nvPicPr>
          <p:cNvPr id="10" name="图片 9"/>
          <p:cNvPicPr>
            <a:picLocks noChangeAspect="1"/>
          </p:cNvPicPr>
          <p:nvPr/>
        </p:nvPicPr>
        <p:blipFill>
          <a:blip r:embed="rId4">
            <a:duotone>
              <a:prstClr val="black"/>
              <a:schemeClr val="accent5">
                <a:tint val="45000"/>
                <a:satMod val="400000"/>
              </a:schemeClr>
            </a:duotone>
          </a:blip>
          <a:stretch>
            <a:fillRect/>
          </a:stretch>
        </p:blipFill>
        <p:spPr>
          <a:xfrm>
            <a:off x="2869466" y="5119537"/>
            <a:ext cx="6760672" cy="978232"/>
          </a:xfrm>
          <a:prstGeom prst="rect">
            <a:avLst/>
          </a:prstGeom>
          <a:ln>
            <a:noFill/>
          </a:ln>
          <a:effectLst>
            <a:outerShdw blurRad="292100" dist="139700" dir="2700000" algn="tl" rotWithShape="0">
              <a:srgbClr val="333333">
                <a:alpha val="65000"/>
              </a:srgbClr>
            </a:outerShdw>
          </a:effectLst>
        </p:spPr>
      </p:pic>
      <p:sp>
        <p:nvSpPr>
          <p:cNvPr id="12" name="文本框 11"/>
          <p:cNvSpPr txBox="1"/>
          <p:nvPr/>
        </p:nvSpPr>
        <p:spPr>
          <a:xfrm>
            <a:off x="37073" y="6449664"/>
            <a:ext cx="1359242"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复用技术</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
        <p:nvSpPr>
          <p:cNvPr id="7" name="矩形 6"/>
          <p:cNvSpPr/>
          <p:nvPr/>
        </p:nvSpPr>
        <p:spPr>
          <a:xfrm>
            <a:off x="7238028" y="3530180"/>
            <a:ext cx="3927059" cy="1015663"/>
          </a:xfrm>
          <a:prstGeom prst="rect">
            <a:avLst/>
          </a:prstGeom>
          <a:ln>
            <a:solidFill>
              <a:srgbClr val="002060"/>
            </a:solidFill>
          </a:ln>
        </p:spPr>
        <p:txBody>
          <a:bodyPr wrap="square">
            <a:spAutoFit/>
          </a:bodyPr>
          <a:lstStyle/>
          <a:p>
            <a:r>
              <a:rPr kumimoji="1" lang="zh-CN" altLang="en-US" sz="2000" dirty="0">
                <a:latin typeface="微软雅黑" panose="020B0503020204020204" pitchFamily="34" charset="-122"/>
                <a:ea typeface="微软雅黑" panose="020B0503020204020204" pitchFamily="34" charset="-122"/>
              </a:rPr>
              <a:t>例如：</a:t>
            </a:r>
            <a:br>
              <a:rPr kumimoji="1" lang="en-US" altLang="zh-CN" sz="2000" dirty="0">
                <a:latin typeface="微软雅黑" panose="020B0503020204020204" pitchFamily="34" charset="-122"/>
                <a:ea typeface="微软雅黑" panose="020B0503020204020204" pitchFamily="34" charset="-122"/>
              </a:rPr>
            </a:br>
            <a:r>
              <a:rPr kumimoji="1" lang="en-US" altLang="zh-CN" sz="2000" dirty="0">
                <a:latin typeface="微软雅黑" panose="020B0503020204020204" pitchFamily="34" charset="-122"/>
                <a:ea typeface="微软雅黑" panose="020B0503020204020204" pitchFamily="34" charset="-122"/>
              </a:rPr>
              <a:t>S:</a:t>
            </a:r>
            <a:r>
              <a:rPr kumimoji="1" lang="zh-CN" altLang="en-US" sz="2000" dirty="0">
                <a:latin typeface="微软雅黑" panose="020B0503020204020204" pitchFamily="34" charset="-122"/>
                <a:ea typeface="微软雅黑" panose="020B0503020204020204" pitchFamily="34" charset="-122"/>
              </a:rPr>
              <a:t>（</a:t>
            </a:r>
            <a:r>
              <a:rPr kumimoji="1" lang="en-US" altLang="zh-CN" sz="2000" dirty="0">
                <a:latin typeface="微软雅黑" panose="020B0503020204020204" pitchFamily="34" charset="-122"/>
                <a:ea typeface="微软雅黑" panose="020B0503020204020204" pitchFamily="34" charset="-122"/>
              </a:rPr>
              <a:t>-1 -1 -1 +1 +1 -1 +1 +1</a:t>
            </a:r>
            <a:r>
              <a:rPr kumimoji="1" lang="zh-CN" altLang="en-US" sz="2000" dirty="0">
                <a:latin typeface="微软雅黑" panose="020B0503020204020204" pitchFamily="34" charset="-122"/>
                <a:ea typeface="微软雅黑" panose="020B0503020204020204" pitchFamily="34" charset="-122"/>
              </a:rPr>
              <a:t>） </a:t>
            </a:r>
            <a:endParaRPr kumimoji="1" lang="en-US" altLang="zh-CN" sz="2000" dirty="0">
              <a:latin typeface="微软雅黑" panose="020B0503020204020204" pitchFamily="34" charset="-122"/>
              <a:ea typeface="微软雅黑" panose="020B0503020204020204" pitchFamily="34" charset="-122"/>
            </a:endParaRPr>
          </a:p>
          <a:p>
            <a:r>
              <a:rPr kumimoji="1" lang="en-US" altLang="zh-CN" sz="2000" dirty="0">
                <a:latin typeface="微软雅黑" panose="020B0503020204020204" pitchFamily="34" charset="-122"/>
                <a:ea typeface="微软雅黑" panose="020B0503020204020204" pitchFamily="34" charset="-122"/>
              </a:rPr>
              <a:t>T:</a:t>
            </a:r>
            <a:r>
              <a:rPr kumimoji="1" lang="zh-CN" altLang="en-US" sz="2000" dirty="0">
                <a:latin typeface="微软雅黑" panose="020B0503020204020204" pitchFamily="34" charset="-122"/>
                <a:ea typeface="微软雅黑" panose="020B0503020204020204" pitchFamily="34" charset="-122"/>
              </a:rPr>
              <a:t>（</a:t>
            </a:r>
            <a:r>
              <a:rPr kumimoji="1" lang="en-US" altLang="zh-CN" sz="2000" dirty="0">
                <a:latin typeface="微软雅黑" panose="020B0503020204020204" pitchFamily="34" charset="-122"/>
                <a:ea typeface="微软雅黑" panose="020B0503020204020204" pitchFamily="34" charset="-122"/>
              </a:rPr>
              <a:t>-1 -1 +1 -1 +1 +1 +1 -1</a:t>
            </a:r>
            <a:r>
              <a:rPr kumimoji="1" lang="zh-CN" altLang="en-US" sz="2000" dirty="0">
                <a:latin typeface="微软雅黑" panose="020B0503020204020204" pitchFamily="34" charset="-122"/>
                <a:ea typeface="微软雅黑" panose="020B0503020204020204" pitchFamily="34" charset="-122"/>
              </a:rPr>
              <a:t>）</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码分复用举例</a:t>
            </a:r>
          </a:p>
        </p:txBody>
      </p:sp>
      <p:sp>
        <p:nvSpPr>
          <p:cNvPr id="3" name="内容占位符 2"/>
          <p:cNvSpPr>
            <a:spLocks noGrp="1"/>
          </p:cNvSpPr>
          <p:nvPr>
            <p:ph idx="1"/>
          </p:nvPr>
        </p:nvSpPr>
        <p:spPr>
          <a:xfrm>
            <a:off x="752856" y="1364453"/>
            <a:ext cx="10515600" cy="5357021"/>
          </a:xfrm>
        </p:spPr>
        <p:txBody>
          <a:bodyPr>
            <a:normAutofit/>
          </a:bodyPr>
          <a:lstStyle/>
          <a:p>
            <a:r>
              <a:rPr kumimoji="1" lang="zh-CN" altLang="en-US" dirty="0"/>
              <a:t>共有四个站进行码分多址</a:t>
            </a:r>
            <a:r>
              <a:rPr kumimoji="1" lang="en-US" altLang="zh-CN" dirty="0"/>
              <a:t>CDMA</a:t>
            </a:r>
            <a:r>
              <a:rPr kumimoji="1" lang="zh-CN" altLang="en-US" dirty="0"/>
              <a:t>通信。四个站的码片分别为</a:t>
            </a:r>
          </a:p>
          <a:p>
            <a:pPr lvl="1"/>
            <a:r>
              <a:rPr kumimoji="1" lang="en-US" altLang="zh-CN" sz="2000" dirty="0"/>
              <a:t>A:</a:t>
            </a:r>
            <a:r>
              <a:rPr kumimoji="1" lang="zh-CN" altLang="en-US" sz="2000" dirty="0"/>
              <a:t>（</a:t>
            </a:r>
            <a:r>
              <a:rPr kumimoji="1" lang="en-US" altLang="zh-CN" sz="2000" dirty="0"/>
              <a:t>-1 -1 -1 +1 +1 -1 +1 +1</a:t>
            </a:r>
            <a:r>
              <a:rPr kumimoji="1" lang="zh-CN" altLang="en-US" sz="2000" dirty="0"/>
              <a:t>） </a:t>
            </a:r>
            <a:r>
              <a:rPr kumimoji="1" lang="en-US" altLang="zh-CN" sz="2000" dirty="0"/>
              <a:t>B:</a:t>
            </a:r>
            <a:r>
              <a:rPr kumimoji="1" lang="zh-CN" altLang="en-US" sz="2000" dirty="0"/>
              <a:t>（</a:t>
            </a:r>
            <a:r>
              <a:rPr kumimoji="1" lang="en-US" altLang="zh-CN" sz="2000" dirty="0"/>
              <a:t>-1 -1 +1 -1 +1 +1 +1 -1</a:t>
            </a:r>
            <a:r>
              <a:rPr kumimoji="1" lang="zh-CN" altLang="en-US" sz="2000" dirty="0"/>
              <a:t>）</a:t>
            </a:r>
          </a:p>
          <a:p>
            <a:pPr lvl="1"/>
            <a:r>
              <a:rPr kumimoji="1" lang="en-US" altLang="zh-CN" sz="2000" dirty="0"/>
              <a:t>C:</a:t>
            </a:r>
            <a:r>
              <a:rPr kumimoji="1" lang="zh-CN" altLang="en-US" sz="2000" dirty="0"/>
              <a:t>（</a:t>
            </a:r>
            <a:r>
              <a:rPr kumimoji="1" lang="en-US" altLang="zh-CN" sz="2000" dirty="0"/>
              <a:t>-1 +1 -1 +1 +1 +1 -1 -1</a:t>
            </a:r>
            <a:r>
              <a:rPr kumimoji="1" lang="zh-CN" altLang="en-US" sz="2000" dirty="0"/>
              <a:t>） </a:t>
            </a:r>
            <a:r>
              <a:rPr kumimoji="1" lang="en-US" altLang="zh-CN" sz="2000" dirty="0"/>
              <a:t>D:</a:t>
            </a:r>
            <a:r>
              <a:rPr kumimoji="1" lang="zh-CN" altLang="en-US" sz="2000" dirty="0"/>
              <a:t>（</a:t>
            </a:r>
            <a:r>
              <a:rPr kumimoji="1" lang="en-US" altLang="zh-CN" sz="2000" dirty="0"/>
              <a:t>-1 +1 -1 -1 -1 -1 +1 -1 </a:t>
            </a:r>
            <a:r>
              <a:rPr kumimoji="1" lang="zh-CN" altLang="en-US" sz="2000" dirty="0"/>
              <a:t>）</a:t>
            </a:r>
          </a:p>
          <a:p>
            <a:r>
              <a:rPr kumimoji="1" lang="zh-CN" altLang="en-US" dirty="0"/>
              <a:t>问题</a:t>
            </a:r>
            <a:endParaRPr kumimoji="1" lang="en-US" altLang="zh-CN" dirty="0"/>
          </a:p>
          <a:p>
            <a:pPr lvl="1"/>
            <a:r>
              <a:rPr kumimoji="1" lang="zh-CN" altLang="en-US" dirty="0"/>
              <a:t>现收到这样的码片序列：</a:t>
            </a:r>
            <a:r>
              <a:rPr kumimoji="1" lang="en-US" altLang="zh-CN" dirty="0"/>
              <a:t>M=</a:t>
            </a:r>
            <a:r>
              <a:rPr kumimoji="1" lang="zh-CN" altLang="en-US" dirty="0"/>
              <a:t>（</a:t>
            </a:r>
            <a:r>
              <a:rPr kumimoji="1" lang="en-US" altLang="zh-CN" dirty="0"/>
              <a:t>-1 +1 -3 +1 -1 -3 +1 +1</a:t>
            </a:r>
            <a:r>
              <a:rPr kumimoji="1" lang="zh-CN" altLang="en-US" dirty="0"/>
              <a:t>）</a:t>
            </a:r>
            <a:endParaRPr kumimoji="1" lang="en-US" altLang="zh-CN" dirty="0"/>
          </a:p>
          <a:p>
            <a:pPr lvl="1"/>
            <a:r>
              <a:rPr kumimoji="1" lang="zh-CN" altLang="en-US" dirty="0"/>
              <a:t>问哪个站发送数据了？</a:t>
            </a:r>
            <a:endParaRPr kumimoji="1" lang="en-US" altLang="zh-CN" dirty="0"/>
          </a:p>
          <a:p>
            <a:pPr lvl="1"/>
            <a:r>
              <a:rPr kumimoji="1" lang="zh-CN" altLang="en-US" dirty="0"/>
              <a:t>发送数据的站发送的</a:t>
            </a:r>
            <a:r>
              <a:rPr kumimoji="1" lang="en-US" altLang="zh-CN" dirty="0"/>
              <a:t>1</a:t>
            </a:r>
            <a:r>
              <a:rPr kumimoji="1" lang="zh-CN" altLang="en-US" dirty="0"/>
              <a:t>还是</a:t>
            </a:r>
            <a:r>
              <a:rPr kumimoji="1" lang="en-US" altLang="zh-CN" dirty="0"/>
              <a:t>0</a:t>
            </a:r>
            <a:r>
              <a:rPr kumimoji="1" lang="zh-CN" altLang="en-US" dirty="0"/>
              <a:t>？</a:t>
            </a:r>
            <a:endParaRPr kumimoji="1" lang="en-US" altLang="zh-CN" dirty="0"/>
          </a:p>
          <a:p>
            <a:r>
              <a:rPr kumimoji="1" lang="zh-CN" altLang="en-US" dirty="0"/>
              <a:t>求解</a:t>
            </a:r>
            <a:endParaRPr kumimoji="1" lang="en-US" altLang="zh-CN" dirty="0"/>
          </a:p>
          <a:p>
            <a:pPr lvl="1"/>
            <a:r>
              <a:rPr kumimoji="1" lang="en-US" altLang="zh-CN" dirty="0"/>
              <a:t>A</a:t>
            </a:r>
            <a:r>
              <a:rPr kumimoji="1" lang="zh-CN" altLang="en-US" dirty="0"/>
              <a:t>*</a:t>
            </a:r>
            <a:r>
              <a:rPr kumimoji="1" lang="en-US" altLang="zh-CN" dirty="0"/>
              <a:t>M=1/8</a:t>
            </a:r>
            <a:r>
              <a:rPr kumimoji="1" lang="zh-CN" altLang="en-US" dirty="0"/>
              <a:t>*</a:t>
            </a:r>
            <a:r>
              <a:rPr kumimoji="1" lang="en-US" altLang="zh-CN" dirty="0"/>
              <a:t>(1-1+3+1-1+3+1+1)=1</a:t>
            </a:r>
            <a:r>
              <a:rPr kumimoji="1" lang="zh-CN" altLang="en-US" dirty="0"/>
              <a:t>因此</a:t>
            </a:r>
            <a:r>
              <a:rPr kumimoji="1" lang="en-US" altLang="zh-CN" dirty="0"/>
              <a:t>A</a:t>
            </a:r>
            <a:r>
              <a:rPr kumimoji="1" lang="zh-CN" altLang="en-US" dirty="0"/>
              <a:t>发送了</a:t>
            </a:r>
            <a:r>
              <a:rPr kumimoji="1" lang="en-US" altLang="zh-CN" dirty="0"/>
              <a:t>1</a:t>
            </a:r>
          </a:p>
          <a:p>
            <a:pPr lvl="1"/>
            <a:r>
              <a:rPr kumimoji="1" lang="zh-CN" altLang="en-US" dirty="0"/>
              <a:t>同理，</a:t>
            </a:r>
            <a:r>
              <a:rPr kumimoji="1" lang="en-US" altLang="zh-CN" dirty="0"/>
              <a:t>B*M=-1</a:t>
            </a:r>
            <a:r>
              <a:rPr kumimoji="1" lang="zh-CN" altLang="en-US" dirty="0"/>
              <a:t>，</a:t>
            </a:r>
            <a:r>
              <a:rPr kumimoji="1" lang="en-US" altLang="zh-CN" dirty="0"/>
              <a:t>C</a:t>
            </a:r>
            <a:r>
              <a:rPr kumimoji="1" lang="zh-CN" altLang="en-US" dirty="0"/>
              <a:t>*</a:t>
            </a:r>
            <a:r>
              <a:rPr kumimoji="1" lang="en-US" altLang="zh-CN" dirty="0"/>
              <a:t>M=0</a:t>
            </a:r>
            <a:r>
              <a:rPr kumimoji="1" lang="zh-CN" altLang="en-US" dirty="0"/>
              <a:t>，</a:t>
            </a:r>
            <a:r>
              <a:rPr kumimoji="1" lang="en-US" altLang="zh-CN" dirty="0"/>
              <a:t>D</a:t>
            </a:r>
            <a:r>
              <a:rPr kumimoji="1" lang="zh-CN" altLang="en-US" dirty="0"/>
              <a:t>*</a:t>
            </a:r>
            <a:r>
              <a:rPr kumimoji="1" lang="en-US" altLang="zh-CN" dirty="0"/>
              <a:t>M=1</a:t>
            </a:r>
          </a:p>
          <a:p>
            <a:pPr lvl="1"/>
            <a:r>
              <a:rPr kumimoji="1" lang="zh-CN" altLang="en-US" dirty="0"/>
              <a:t>即</a:t>
            </a:r>
            <a:r>
              <a:rPr kumimoji="1" lang="en-US" altLang="zh-CN" dirty="0"/>
              <a:t>A</a:t>
            </a:r>
            <a:r>
              <a:rPr kumimoji="1" lang="zh-CN" altLang="en-US" dirty="0"/>
              <a:t>、</a:t>
            </a:r>
            <a:r>
              <a:rPr kumimoji="1" lang="en-US" altLang="zh-CN" dirty="0"/>
              <a:t>D</a:t>
            </a:r>
            <a:r>
              <a:rPr kumimoji="1" lang="zh-CN" altLang="en-US" dirty="0"/>
              <a:t>发送了</a:t>
            </a:r>
            <a:r>
              <a:rPr kumimoji="1" lang="en-US" altLang="zh-CN" dirty="0"/>
              <a:t>1</a:t>
            </a:r>
            <a:r>
              <a:rPr kumimoji="1" lang="zh-CN" altLang="en-US" dirty="0"/>
              <a:t>，</a:t>
            </a:r>
            <a:r>
              <a:rPr kumimoji="1" lang="en-US" altLang="zh-CN" dirty="0"/>
              <a:t>B</a:t>
            </a:r>
            <a:r>
              <a:rPr kumimoji="1" lang="zh-CN" altLang="en-US" dirty="0"/>
              <a:t>发送了</a:t>
            </a:r>
            <a:r>
              <a:rPr kumimoji="1" lang="en-US" altLang="zh-CN" dirty="0"/>
              <a:t>0</a:t>
            </a:r>
            <a:r>
              <a:rPr kumimoji="1" lang="zh-CN" altLang="en-US" dirty="0"/>
              <a:t>，</a:t>
            </a:r>
            <a:r>
              <a:rPr kumimoji="1" lang="en-US" altLang="zh-CN" dirty="0"/>
              <a:t>C</a:t>
            </a:r>
            <a:r>
              <a:rPr kumimoji="1" lang="zh-CN" altLang="en-US" dirty="0"/>
              <a:t>未发数据</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84</a:t>
            </a:fld>
            <a:endParaRPr kumimoji="1" lang="zh-CN" altLang="en-US" dirty="0"/>
          </a:p>
        </p:txBody>
      </p:sp>
      <p:pic>
        <p:nvPicPr>
          <p:cNvPr id="6" name="图片 5"/>
          <p:cNvPicPr>
            <a:picLocks noChangeAspect="1"/>
          </p:cNvPicPr>
          <p:nvPr/>
        </p:nvPicPr>
        <p:blipFill>
          <a:blip r:embed="rId2">
            <a:duotone>
              <a:prstClr val="black"/>
              <a:schemeClr val="accent5">
                <a:tint val="45000"/>
                <a:satMod val="400000"/>
              </a:schemeClr>
            </a:duotone>
          </a:blip>
          <a:stretch>
            <a:fillRect/>
          </a:stretch>
        </p:blipFill>
        <p:spPr>
          <a:xfrm>
            <a:off x="6389852" y="3746608"/>
            <a:ext cx="3141516" cy="982854"/>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D4D1E41-7A09-AB4A-A4E1-09765ADA2698}" type="slidenum">
              <a:rPr kumimoji="1" lang="zh-CN" altLang="en-US" smtClean="0"/>
              <a:t>85</a:t>
            </a:fld>
            <a:endParaRPr kumimoji="1" lang="zh-CN" altLang="en-US" dirty="0"/>
          </a:p>
        </p:txBody>
      </p:sp>
      <p:sp>
        <p:nvSpPr>
          <p:cNvPr id="117" name="圆角矩形 1"/>
          <p:cNvSpPr/>
          <p:nvPr/>
        </p:nvSpPr>
        <p:spPr>
          <a:xfrm>
            <a:off x="838200" y="1821095"/>
            <a:ext cx="10320736" cy="4671779"/>
          </a:xfrm>
          <a:prstGeom prst="roundRect">
            <a:avLst>
              <a:gd name="adj" fmla="val 2019"/>
            </a:avLst>
          </a:prstGeom>
          <a:solidFill>
            <a:schemeClr val="bg1"/>
          </a:solidFill>
          <a:ln>
            <a:solidFill>
              <a:srgbClr val="B348FF"/>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18" name="Rectangle 6"/>
          <p:cNvSpPr>
            <a:spLocks noChangeArrowheads="1"/>
          </p:cNvSpPr>
          <p:nvPr/>
        </p:nvSpPr>
        <p:spPr bwMode="auto">
          <a:xfrm>
            <a:off x="768519" y="3160429"/>
            <a:ext cx="289806" cy="463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19" name="Line 10"/>
          <p:cNvSpPr>
            <a:spLocks noChangeShapeType="1"/>
          </p:cNvSpPr>
          <p:nvPr/>
        </p:nvSpPr>
        <p:spPr bwMode="auto">
          <a:xfrm>
            <a:off x="4667211" y="2776447"/>
            <a:ext cx="1829770"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0" name="Text Box 11"/>
          <p:cNvSpPr txBox="1">
            <a:spLocks noChangeArrowheads="1"/>
          </p:cNvSpPr>
          <p:nvPr/>
        </p:nvSpPr>
        <p:spPr bwMode="auto">
          <a:xfrm>
            <a:off x="1903089" y="2970142"/>
            <a:ext cx="2482597" cy="275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85000"/>
              </a:lnSpc>
            </a:pPr>
            <a:r>
              <a:rPr kumimoji="1" lang="en-US" altLang="zh-CN" sz="1400" dirty="0">
                <a:latin typeface="微软雅黑" panose="020B0503020204020204" pitchFamily="34" charset="-122"/>
                <a:ea typeface="微软雅黑" panose="020B0503020204020204" pitchFamily="34" charset="-122"/>
              </a:rPr>
              <a:t>S </a:t>
            </a:r>
            <a:r>
              <a:rPr kumimoji="1" lang="zh-CN" altLang="en-US" sz="1400" dirty="0">
                <a:latin typeface="微软雅黑" panose="020B0503020204020204" pitchFamily="34" charset="-122"/>
                <a:ea typeface="微软雅黑" panose="020B0503020204020204" pitchFamily="34" charset="-122"/>
              </a:rPr>
              <a:t>站的码片序列 </a:t>
            </a:r>
            <a:r>
              <a:rPr kumimoji="1" lang="en-US" altLang="zh-CN" sz="1400" i="1" dirty="0">
                <a:latin typeface="微软雅黑" panose="020B0503020204020204" pitchFamily="34" charset="-122"/>
                <a:ea typeface="微软雅黑" panose="020B0503020204020204" pitchFamily="34" charset="-122"/>
              </a:rPr>
              <a:t>S</a:t>
            </a:r>
          </a:p>
        </p:txBody>
      </p:sp>
      <p:sp>
        <p:nvSpPr>
          <p:cNvPr id="121" name="Line 12"/>
          <p:cNvSpPr>
            <a:spLocks noChangeShapeType="1"/>
          </p:cNvSpPr>
          <p:nvPr/>
        </p:nvSpPr>
        <p:spPr bwMode="auto">
          <a:xfrm>
            <a:off x="4669064" y="2052552"/>
            <a:ext cx="0" cy="4482072"/>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2" name="Line 13"/>
          <p:cNvSpPr>
            <a:spLocks noChangeShapeType="1"/>
          </p:cNvSpPr>
          <p:nvPr/>
        </p:nvSpPr>
        <p:spPr bwMode="auto">
          <a:xfrm>
            <a:off x="6511813" y="2052552"/>
            <a:ext cx="0" cy="4482072"/>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3" name="Line 14"/>
          <p:cNvSpPr>
            <a:spLocks noChangeShapeType="1"/>
          </p:cNvSpPr>
          <p:nvPr/>
        </p:nvSpPr>
        <p:spPr bwMode="auto">
          <a:xfrm>
            <a:off x="8354561" y="2052551"/>
            <a:ext cx="0" cy="4482074"/>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4" name="Line 15"/>
          <p:cNvSpPr>
            <a:spLocks noChangeShapeType="1"/>
          </p:cNvSpPr>
          <p:nvPr/>
        </p:nvSpPr>
        <p:spPr bwMode="auto">
          <a:xfrm>
            <a:off x="10197309" y="2052551"/>
            <a:ext cx="0" cy="4482074"/>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5" name="Freeform 16"/>
          <p:cNvSpPr/>
          <p:nvPr/>
        </p:nvSpPr>
        <p:spPr bwMode="auto">
          <a:xfrm>
            <a:off x="4669064" y="3016104"/>
            <a:ext cx="1842749" cy="329938"/>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chemeClr val="hlink"/>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6" name="Freeform 17"/>
          <p:cNvSpPr/>
          <p:nvPr/>
        </p:nvSpPr>
        <p:spPr bwMode="auto">
          <a:xfrm>
            <a:off x="6511813" y="3016104"/>
            <a:ext cx="1842749" cy="329938"/>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chemeClr val="hlink"/>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7" name="Freeform 18"/>
          <p:cNvSpPr/>
          <p:nvPr/>
        </p:nvSpPr>
        <p:spPr bwMode="auto">
          <a:xfrm>
            <a:off x="4669064" y="4143802"/>
            <a:ext cx="1842749" cy="321732"/>
          </a:xfrm>
          <a:custGeom>
            <a:avLst/>
            <a:gdLst>
              <a:gd name="T0" fmla="*/ 0 w 768"/>
              <a:gd name="T1" fmla="*/ 96 h 192"/>
              <a:gd name="T2" fmla="*/ 0 w 768"/>
              <a:gd name="T3" fmla="*/ 192 h 192"/>
              <a:gd name="T4" fmla="*/ 192 w 768"/>
              <a:gd name="T5" fmla="*/ 192 h 192"/>
              <a:gd name="T6" fmla="*/ 192 w 768"/>
              <a:gd name="T7" fmla="*/ 0 h 192"/>
              <a:gd name="T8" fmla="*/ 288 w 768"/>
              <a:gd name="T9" fmla="*/ 0 h 192"/>
              <a:gd name="T10" fmla="*/ 288 w 768"/>
              <a:gd name="T11" fmla="*/ 192 h 192"/>
              <a:gd name="T12" fmla="*/ 384 w 768"/>
              <a:gd name="T13" fmla="*/ 192 h 192"/>
              <a:gd name="T14" fmla="*/ 384 w 768"/>
              <a:gd name="T15" fmla="*/ 0 h 192"/>
              <a:gd name="T16" fmla="*/ 672 w 768"/>
              <a:gd name="T17" fmla="*/ 0 h 192"/>
              <a:gd name="T18" fmla="*/ 672 w 768"/>
              <a:gd name="T19" fmla="*/ 192 h 192"/>
              <a:gd name="T20" fmla="*/ 768 w 768"/>
              <a:gd name="T21" fmla="*/ 192 h 192"/>
              <a:gd name="T22" fmla="*/ 768 w 768"/>
              <a:gd name="T23"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8" h="192">
                <a:moveTo>
                  <a:pt x="0" y="96"/>
                </a:moveTo>
                <a:lnTo>
                  <a:pt x="0" y="192"/>
                </a:lnTo>
                <a:lnTo>
                  <a:pt x="192" y="192"/>
                </a:lnTo>
                <a:lnTo>
                  <a:pt x="192" y="0"/>
                </a:lnTo>
                <a:lnTo>
                  <a:pt x="288" y="0"/>
                </a:lnTo>
                <a:lnTo>
                  <a:pt x="288" y="192"/>
                </a:lnTo>
                <a:lnTo>
                  <a:pt x="384" y="192"/>
                </a:lnTo>
                <a:lnTo>
                  <a:pt x="384" y="0"/>
                </a:lnTo>
                <a:lnTo>
                  <a:pt x="672" y="0"/>
                </a:lnTo>
                <a:lnTo>
                  <a:pt x="672" y="192"/>
                </a:lnTo>
                <a:lnTo>
                  <a:pt x="768" y="192"/>
                </a:lnTo>
                <a:lnTo>
                  <a:pt x="768" y="96"/>
                </a:lnTo>
              </a:path>
            </a:pathLst>
          </a:custGeom>
          <a:solidFill>
            <a:srgbClr val="00FF00"/>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8" name="Freeform 19"/>
          <p:cNvSpPr/>
          <p:nvPr/>
        </p:nvSpPr>
        <p:spPr bwMode="auto">
          <a:xfrm>
            <a:off x="6511813" y="4143802"/>
            <a:ext cx="1842749" cy="321732"/>
          </a:xfrm>
          <a:custGeom>
            <a:avLst/>
            <a:gdLst>
              <a:gd name="T0" fmla="*/ 0 w 768"/>
              <a:gd name="T1" fmla="*/ 96 h 192"/>
              <a:gd name="T2" fmla="*/ 0 w 768"/>
              <a:gd name="T3" fmla="*/ 192 h 192"/>
              <a:gd name="T4" fmla="*/ 192 w 768"/>
              <a:gd name="T5" fmla="*/ 192 h 192"/>
              <a:gd name="T6" fmla="*/ 192 w 768"/>
              <a:gd name="T7" fmla="*/ 0 h 192"/>
              <a:gd name="T8" fmla="*/ 288 w 768"/>
              <a:gd name="T9" fmla="*/ 0 h 192"/>
              <a:gd name="T10" fmla="*/ 288 w 768"/>
              <a:gd name="T11" fmla="*/ 192 h 192"/>
              <a:gd name="T12" fmla="*/ 384 w 768"/>
              <a:gd name="T13" fmla="*/ 192 h 192"/>
              <a:gd name="T14" fmla="*/ 384 w 768"/>
              <a:gd name="T15" fmla="*/ 0 h 192"/>
              <a:gd name="T16" fmla="*/ 672 w 768"/>
              <a:gd name="T17" fmla="*/ 0 h 192"/>
              <a:gd name="T18" fmla="*/ 672 w 768"/>
              <a:gd name="T19" fmla="*/ 192 h 192"/>
              <a:gd name="T20" fmla="*/ 768 w 768"/>
              <a:gd name="T21" fmla="*/ 192 h 192"/>
              <a:gd name="T22" fmla="*/ 768 w 768"/>
              <a:gd name="T23"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8" h="192">
                <a:moveTo>
                  <a:pt x="0" y="96"/>
                </a:moveTo>
                <a:lnTo>
                  <a:pt x="0" y="192"/>
                </a:lnTo>
                <a:lnTo>
                  <a:pt x="192" y="192"/>
                </a:lnTo>
                <a:lnTo>
                  <a:pt x="192" y="0"/>
                </a:lnTo>
                <a:lnTo>
                  <a:pt x="288" y="0"/>
                </a:lnTo>
                <a:lnTo>
                  <a:pt x="288" y="192"/>
                </a:lnTo>
                <a:lnTo>
                  <a:pt x="384" y="192"/>
                </a:lnTo>
                <a:lnTo>
                  <a:pt x="384" y="0"/>
                </a:lnTo>
                <a:lnTo>
                  <a:pt x="672" y="0"/>
                </a:lnTo>
                <a:lnTo>
                  <a:pt x="672" y="192"/>
                </a:lnTo>
                <a:lnTo>
                  <a:pt x="768" y="192"/>
                </a:lnTo>
                <a:lnTo>
                  <a:pt x="768" y="96"/>
                </a:lnTo>
              </a:path>
            </a:pathLst>
          </a:custGeom>
          <a:solidFill>
            <a:srgbClr val="00FF00"/>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9" name="Freeform 20"/>
          <p:cNvSpPr/>
          <p:nvPr/>
        </p:nvSpPr>
        <p:spPr bwMode="auto">
          <a:xfrm flipV="1">
            <a:off x="8354561" y="4143802"/>
            <a:ext cx="1842749" cy="321732"/>
          </a:xfrm>
          <a:custGeom>
            <a:avLst/>
            <a:gdLst>
              <a:gd name="T0" fmla="*/ 0 w 768"/>
              <a:gd name="T1" fmla="*/ 96 h 192"/>
              <a:gd name="T2" fmla="*/ 0 w 768"/>
              <a:gd name="T3" fmla="*/ 192 h 192"/>
              <a:gd name="T4" fmla="*/ 192 w 768"/>
              <a:gd name="T5" fmla="*/ 192 h 192"/>
              <a:gd name="T6" fmla="*/ 192 w 768"/>
              <a:gd name="T7" fmla="*/ 0 h 192"/>
              <a:gd name="T8" fmla="*/ 288 w 768"/>
              <a:gd name="T9" fmla="*/ 0 h 192"/>
              <a:gd name="T10" fmla="*/ 288 w 768"/>
              <a:gd name="T11" fmla="*/ 192 h 192"/>
              <a:gd name="T12" fmla="*/ 384 w 768"/>
              <a:gd name="T13" fmla="*/ 192 h 192"/>
              <a:gd name="T14" fmla="*/ 384 w 768"/>
              <a:gd name="T15" fmla="*/ 0 h 192"/>
              <a:gd name="T16" fmla="*/ 672 w 768"/>
              <a:gd name="T17" fmla="*/ 0 h 192"/>
              <a:gd name="T18" fmla="*/ 672 w 768"/>
              <a:gd name="T19" fmla="*/ 192 h 192"/>
              <a:gd name="T20" fmla="*/ 768 w 768"/>
              <a:gd name="T21" fmla="*/ 192 h 192"/>
              <a:gd name="T22" fmla="*/ 768 w 768"/>
              <a:gd name="T23"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8" h="192">
                <a:moveTo>
                  <a:pt x="0" y="96"/>
                </a:moveTo>
                <a:lnTo>
                  <a:pt x="0" y="192"/>
                </a:lnTo>
                <a:lnTo>
                  <a:pt x="192" y="192"/>
                </a:lnTo>
                <a:lnTo>
                  <a:pt x="192" y="0"/>
                </a:lnTo>
                <a:lnTo>
                  <a:pt x="288" y="0"/>
                </a:lnTo>
                <a:lnTo>
                  <a:pt x="288" y="192"/>
                </a:lnTo>
                <a:lnTo>
                  <a:pt x="384" y="192"/>
                </a:lnTo>
                <a:lnTo>
                  <a:pt x="384" y="0"/>
                </a:lnTo>
                <a:lnTo>
                  <a:pt x="672" y="0"/>
                </a:lnTo>
                <a:lnTo>
                  <a:pt x="672" y="192"/>
                </a:lnTo>
                <a:lnTo>
                  <a:pt x="768" y="192"/>
                </a:lnTo>
                <a:lnTo>
                  <a:pt x="768" y="96"/>
                </a:lnTo>
              </a:path>
            </a:pathLst>
          </a:custGeom>
          <a:solidFill>
            <a:srgbClr val="66FFFF"/>
          </a:solidFill>
          <a:ln w="19050" cmpd="sng">
            <a:solidFill>
              <a:schemeClr val="tx1"/>
            </a:solidFill>
            <a:round/>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0" name="Freeform 21"/>
          <p:cNvSpPr/>
          <p:nvPr/>
        </p:nvSpPr>
        <p:spPr bwMode="auto">
          <a:xfrm>
            <a:off x="4669064" y="5977342"/>
            <a:ext cx="1842749" cy="323372"/>
          </a:xfrm>
          <a:custGeom>
            <a:avLst/>
            <a:gdLst>
              <a:gd name="T0" fmla="*/ 0 w 768"/>
              <a:gd name="T1" fmla="*/ 96 h 192"/>
              <a:gd name="T2" fmla="*/ 0 w 768"/>
              <a:gd name="T3" fmla="*/ 0 h 192"/>
              <a:gd name="T4" fmla="*/ 192 w 768"/>
              <a:gd name="T5" fmla="*/ 0 h 192"/>
              <a:gd name="T6" fmla="*/ 192 w 768"/>
              <a:gd name="T7" fmla="*/ 192 h 192"/>
              <a:gd name="T8" fmla="*/ 384 w 768"/>
              <a:gd name="T9" fmla="*/ 192 h 192"/>
              <a:gd name="T10" fmla="*/ 384 w 768"/>
              <a:gd name="T11" fmla="*/ 0 h 192"/>
              <a:gd name="T12" fmla="*/ 480 w 768"/>
              <a:gd name="T13" fmla="*/ 0 h 192"/>
              <a:gd name="T14" fmla="*/ 480 w 768"/>
              <a:gd name="T15" fmla="*/ 192 h 192"/>
              <a:gd name="T16" fmla="*/ 576 w 768"/>
              <a:gd name="T17" fmla="*/ 192 h 192"/>
              <a:gd name="T18" fmla="*/ 576 w 768"/>
              <a:gd name="T19" fmla="*/ 0 h 192"/>
              <a:gd name="T20" fmla="*/ 672 w 768"/>
              <a:gd name="T21" fmla="*/ 0 h 192"/>
              <a:gd name="T22" fmla="*/ 672 w 768"/>
              <a:gd name="T23" fmla="*/ 192 h 192"/>
              <a:gd name="T24" fmla="*/ 768 w 768"/>
              <a:gd name="T25" fmla="*/ 192 h 192"/>
              <a:gd name="T26" fmla="*/ 768 w 768"/>
              <a:gd name="T2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8" h="192">
                <a:moveTo>
                  <a:pt x="0" y="96"/>
                </a:moveTo>
                <a:lnTo>
                  <a:pt x="0" y="0"/>
                </a:lnTo>
                <a:lnTo>
                  <a:pt x="192" y="0"/>
                </a:lnTo>
                <a:lnTo>
                  <a:pt x="192" y="192"/>
                </a:lnTo>
                <a:lnTo>
                  <a:pt x="384" y="192"/>
                </a:lnTo>
                <a:lnTo>
                  <a:pt x="384" y="0"/>
                </a:lnTo>
                <a:lnTo>
                  <a:pt x="480" y="0"/>
                </a:lnTo>
                <a:lnTo>
                  <a:pt x="480" y="192"/>
                </a:lnTo>
                <a:lnTo>
                  <a:pt x="576" y="192"/>
                </a:lnTo>
                <a:lnTo>
                  <a:pt x="576" y="0"/>
                </a:lnTo>
                <a:lnTo>
                  <a:pt x="672" y="0"/>
                </a:lnTo>
                <a:lnTo>
                  <a:pt x="672" y="192"/>
                </a:lnTo>
                <a:lnTo>
                  <a:pt x="768" y="192"/>
                </a:lnTo>
                <a:lnTo>
                  <a:pt x="768" y="93"/>
                </a:lnTo>
              </a:path>
            </a:pathLst>
          </a:custGeom>
          <a:solidFill>
            <a:srgbClr val="008000"/>
          </a:solidFill>
          <a:ln w="19050" cmpd="sng">
            <a:solidFill>
              <a:schemeClr val="tx1"/>
            </a:solidFill>
            <a:round/>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1" name="Freeform 22"/>
          <p:cNvSpPr/>
          <p:nvPr/>
        </p:nvSpPr>
        <p:spPr bwMode="auto">
          <a:xfrm>
            <a:off x="6511813" y="5977342"/>
            <a:ext cx="1842749" cy="323372"/>
          </a:xfrm>
          <a:custGeom>
            <a:avLst/>
            <a:gdLst>
              <a:gd name="T0" fmla="*/ 0 w 768"/>
              <a:gd name="T1" fmla="*/ 96 h 192"/>
              <a:gd name="T2" fmla="*/ 0 w 768"/>
              <a:gd name="T3" fmla="*/ 0 h 192"/>
              <a:gd name="T4" fmla="*/ 192 w 768"/>
              <a:gd name="T5" fmla="*/ 0 h 192"/>
              <a:gd name="T6" fmla="*/ 192 w 768"/>
              <a:gd name="T7" fmla="*/ 192 h 192"/>
              <a:gd name="T8" fmla="*/ 384 w 768"/>
              <a:gd name="T9" fmla="*/ 192 h 192"/>
              <a:gd name="T10" fmla="*/ 384 w 768"/>
              <a:gd name="T11" fmla="*/ 0 h 192"/>
              <a:gd name="T12" fmla="*/ 480 w 768"/>
              <a:gd name="T13" fmla="*/ 0 h 192"/>
              <a:gd name="T14" fmla="*/ 480 w 768"/>
              <a:gd name="T15" fmla="*/ 192 h 192"/>
              <a:gd name="T16" fmla="*/ 576 w 768"/>
              <a:gd name="T17" fmla="*/ 192 h 192"/>
              <a:gd name="T18" fmla="*/ 576 w 768"/>
              <a:gd name="T19" fmla="*/ 0 h 192"/>
              <a:gd name="T20" fmla="*/ 672 w 768"/>
              <a:gd name="T21" fmla="*/ 0 h 192"/>
              <a:gd name="T22" fmla="*/ 672 w 768"/>
              <a:gd name="T23" fmla="*/ 192 h 192"/>
              <a:gd name="T24" fmla="*/ 768 w 768"/>
              <a:gd name="T25" fmla="*/ 192 h 192"/>
              <a:gd name="T26" fmla="*/ 768 w 768"/>
              <a:gd name="T2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8" h="192">
                <a:moveTo>
                  <a:pt x="0" y="96"/>
                </a:moveTo>
                <a:lnTo>
                  <a:pt x="0" y="0"/>
                </a:lnTo>
                <a:lnTo>
                  <a:pt x="192" y="0"/>
                </a:lnTo>
                <a:lnTo>
                  <a:pt x="192" y="192"/>
                </a:lnTo>
                <a:lnTo>
                  <a:pt x="384" y="192"/>
                </a:lnTo>
                <a:lnTo>
                  <a:pt x="384" y="0"/>
                </a:lnTo>
                <a:lnTo>
                  <a:pt x="480" y="0"/>
                </a:lnTo>
                <a:lnTo>
                  <a:pt x="480" y="192"/>
                </a:lnTo>
                <a:lnTo>
                  <a:pt x="576" y="192"/>
                </a:lnTo>
                <a:lnTo>
                  <a:pt x="576" y="0"/>
                </a:lnTo>
                <a:lnTo>
                  <a:pt x="672" y="0"/>
                </a:lnTo>
                <a:lnTo>
                  <a:pt x="672" y="192"/>
                </a:lnTo>
                <a:lnTo>
                  <a:pt x="768" y="192"/>
                </a:lnTo>
                <a:lnTo>
                  <a:pt x="768" y="93"/>
                </a:lnTo>
              </a:path>
            </a:pathLst>
          </a:custGeom>
          <a:solidFill>
            <a:srgbClr val="008000"/>
          </a:solidFill>
          <a:ln w="19050" cmpd="sng">
            <a:solidFill>
              <a:schemeClr val="tx1"/>
            </a:solidFill>
            <a:round/>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2" name="Freeform 23"/>
          <p:cNvSpPr/>
          <p:nvPr/>
        </p:nvSpPr>
        <p:spPr bwMode="auto">
          <a:xfrm flipV="1">
            <a:off x="8354561" y="5977342"/>
            <a:ext cx="1842749" cy="323372"/>
          </a:xfrm>
          <a:custGeom>
            <a:avLst/>
            <a:gdLst>
              <a:gd name="T0" fmla="*/ 0 w 768"/>
              <a:gd name="T1" fmla="*/ 96 h 192"/>
              <a:gd name="T2" fmla="*/ 0 w 768"/>
              <a:gd name="T3" fmla="*/ 0 h 192"/>
              <a:gd name="T4" fmla="*/ 192 w 768"/>
              <a:gd name="T5" fmla="*/ 0 h 192"/>
              <a:gd name="T6" fmla="*/ 192 w 768"/>
              <a:gd name="T7" fmla="*/ 192 h 192"/>
              <a:gd name="T8" fmla="*/ 384 w 768"/>
              <a:gd name="T9" fmla="*/ 192 h 192"/>
              <a:gd name="T10" fmla="*/ 384 w 768"/>
              <a:gd name="T11" fmla="*/ 0 h 192"/>
              <a:gd name="T12" fmla="*/ 480 w 768"/>
              <a:gd name="T13" fmla="*/ 0 h 192"/>
              <a:gd name="T14" fmla="*/ 480 w 768"/>
              <a:gd name="T15" fmla="*/ 192 h 192"/>
              <a:gd name="T16" fmla="*/ 576 w 768"/>
              <a:gd name="T17" fmla="*/ 192 h 192"/>
              <a:gd name="T18" fmla="*/ 576 w 768"/>
              <a:gd name="T19" fmla="*/ 0 h 192"/>
              <a:gd name="T20" fmla="*/ 672 w 768"/>
              <a:gd name="T21" fmla="*/ 0 h 192"/>
              <a:gd name="T22" fmla="*/ 672 w 768"/>
              <a:gd name="T23" fmla="*/ 192 h 192"/>
              <a:gd name="T24" fmla="*/ 768 w 768"/>
              <a:gd name="T25" fmla="*/ 192 h 192"/>
              <a:gd name="T26" fmla="*/ 768 w 768"/>
              <a:gd name="T2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8" h="192">
                <a:moveTo>
                  <a:pt x="0" y="96"/>
                </a:moveTo>
                <a:lnTo>
                  <a:pt x="0" y="0"/>
                </a:lnTo>
                <a:lnTo>
                  <a:pt x="192" y="0"/>
                </a:lnTo>
                <a:lnTo>
                  <a:pt x="192" y="192"/>
                </a:lnTo>
                <a:lnTo>
                  <a:pt x="384" y="192"/>
                </a:lnTo>
                <a:lnTo>
                  <a:pt x="384" y="0"/>
                </a:lnTo>
                <a:lnTo>
                  <a:pt x="480" y="0"/>
                </a:lnTo>
                <a:lnTo>
                  <a:pt x="480" y="192"/>
                </a:lnTo>
                <a:lnTo>
                  <a:pt x="576" y="192"/>
                </a:lnTo>
                <a:lnTo>
                  <a:pt x="576" y="0"/>
                </a:lnTo>
                <a:lnTo>
                  <a:pt x="672" y="0"/>
                </a:lnTo>
                <a:lnTo>
                  <a:pt x="672" y="192"/>
                </a:lnTo>
                <a:lnTo>
                  <a:pt x="768" y="192"/>
                </a:lnTo>
                <a:lnTo>
                  <a:pt x="768" y="93"/>
                </a:lnTo>
              </a:path>
            </a:pathLst>
          </a:custGeom>
          <a:solidFill>
            <a:srgbClr val="FF9900"/>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3" name="Freeform 24"/>
          <p:cNvSpPr/>
          <p:nvPr/>
        </p:nvSpPr>
        <p:spPr bwMode="auto">
          <a:xfrm>
            <a:off x="4669064" y="5430728"/>
            <a:ext cx="5528245" cy="325014"/>
          </a:xfrm>
          <a:custGeom>
            <a:avLst/>
            <a:gdLst>
              <a:gd name="T0" fmla="*/ 0 w 2827"/>
              <a:gd name="T1" fmla="*/ 96 h 194"/>
              <a:gd name="T2" fmla="*/ 0 w 2827"/>
              <a:gd name="T3" fmla="*/ 0 h 194"/>
              <a:gd name="T4" fmla="*/ 1886 w 2827"/>
              <a:gd name="T5" fmla="*/ 2 h 194"/>
              <a:gd name="T6" fmla="*/ 1886 w 2827"/>
              <a:gd name="T7" fmla="*/ 194 h 194"/>
              <a:gd name="T8" fmla="*/ 2826 w 2827"/>
              <a:gd name="T9" fmla="*/ 192 h 194"/>
              <a:gd name="T10" fmla="*/ 2827 w 2827"/>
              <a:gd name="T11" fmla="*/ 96 h 194"/>
            </a:gdLst>
            <a:ahLst/>
            <a:cxnLst>
              <a:cxn ang="0">
                <a:pos x="T0" y="T1"/>
              </a:cxn>
              <a:cxn ang="0">
                <a:pos x="T2" y="T3"/>
              </a:cxn>
              <a:cxn ang="0">
                <a:pos x="T4" y="T5"/>
              </a:cxn>
              <a:cxn ang="0">
                <a:pos x="T6" y="T7"/>
              </a:cxn>
              <a:cxn ang="0">
                <a:pos x="T8" y="T9"/>
              </a:cxn>
              <a:cxn ang="0">
                <a:pos x="T10" y="T11"/>
              </a:cxn>
            </a:cxnLst>
            <a:rect l="0" t="0" r="r" b="b"/>
            <a:pathLst>
              <a:path w="2827" h="194">
                <a:moveTo>
                  <a:pt x="0" y="96"/>
                </a:moveTo>
                <a:lnTo>
                  <a:pt x="0" y="0"/>
                </a:lnTo>
                <a:lnTo>
                  <a:pt x="1886" y="2"/>
                </a:lnTo>
                <a:lnTo>
                  <a:pt x="1886" y="194"/>
                </a:lnTo>
                <a:lnTo>
                  <a:pt x="2826" y="192"/>
                </a:lnTo>
                <a:lnTo>
                  <a:pt x="2827" y="96"/>
                </a:lnTo>
              </a:path>
            </a:pathLst>
          </a:custGeom>
          <a:solidFill>
            <a:srgbClr val="00FFCC"/>
          </a:solidFill>
          <a:ln w="19050" cmpd="sng">
            <a:solidFill>
              <a:schemeClr val="tx1"/>
            </a:solidFill>
            <a:round/>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4" name="Freeform 25"/>
          <p:cNvSpPr/>
          <p:nvPr/>
        </p:nvSpPr>
        <p:spPr bwMode="auto">
          <a:xfrm>
            <a:off x="4669064" y="2292208"/>
            <a:ext cx="5528245" cy="323373"/>
          </a:xfrm>
          <a:custGeom>
            <a:avLst/>
            <a:gdLst>
              <a:gd name="T0" fmla="*/ 0 w 2304"/>
              <a:gd name="T1" fmla="*/ 96 h 192"/>
              <a:gd name="T2" fmla="*/ 0 w 2304"/>
              <a:gd name="T3" fmla="*/ 0 h 192"/>
              <a:gd name="T4" fmla="*/ 1536 w 2304"/>
              <a:gd name="T5" fmla="*/ 0 h 192"/>
              <a:gd name="T6" fmla="*/ 1536 w 2304"/>
              <a:gd name="T7" fmla="*/ 192 h 192"/>
              <a:gd name="T8" fmla="*/ 2304 w 2304"/>
              <a:gd name="T9" fmla="*/ 192 h 192"/>
              <a:gd name="T10" fmla="*/ 2304 w 2304"/>
              <a:gd name="T11" fmla="*/ 96 h 192"/>
            </a:gdLst>
            <a:ahLst/>
            <a:cxnLst>
              <a:cxn ang="0">
                <a:pos x="T0" y="T1"/>
              </a:cxn>
              <a:cxn ang="0">
                <a:pos x="T2" y="T3"/>
              </a:cxn>
              <a:cxn ang="0">
                <a:pos x="T4" y="T5"/>
              </a:cxn>
              <a:cxn ang="0">
                <a:pos x="T6" y="T7"/>
              </a:cxn>
              <a:cxn ang="0">
                <a:pos x="T8" y="T9"/>
              </a:cxn>
              <a:cxn ang="0">
                <a:pos x="T10" y="T11"/>
              </a:cxn>
            </a:cxnLst>
            <a:rect l="0" t="0" r="r" b="b"/>
            <a:pathLst>
              <a:path w="2304" h="192">
                <a:moveTo>
                  <a:pt x="0" y="96"/>
                </a:moveTo>
                <a:lnTo>
                  <a:pt x="0" y="0"/>
                </a:lnTo>
                <a:lnTo>
                  <a:pt x="1536" y="0"/>
                </a:lnTo>
                <a:lnTo>
                  <a:pt x="1536" y="192"/>
                </a:lnTo>
                <a:lnTo>
                  <a:pt x="2304" y="192"/>
                </a:lnTo>
                <a:lnTo>
                  <a:pt x="2304" y="96"/>
                </a:lnTo>
              </a:path>
            </a:pathLst>
          </a:custGeom>
          <a:solidFill>
            <a:srgbClr val="FFFF00"/>
          </a:solidFill>
          <a:ln w="19050" cmpd="sng">
            <a:solidFill>
              <a:schemeClr val="tx1"/>
            </a:solidFill>
            <a:round/>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5" name="Line 26"/>
          <p:cNvSpPr>
            <a:spLocks noChangeShapeType="1"/>
          </p:cNvSpPr>
          <p:nvPr/>
        </p:nvSpPr>
        <p:spPr bwMode="auto">
          <a:xfrm>
            <a:off x="6511813" y="2172382"/>
            <a:ext cx="0" cy="16086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6" name="Text Box 27"/>
          <p:cNvSpPr txBox="1">
            <a:spLocks noChangeArrowheads="1"/>
          </p:cNvSpPr>
          <p:nvPr/>
        </p:nvSpPr>
        <p:spPr bwMode="auto">
          <a:xfrm>
            <a:off x="5362413" y="1950779"/>
            <a:ext cx="438077" cy="416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sz="1200" b="1" dirty="0">
                <a:latin typeface="微软雅黑" panose="020B0503020204020204" pitchFamily="34" charset="-122"/>
                <a:ea typeface="微软雅黑" panose="020B0503020204020204" pitchFamily="34" charset="-122"/>
              </a:rPr>
              <a:t>1</a:t>
            </a:r>
          </a:p>
        </p:txBody>
      </p:sp>
      <p:sp>
        <p:nvSpPr>
          <p:cNvPr id="137" name="Line 28"/>
          <p:cNvSpPr>
            <a:spLocks noChangeShapeType="1"/>
          </p:cNvSpPr>
          <p:nvPr/>
        </p:nvSpPr>
        <p:spPr bwMode="auto">
          <a:xfrm>
            <a:off x="4487385" y="4303028"/>
            <a:ext cx="6171538" cy="0"/>
          </a:xfrm>
          <a:prstGeom prst="line">
            <a:avLst/>
          </a:prstGeom>
          <a:noFill/>
          <a:ln w="19050">
            <a:solidFill>
              <a:schemeClr val="tx1"/>
            </a:solidFill>
            <a:rou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8" name="Line 29"/>
          <p:cNvSpPr>
            <a:spLocks noChangeShapeType="1"/>
          </p:cNvSpPr>
          <p:nvPr/>
        </p:nvSpPr>
        <p:spPr bwMode="auto">
          <a:xfrm>
            <a:off x="4487385" y="5591592"/>
            <a:ext cx="6171538"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9" name="Line 30"/>
          <p:cNvSpPr>
            <a:spLocks noChangeShapeType="1"/>
          </p:cNvSpPr>
          <p:nvPr/>
        </p:nvSpPr>
        <p:spPr bwMode="auto">
          <a:xfrm flipV="1">
            <a:off x="4487385" y="6139848"/>
            <a:ext cx="6171538" cy="14774"/>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0" name="Freeform 31"/>
          <p:cNvSpPr/>
          <p:nvPr/>
        </p:nvSpPr>
        <p:spPr bwMode="auto">
          <a:xfrm>
            <a:off x="4669064" y="4626399"/>
            <a:ext cx="1842749" cy="643462"/>
          </a:xfrm>
          <a:custGeom>
            <a:avLst/>
            <a:gdLst>
              <a:gd name="T0" fmla="*/ 0 w 768"/>
              <a:gd name="T1" fmla="*/ 192 h 384"/>
              <a:gd name="T2" fmla="*/ 0 w 768"/>
              <a:gd name="T3" fmla="*/ 384 h 384"/>
              <a:gd name="T4" fmla="*/ 192 w 768"/>
              <a:gd name="T5" fmla="*/ 384 h 384"/>
              <a:gd name="T6" fmla="*/ 192 w 768"/>
              <a:gd name="T7" fmla="*/ 192 h 384"/>
              <a:gd name="T8" fmla="*/ 384 w 768"/>
              <a:gd name="T9" fmla="*/ 192 h 384"/>
              <a:gd name="T10" fmla="*/ 384 w 768"/>
              <a:gd name="T11" fmla="*/ 0 h 384"/>
              <a:gd name="T12" fmla="*/ 480 w 768"/>
              <a:gd name="T13" fmla="*/ 0 h 384"/>
              <a:gd name="T14" fmla="*/ 480 w 768"/>
              <a:gd name="T15" fmla="*/ 192 h 384"/>
              <a:gd name="T16" fmla="*/ 576 w 768"/>
              <a:gd name="T17" fmla="*/ 192 h 384"/>
              <a:gd name="T18" fmla="*/ 576 w 768"/>
              <a:gd name="T19" fmla="*/ 0 h 384"/>
              <a:gd name="T20" fmla="*/ 672 w 768"/>
              <a:gd name="T21" fmla="*/ 0 h 384"/>
              <a:gd name="T22" fmla="*/ 672 w 768"/>
              <a:gd name="T23" fmla="*/ 192 h 384"/>
              <a:gd name="T24" fmla="*/ 768 w 768"/>
              <a:gd name="T25" fmla="*/ 19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8" h="384">
                <a:moveTo>
                  <a:pt x="0" y="192"/>
                </a:moveTo>
                <a:lnTo>
                  <a:pt x="0" y="384"/>
                </a:lnTo>
                <a:lnTo>
                  <a:pt x="192" y="384"/>
                </a:lnTo>
                <a:lnTo>
                  <a:pt x="192" y="192"/>
                </a:lnTo>
                <a:lnTo>
                  <a:pt x="384" y="192"/>
                </a:lnTo>
                <a:lnTo>
                  <a:pt x="384" y="0"/>
                </a:lnTo>
                <a:lnTo>
                  <a:pt x="480" y="0"/>
                </a:lnTo>
                <a:lnTo>
                  <a:pt x="480" y="192"/>
                </a:lnTo>
                <a:lnTo>
                  <a:pt x="576" y="192"/>
                </a:lnTo>
                <a:lnTo>
                  <a:pt x="576" y="0"/>
                </a:lnTo>
                <a:lnTo>
                  <a:pt x="672" y="0"/>
                </a:lnTo>
                <a:lnTo>
                  <a:pt x="672" y="192"/>
                </a:lnTo>
                <a:lnTo>
                  <a:pt x="768" y="192"/>
                </a:lnTo>
              </a:path>
            </a:pathLst>
          </a:custGeom>
          <a:solidFill>
            <a:srgbClr val="660033"/>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1" name="Freeform 32"/>
          <p:cNvSpPr/>
          <p:nvPr/>
        </p:nvSpPr>
        <p:spPr bwMode="auto">
          <a:xfrm>
            <a:off x="6511813" y="4626399"/>
            <a:ext cx="1842749" cy="643462"/>
          </a:xfrm>
          <a:custGeom>
            <a:avLst/>
            <a:gdLst>
              <a:gd name="T0" fmla="*/ 0 w 768"/>
              <a:gd name="T1" fmla="*/ 192 h 384"/>
              <a:gd name="T2" fmla="*/ 0 w 768"/>
              <a:gd name="T3" fmla="*/ 384 h 384"/>
              <a:gd name="T4" fmla="*/ 192 w 768"/>
              <a:gd name="T5" fmla="*/ 384 h 384"/>
              <a:gd name="T6" fmla="*/ 192 w 768"/>
              <a:gd name="T7" fmla="*/ 192 h 384"/>
              <a:gd name="T8" fmla="*/ 384 w 768"/>
              <a:gd name="T9" fmla="*/ 192 h 384"/>
              <a:gd name="T10" fmla="*/ 384 w 768"/>
              <a:gd name="T11" fmla="*/ 0 h 384"/>
              <a:gd name="T12" fmla="*/ 480 w 768"/>
              <a:gd name="T13" fmla="*/ 0 h 384"/>
              <a:gd name="T14" fmla="*/ 480 w 768"/>
              <a:gd name="T15" fmla="*/ 192 h 384"/>
              <a:gd name="T16" fmla="*/ 576 w 768"/>
              <a:gd name="T17" fmla="*/ 192 h 384"/>
              <a:gd name="T18" fmla="*/ 576 w 768"/>
              <a:gd name="T19" fmla="*/ 0 h 384"/>
              <a:gd name="T20" fmla="*/ 672 w 768"/>
              <a:gd name="T21" fmla="*/ 0 h 384"/>
              <a:gd name="T22" fmla="*/ 672 w 768"/>
              <a:gd name="T23" fmla="*/ 192 h 384"/>
              <a:gd name="T24" fmla="*/ 768 w 768"/>
              <a:gd name="T25" fmla="*/ 19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8" h="384">
                <a:moveTo>
                  <a:pt x="0" y="192"/>
                </a:moveTo>
                <a:lnTo>
                  <a:pt x="0" y="384"/>
                </a:lnTo>
                <a:lnTo>
                  <a:pt x="192" y="384"/>
                </a:lnTo>
                <a:lnTo>
                  <a:pt x="192" y="192"/>
                </a:lnTo>
                <a:lnTo>
                  <a:pt x="384" y="192"/>
                </a:lnTo>
                <a:lnTo>
                  <a:pt x="384" y="0"/>
                </a:lnTo>
                <a:lnTo>
                  <a:pt x="480" y="0"/>
                </a:lnTo>
                <a:lnTo>
                  <a:pt x="480" y="192"/>
                </a:lnTo>
                <a:lnTo>
                  <a:pt x="576" y="192"/>
                </a:lnTo>
                <a:lnTo>
                  <a:pt x="576" y="0"/>
                </a:lnTo>
                <a:lnTo>
                  <a:pt x="672" y="0"/>
                </a:lnTo>
                <a:lnTo>
                  <a:pt x="672" y="192"/>
                </a:lnTo>
                <a:lnTo>
                  <a:pt x="768" y="192"/>
                </a:lnTo>
              </a:path>
            </a:pathLst>
          </a:custGeom>
          <a:solidFill>
            <a:srgbClr val="660033"/>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2" name="Freeform 33"/>
          <p:cNvSpPr/>
          <p:nvPr/>
        </p:nvSpPr>
        <p:spPr bwMode="auto">
          <a:xfrm flipV="1">
            <a:off x="8354561" y="4626399"/>
            <a:ext cx="1842749" cy="643462"/>
          </a:xfrm>
          <a:custGeom>
            <a:avLst/>
            <a:gdLst>
              <a:gd name="T0" fmla="*/ 0 w 768"/>
              <a:gd name="T1" fmla="*/ 192 h 384"/>
              <a:gd name="T2" fmla="*/ 0 w 768"/>
              <a:gd name="T3" fmla="*/ 384 h 384"/>
              <a:gd name="T4" fmla="*/ 192 w 768"/>
              <a:gd name="T5" fmla="*/ 384 h 384"/>
              <a:gd name="T6" fmla="*/ 192 w 768"/>
              <a:gd name="T7" fmla="*/ 192 h 384"/>
              <a:gd name="T8" fmla="*/ 384 w 768"/>
              <a:gd name="T9" fmla="*/ 192 h 384"/>
              <a:gd name="T10" fmla="*/ 384 w 768"/>
              <a:gd name="T11" fmla="*/ 0 h 384"/>
              <a:gd name="T12" fmla="*/ 480 w 768"/>
              <a:gd name="T13" fmla="*/ 0 h 384"/>
              <a:gd name="T14" fmla="*/ 480 w 768"/>
              <a:gd name="T15" fmla="*/ 192 h 384"/>
              <a:gd name="T16" fmla="*/ 576 w 768"/>
              <a:gd name="T17" fmla="*/ 192 h 384"/>
              <a:gd name="T18" fmla="*/ 576 w 768"/>
              <a:gd name="T19" fmla="*/ 0 h 384"/>
              <a:gd name="T20" fmla="*/ 672 w 768"/>
              <a:gd name="T21" fmla="*/ 0 h 384"/>
              <a:gd name="T22" fmla="*/ 672 w 768"/>
              <a:gd name="T23" fmla="*/ 192 h 384"/>
              <a:gd name="T24" fmla="*/ 768 w 768"/>
              <a:gd name="T25" fmla="*/ 19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8" h="384">
                <a:moveTo>
                  <a:pt x="0" y="192"/>
                </a:moveTo>
                <a:lnTo>
                  <a:pt x="0" y="384"/>
                </a:lnTo>
                <a:lnTo>
                  <a:pt x="192" y="384"/>
                </a:lnTo>
                <a:lnTo>
                  <a:pt x="192" y="192"/>
                </a:lnTo>
                <a:lnTo>
                  <a:pt x="384" y="192"/>
                </a:lnTo>
                <a:lnTo>
                  <a:pt x="384" y="0"/>
                </a:lnTo>
                <a:lnTo>
                  <a:pt x="480" y="0"/>
                </a:lnTo>
                <a:lnTo>
                  <a:pt x="480" y="192"/>
                </a:lnTo>
                <a:lnTo>
                  <a:pt x="576" y="192"/>
                </a:lnTo>
                <a:lnTo>
                  <a:pt x="576" y="0"/>
                </a:lnTo>
                <a:lnTo>
                  <a:pt x="672" y="0"/>
                </a:lnTo>
                <a:lnTo>
                  <a:pt x="672" y="192"/>
                </a:lnTo>
                <a:lnTo>
                  <a:pt x="768" y="192"/>
                </a:lnTo>
              </a:path>
            </a:pathLst>
          </a:custGeom>
          <a:solidFill>
            <a:srgbClr val="CC00FF"/>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3" name="Line 34"/>
          <p:cNvSpPr>
            <a:spLocks noChangeShapeType="1"/>
          </p:cNvSpPr>
          <p:nvPr/>
        </p:nvSpPr>
        <p:spPr bwMode="auto">
          <a:xfrm>
            <a:off x="4487385" y="4946490"/>
            <a:ext cx="6171538" cy="0"/>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4" name="Line 35"/>
          <p:cNvSpPr>
            <a:spLocks noChangeShapeType="1"/>
          </p:cNvSpPr>
          <p:nvPr/>
        </p:nvSpPr>
        <p:spPr bwMode="auto">
          <a:xfrm>
            <a:off x="4511486" y="2454715"/>
            <a:ext cx="6147438" cy="0"/>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5" name="Text Box 36"/>
          <p:cNvSpPr txBox="1">
            <a:spLocks noChangeArrowheads="1"/>
          </p:cNvSpPr>
          <p:nvPr/>
        </p:nvSpPr>
        <p:spPr bwMode="auto">
          <a:xfrm>
            <a:off x="7216283" y="1950779"/>
            <a:ext cx="438077" cy="416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sz="1200" b="1">
                <a:latin typeface="微软雅黑" panose="020B0503020204020204" pitchFamily="34" charset="-122"/>
                <a:ea typeface="微软雅黑" panose="020B0503020204020204" pitchFamily="34" charset="-122"/>
              </a:rPr>
              <a:t>1</a:t>
            </a:r>
          </a:p>
        </p:txBody>
      </p:sp>
      <p:sp>
        <p:nvSpPr>
          <p:cNvPr id="146" name="Text Box 37"/>
          <p:cNvSpPr txBox="1">
            <a:spLocks noChangeArrowheads="1"/>
          </p:cNvSpPr>
          <p:nvPr/>
        </p:nvSpPr>
        <p:spPr bwMode="auto">
          <a:xfrm>
            <a:off x="9064595" y="1950779"/>
            <a:ext cx="438077" cy="416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sz="1200" b="1">
                <a:latin typeface="微软雅黑" panose="020B0503020204020204" pitchFamily="34" charset="-122"/>
                <a:ea typeface="微软雅黑" panose="020B0503020204020204" pitchFamily="34" charset="-122"/>
              </a:rPr>
              <a:t>0</a:t>
            </a:r>
          </a:p>
        </p:txBody>
      </p:sp>
      <p:sp>
        <p:nvSpPr>
          <p:cNvPr id="147" name="Text Box 38"/>
          <p:cNvSpPr txBox="1">
            <a:spLocks noChangeArrowheads="1"/>
          </p:cNvSpPr>
          <p:nvPr/>
        </p:nvSpPr>
        <p:spPr bwMode="auto">
          <a:xfrm>
            <a:off x="10660777" y="2187154"/>
            <a:ext cx="4053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sz="1400" i="1" dirty="0">
                <a:latin typeface="微软雅黑" panose="020B0503020204020204" pitchFamily="34" charset="-122"/>
                <a:ea typeface="微软雅黑" panose="020B0503020204020204" pitchFamily="34" charset="-122"/>
              </a:rPr>
              <a:t>t</a:t>
            </a:r>
          </a:p>
        </p:txBody>
      </p:sp>
      <p:sp>
        <p:nvSpPr>
          <p:cNvPr id="148" name="Text Box 39"/>
          <p:cNvSpPr txBox="1">
            <a:spLocks noChangeArrowheads="1"/>
          </p:cNvSpPr>
          <p:nvPr/>
        </p:nvSpPr>
        <p:spPr bwMode="auto">
          <a:xfrm>
            <a:off x="10660777" y="2924182"/>
            <a:ext cx="4053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sz="1400" i="1" dirty="0">
                <a:latin typeface="微软雅黑" panose="020B0503020204020204" pitchFamily="34" charset="-122"/>
                <a:ea typeface="微软雅黑" panose="020B0503020204020204" pitchFamily="34" charset="-122"/>
              </a:rPr>
              <a:t>t</a:t>
            </a:r>
          </a:p>
        </p:txBody>
      </p:sp>
      <p:sp>
        <p:nvSpPr>
          <p:cNvPr id="149" name="Text Box 40"/>
          <p:cNvSpPr txBox="1">
            <a:spLocks noChangeArrowheads="1"/>
          </p:cNvSpPr>
          <p:nvPr/>
        </p:nvSpPr>
        <p:spPr bwMode="auto">
          <a:xfrm>
            <a:off x="10660777" y="4066655"/>
            <a:ext cx="4053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sz="1400" i="1" dirty="0">
                <a:latin typeface="微软雅黑" panose="020B0503020204020204" pitchFamily="34" charset="-122"/>
                <a:ea typeface="微软雅黑" panose="020B0503020204020204" pitchFamily="34" charset="-122"/>
              </a:rPr>
              <a:t>t</a:t>
            </a:r>
          </a:p>
        </p:txBody>
      </p:sp>
      <p:sp>
        <p:nvSpPr>
          <p:cNvPr id="150" name="Text Box 41"/>
          <p:cNvSpPr txBox="1">
            <a:spLocks noChangeArrowheads="1"/>
          </p:cNvSpPr>
          <p:nvPr/>
        </p:nvSpPr>
        <p:spPr bwMode="auto">
          <a:xfrm>
            <a:off x="10660777" y="4695342"/>
            <a:ext cx="4053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sz="1400" i="1" dirty="0">
                <a:latin typeface="微软雅黑" panose="020B0503020204020204" pitchFamily="34" charset="-122"/>
                <a:ea typeface="微软雅黑" panose="020B0503020204020204" pitchFamily="34" charset="-122"/>
              </a:rPr>
              <a:t>t</a:t>
            </a:r>
          </a:p>
        </p:txBody>
      </p:sp>
      <p:sp>
        <p:nvSpPr>
          <p:cNvPr id="151" name="Text Box 42"/>
          <p:cNvSpPr txBox="1">
            <a:spLocks noChangeArrowheads="1"/>
          </p:cNvSpPr>
          <p:nvPr/>
        </p:nvSpPr>
        <p:spPr bwMode="auto">
          <a:xfrm>
            <a:off x="10660777" y="5338804"/>
            <a:ext cx="4053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sz="1400" i="1" dirty="0">
                <a:latin typeface="微软雅黑" panose="020B0503020204020204" pitchFamily="34" charset="-122"/>
                <a:ea typeface="微软雅黑" panose="020B0503020204020204" pitchFamily="34" charset="-122"/>
              </a:rPr>
              <a:t>t</a:t>
            </a:r>
          </a:p>
        </p:txBody>
      </p:sp>
      <p:sp>
        <p:nvSpPr>
          <p:cNvPr id="152" name="Text Box 43"/>
          <p:cNvSpPr txBox="1">
            <a:spLocks noChangeArrowheads="1"/>
          </p:cNvSpPr>
          <p:nvPr/>
        </p:nvSpPr>
        <p:spPr bwMode="auto">
          <a:xfrm>
            <a:off x="10660777" y="5885420"/>
            <a:ext cx="4053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sz="1400" i="1" dirty="0">
                <a:latin typeface="微软雅黑" panose="020B0503020204020204" pitchFamily="34" charset="-122"/>
                <a:ea typeface="微软雅黑" panose="020B0503020204020204" pitchFamily="34" charset="-122"/>
              </a:rPr>
              <a:t>t</a:t>
            </a:r>
          </a:p>
        </p:txBody>
      </p:sp>
      <p:sp>
        <p:nvSpPr>
          <p:cNvPr id="153" name="Rectangle 44"/>
          <p:cNvSpPr>
            <a:spLocks noChangeArrowheads="1"/>
          </p:cNvSpPr>
          <p:nvPr/>
        </p:nvSpPr>
        <p:spPr bwMode="auto">
          <a:xfrm>
            <a:off x="4980516" y="2615581"/>
            <a:ext cx="1234678" cy="28233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54" name="Text Box 45"/>
          <p:cNvSpPr txBox="1">
            <a:spLocks noChangeArrowheads="1"/>
          </p:cNvSpPr>
          <p:nvPr/>
        </p:nvSpPr>
        <p:spPr bwMode="auto">
          <a:xfrm>
            <a:off x="4967539" y="2515452"/>
            <a:ext cx="1323282" cy="302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1800"/>
              </a:lnSpc>
            </a:pPr>
            <a:r>
              <a:rPr kumimoji="1" lang="en-US" altLang="zh-CN" sz="1200" b="1" i="1" dirty="0">
                <a:solidFill>
                  <a:srgbClr val="C00000"/>
                </a:solidFill>
                <a:latin typeface="微软雅黑" panose="020B0503020204020204" pitchFamily="34" charset="-122"/>
                <a:ea typeface="微软雅黑" panose="020B0503020204020204" pitchFamily="34" charset="-122"/>
              </a:rPr>
              <a:t>m</a:t>
            </a:r>
            <a:r>
              <a:rPr kumimoji="1" lang="en-US" altLang="zh-CN" sz="1200" b="1" dirty="0">
                <a:solidFill>
                  <a:srgbClr val="C00000"/>
                </a:solidFill>
                <a:latin typeface="微软雅黑" panose="020B0503020204020204" pitchFamily="34" charset="-122"/>
                <a:ea typeface="微软雅黑" panose="020B0503020204020204" pitchFamily="34" charset="-122"/>
              </a:rPr>
              <a:t> </a:t>
            </a:r>
            <a:r>
              <a:rPr kumimoji="1" lang="zh-CN" altLang="en-US" sz="1200" b="1" dirty="0">
                <a:solidFill>
                  <a:srgbClr val="C00000"/>
                </a:solidFill>
                <a:latin typeface="微软雅黑" panose="020B0503020204020204" pitchFamily="34" charset="-122"/>
                <a:ea typeface="微软雅黑" panose="020B0503020204020204" pitchFamily="34" charset="-122"/>
              </a:rPr>
              <a:t>个码片</a:t>
            </a:r>
          </a:p>
        </p:txBody>
      </p:sp>
      <p:sp>
        <p:nvSpPr>
          <p:cNvPr id="155" name="Freeform 46"/>
          <p:cNvSpPr/>
          <p:nvPr/>
        </p:nvSpPr>
        <p:spPr bwMode="auto">
          <a:xfrm>
            <a:off x="4669064" y="3574208"/>
            <a:ext cx="1842749" cy="328297"/>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chemeClr val="hlink"/>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56" name="Freeform 47"/>
          <p:cNvSpPr/>
          <p:nvPr/>
        </p:nvSpPr>
        <p:spPr bwMode="auto">
          <a:xfrm>
            <a:off x="6511813" y="3574208"/>
            <a:ext cx="1842749" cy="328297"/>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chemeClr val="hlink"/>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57" name="Freeform 48"/>
          <p:cNvSpPr/>
          <p:nvPr/>
        </p:nvSpPr>
        <p:spPr bwMode="auto">
          <a:xfrm flipV="1">
            <a:off x="8354561" y="3574208"/>
            <a:ext cx="1842749" cy="328297"/>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rgbClr val="FF6699"/>
          </a:solidFill>
          <a:ln w="19050" cmpd="sng">
            <a:solidFill>
              <a:schemeClr val="tx1"/>
            </a:solidFill>
            <a:round/>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58" name="Line 49"/>
          <p:cNvSpPr>
            <a:spLocks noChangeShapeType="1"/>
          </p:cNvSpPr>
          <p:nvPr/>
        </p:nvSpPr>
        <p:spPr bwMode="auto">
          <a:xfrm flipV="1">
            <a:off x="4487385" y="3735074"/>
            <a:ext cx="6171538" cy="6566"/>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59" name="Text Box 50"/>
          <p:cNvSpPr txBox="1">
            <a:spLocks noChangeArrowheads="1"/>
          </p:cNvSpPr>
          <p:nvPr/>
        </p:nvSpPr>
        <p:spPr bwMode="auto">
          <a:xfrm>
            <a:off x="10660777" y="3479002"/>
            <a:ext cx="4053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kumimoji="1" lang="en-US" altLang="zh-CN" sz="1400" i="1" dirty="0">
                <a:latin typeface="微软雅黑" panose="020B0503020204020204" pitchFamily="34" charset="-122"/>
                <a:ea typeface="微软雅黑" panose="020B0503020204020204" pitchFamily="34" charset="-122"/>
              </a:rPr>
              <a:t>t</a:t>
            </a:r>
          </a:p>
        </p:txBody>
      </p:sp>
      <p:sp>
        <p:nvSpPr>
          <p:cNvPr id="160" name="Freeform 51"/>
          <p:cNvSpPr/>
          <p:nvPr/>
        </p:nvSpPr>
        <p:spPr bwMode="auto">
          <a:xfrm>
            <a:off x="8360123" y="3016104"/>
            <a:ext cx="1842749" cy="329938"/>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chemeClr val="hlink"/>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61" name="Line 52"/>
          <p:cNvSpPr>
            <a:spLocks noChangeShapeType="1"/>
          </p:cNvSpPr>
          <p:nvPr/>
        </p:nvSpPr>
        <p:spPr bwMode="auto">
          <a:xfrm>
            <a:off x="4511486" y="3178610"/>
            <a:ext cx="6147438" cy="0"/>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62" name="Text Box 53"/>
          <p:cNvSpPr txBox="1">
            <a:spLocks noChangeArrowheads="1"/>
          </p:cNvSpPr>
          <p:nvPr/>
        </p:nvSpPr>
        <p:spPr bwMode="auto">
          <a:xfrm>
            <a:off x="1903087" y="3465869"/>
            <a:ext cx="259324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sz="1400" dirty="0">
                <a:latin typeface="微软雅黑" panose="020B0503020204020204" pitchFamily="34" charset="-122"/>
                <a:ea typeface="微软雅黑" panose="020B0503020204020204" pitchFamily="34" charset="-122"/>
              </a:rPr>
              <a:t>S </a:t>
            </a:r>
            <a:r>
              <a:rPr kumimoji="1" lang="zh-CN" altLang="en-US" sz="1400" dirty="0">
                <a:latin typeface="微软雅黑" panose="020B0503020204020204" pitchFamily="34" charset="-122"/>
                <a:ea typeface="微软雅黑" panose="020B0503020204020204" pitchFamily="34" charset="-122"/>
              </a:rPr>
              <a:t>站发送的信号 </a:t>
            </a:r>
            <a:r>
              <a:rPr kumimoji="1" lang="en-US" altLang="zh-CN" sz="1400" i="1" dirty="0" err="1">
                <a:latin typeface="微软雅黑" panose="020B0503020204020204" pitchFamily="34" charset="-122"/>
                <a:ea typeface="微软雅黑" panose="020B0503020204020204" pitchFamily="34" charset="-122"/>
              </a:rPr>
              <a:t>S</a:t>
            </a:r>
            <a:r>
              <a:rPr kumimoji="1" lang="en-US" altLang="zh-CN" sz="1400" i="1" baseline="-25000" dirty="0" err="1">
                <a:latin typeface="微软雅黑" panose="020B0503020204020204" pitchFamily="34" charset="-122"/>
                <a:ea typeface="微软雅黑" panose="020B0503020204020204" pitchFamily="34" charset="-122"/>
              </a:rPr>
              <a:t>x</a:t>
            </a:r>
            <a:endParaRPr kumimoji="1" lang="en-US" altLang="zh-CN" sz="1400" i="1" baseline="-25000" dirty="0">
              <a:latin typeface="微软雅黑" panose="020B0503020204020204" pitchFamily="34" charset="-122"/>
              <a:ea typeface="微软雅黑" panose="020B0503020204020204" pitchFamily="34" charset="-122"/>
            </a:endParaRPr>
          </a:p>
        </p:txBody>
      </p:sp>
      <p:sp>
        <p:nvSpPr>
          <p:cNvPr id="163" name="Text Box 54"/>
          <p:cNvSpPr txBox="1">
            <a:spLocks noChangeArrowheads="1"/>
          </p:cNvSpPr>
          <p:nvPr/>
        </p:nvSpPr>
        <p:spPr bwMode="auto">
          <a:xfrm>
            <a:off x="1903089" y="4035466"/>
            <a:ext cx="258650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zh-CN" sz="1400" dirty="0">
                <a:latin typeface="微软雅黑" panose="020B0503020204020204" pitchFamily="34" charset="-122"/>
                <a:ea typeface="微软雅黑" panose="020B0503020204020204" pitchFamily="34" charset="-122"/>
              </a:rPr>
              <a:t>T </a:t>
            </a:r>
            <a:r>
              <a:rPr kumimoji="1" lang="zh-CN" altLang="en-US" sz="1400" dirty="0">
                <a:latin typeface="微软雅黑" panose="020B0503020204020204" pitchFamily="34" charset="-122"/>
                <a:ea typeface="微软雅黑" panose="020B0503020204020204" pitchFamily="34" charset="-122"/>
              </a:rPr>
              <a:t>站发送的信号 </a:t>
            </a:r>
            <a:r>
              <a:rPr kumimoji="1" lang="en-US" altLang="zh-CN" sz="1400" i="1" dirty="0" err="1">
                <a:latin typeface="微软雅黑" panose="020B0503020204020204" pitchFamily="34" charset="-122"/>
                <a:ea typeface="微软雅黑" panose="020B0503020204020204" pitchFamily="34" charset="-122"/>
              </a:rPr>
              <a:t>T</a:t>
            </a:r>
            <a:r>
              <a:rPr kumimoji="1" lang="en-US" altLang="zh-CN" sz="1400" i="1" baseline="-25000" dirty="0" err="1">
                <a:latin typeface="微软雅黑" panose="020B0503020204020204" pitchFamily="34" charset="-122"/>
                <a:ea typeface="微软雅黑" panose="020B0503020204020204" pitchFamily="34" charset="-122"/>
              </a:rPr>
              <a:t>x</a:t>
            </a:r>
            <a:endParaRPr kumimoji="1" lang="en-US" altLang="zh-CN" sz="1400" i="1" baseline="-25000" dirty="0">
              <a:latin typeface="微软雅黑" panose="020B0503020204020204" pitchFamily="34" charset="-122"/>
              <a:ea typeface="微软雅黑" panose="020B0503020204020204" pitchFamily="34" charset="-122"/>
            </a:endParaRPr>
          </a:p>
        </p:txBody>
      </p:sp>
      <p:sp>
        <p:nvSpPr>
          <p:cNvPr id="164" name="Text Box 55"/>
          <p:cNvSpPr txBox="1">
            <a:spLocks noChangeArrowheads="1"/>
          </p:cNvSpPr>
          <p:nvPr/>
        </p:nvSpPr>
        <p:spPr bwMode="auto">
          <a:xfrm>
            <a:off x="1567539" y="4695342"/>
            <a:ext cx="29863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zh-CN" altLang="en-US" sz="1400" dirty="0">
                <a:latin typeface="微软雅黑" panose="020B0503020204020204" pitchFamily="34" charset="-122"/>
                <a:ea typeface="微软雅黑" panose="020B0503020204020204" pitchFamily="34" charset="-122"/>
              </a:rPr>
              <a:t>总的发送信号 </a:t>
            </a:r>
            <a:r>
              <a:rPr kumimoji="1" lang="en-US" altLang="zh-CN" sz="1400" i="1" dirty="0" err="1">
                <a:latin typeface="微软雅黑" panose="020B0503020204020204" pitchFamily="34" charset="-122"/>
                <a:ea typeface="微软雅黑" panose="020B0503020204020204" pitchFamily="34" charset="-122"/>
              </a:rPr>
              <a:t>S</a:t>
            </a:r>
            <a:r>
              <a:rPr kumimoji="1" lang="en-US" altLang="zh-CN" sz="1400" i="1" baseline="-25000" dirty="0" err="1">
                <a:latin typeface="微软雅黑" panose="020B0503020204020204" pitchFamily="34" charset="-122"/>
                <a:ea typeface="微软雅黑" panose="020B0503020204020204" pitchFamily="34" charset="-122"/>
              </a:rPr>
              <a:t>x</a:t>
            </a:r>
            <a:r>
              <a:rPr kumimoji="1" lang="en-US" altLang="zh-CN" sz="1400" dirty="0">
                <a:latin typeface="微软雅黑" panose="020B0503020204020204" pitchFamily="34" charset="-122"/>
                <a:ea typeface="微软雅黑" panose="020B0503020204020204" pitchFamily="34" charset="-122"/>
              </a:rPr>
              <a:t> + </a:t>
            </a:r>
            <a:r>
              <a:rPr kumimoji="1" lang="en-US" altLang="zh-CN" sz="1400" i="1" dirty="0" err="1">
                <a:latin typeface="微软雅黑" panose="020B0503020204020204" pitchFamily="34" charset="-122"/>
                <a:ea typeface="微软雅黑" panose="020B0503020204020204" pitchFamily="34" charset="-122"/>
              </a:rPr>
              <a:t>T</a:t>
            </a:r>
            <a:r>
              <a:rPr kumimoji="1" lang="en-US" altLang="zh-CN" sz="1400" i="1" baseline="-25000" dirty="0" err="1">
                <a:latin typeface="微软雅黑" panose="020B0503020204020204" pitchFamily="34" charset="-122"/>
                <a:ea typeface="微软雅黑" panose="020B0503020204020204" pitchFamily="34" charset="-122"/>
              </a:rPr>
              <a:t>x</a:t>
            </a:r>
            <a:endParaRPr kumimoji="1" lang="en-US" altLang="zh-CN" sz="1400" i="1" baseline="-25000" dirty="0">
              <a:latin typeface="微软雅黑" panose="020B0503020204020204" pitchFamily="34" charset="-122"/>
              <a:ea typeface="微软雅黑" panose="020B0503020204020204" pitchFamily="34" charset="-122"/>
            </a:endParaRPr>
          </a:p>
        </p:txBody>
      </p:sp>
      <p:sp>
        <p:nvSpPr>
          <p:cNvPr id="165" name="Text Box 56"/>
          <p:cNvSpPr txBox="1">
            <a:spLocks noChangeArrowheads="1"/>
          </p:cNvSpPr>
          <p:nvPr/>
        </p:nvSpPr>
        <p:spPr bwMode="auto">
          <a:xfrm>
            <a:off x="1986513" y="5337164"/>
            <a:ext cx="25228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zh-CN" altLang="en-US" sz="1400" dirty="0">
                <a:latin typeface="微软雅黑" panose="020B0503020204020204" pitchFamily="34" charset="-122"/>
                <a:ea typeface="微软雅黑" panose="020B0503020204020204" pitchFamily="34" charset="-122"/>
              </a:rPr>
              <a:t>规格化内积 </a:t>
            </a:r>
            <a:r>
              <a:rPr kumimoji="1" lang="en-US" altLang="zh-CN" sz="1400" i="1" dirty="0">
                <a:latin typeface="微软雅黑" panose="020B0503020204020204" pitchFamily="34" charset="-122"/>
                <a:ea typeface="微软雅黑" panose="020B0503020204020204" pitchFamily="34" charset="-122"/>
              </a:rPr>
              <a:t>S</a:t>
            </a:r>
            <a:r>
              <a:rPr kumimoji="1" lang="en-US" altLang="zh-CN" sz="1400" dirty="0">
                <a:latin typeface="微软雅黑" panose="020B0503020204020204" pitchFamily="34" charset="-122"/>
                <a:ea typeface="微软雅黑" panose="020B0503020204020204" pitchFamily="34" charset="-122"/>
                <a:sym typeface="Symbol" panose="05050102010706020507" pitchFamily="2" charset="2"/>
              </a:rPr>
              <a:t> </a:t>
            </a:r>
            <a:r>
              <a:rPr kumimoji="1" lang="en-US" altLang="zh-CN" sz="1400" dirty="0">
                <a:latin typeface="微软雅黑" panose="020B0503020204020204" pitchFamily="34" charset="-122"/>
                <a:ea typeface="微软雅黑" panose="020B0503020204020204" pitchFamily="34" charset="-122"/>
                <a:sym typeface="Wingdings" panose="05000000000000000000" pitchFamily="2" charset="2"/>
              </a:rPr>
              <a:t> </a:t>
            </a:r>
            <a:r>
              <a:rPr kumimoji="1" lang="en-US" altLang="zh-CN" sz="1400" i="1" dirty="0" err="1">
                <a:latin typeface="微软雅黑" panose="020B0503020204020204" pitchFamily="34" charset="-122"/>
                <a:ea typeface="微软雅黑" panose="020B0503020204020204" pitchFamily="34" charset="-122"/>
              </a:rPr>
              <a:t>S</a:t>
            </a:r>
            <a:r>
              <a:rPr kumimoji="1" lang="en-US" altLang="zh-CN" sz="1400" i="1" baseline="-25000" dirty="0" err="1">
                <a:latin typeface="微软雅黑" panose="020B0503020204020204" pitchFamily="34" charset="-122"/>
                <a:ea typeface="微软雅黑" panose="020B0503020204020204" pitchFamily="34" charset="-122"/>
              </a:rPr>
              <a:t>x</a:t>
            </a:r>
            <a:endParaRPr kumimoji="1" lang="en-US" altLang="zh-CN" sz="1400" i="1" baseline="-25000" dirty="0">
              <a:latin typeface="微软雅黑" panose="020B0503020204020204" pitchFamily="34" charset="-122"/>
              <a:ea typeface="微软雅黑" panose="020B0503020204020204" pitchFamily="34" charset="-122"/>
            </a:endParaRPr>
          </a:p>
        </p:txBody>
      </p:sp>
      <p:sp>
        <p:nvSpPr>
          <p:cNvPr id="166" name="Text Box 57"/>
          <p:cNvSpPr txBox="1">
            <a:spLocks noChangeArrowheads="1"/>
          </p:cNvSpPr>
          <p:nvPr/>
        </p:nvSpPr>
        <p:spPr bwMode="auto">
          <a:xfrm>
            <a:off x="1986513" y="5887060"/>
            <a:ext cx="250855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zh-CN" altLang="en-US" sz="1400" dirty="0">
                <a:latin typeface="微软雅黑" panose="020B0503020204020204" pitchFamily="34" charset="-122"/>
                <a:ea typeface="微软雅黑" panose="020B0503020204020204" pitchFamily="34" charset="-122"/>
              </a:rPr>
              <a:t>规格化内积 </a:t>
            </a:r>
            <a:r>
              <a:rPr kumimoji="1" lang="en-US" altLang="zh-CN" sz="1400" i="1" dirty="0">
                <a:latin typeface="微软雅黑" panose="020B0503020204020204" pitchFamily="34" charset="-122"/>
                <a:ea typeface="微软雅黑" panose="020B0503020204020204" pitchFamily="34" charset="-122"/>
              </a:rPr>
              <a:t>S</a:t>
            </a:r>
            <a:r>
              <a:rPr kumimoji="1" lang="en-US" altLang="zh-CN" sz="1400" dirty="0">
                <a:latin typeface="微软雅黑" panose="020B0503020204020204" pitchFamily="34" charset="-122"/>
                <a:ea typeface="微软雅黑" panose="020B0503020204020204" pitchFamily="34" charset="-122"/>
                <a:sym typeface="Symbol" panose="05050102010706020507" pitchFamily="2" charset="2"/>
              </a:rPr>
              <a:t> </a:t>
            </a:r>
            <a:r>
              <a:rPr kumimoji="1" lang="en-US" altLang="zh-CN" sz="1400" dirty="0">
                <a:latin typeface="微软雅黑" panose="020B0503020204020204" pitchFamily="34" charset="-122"/>
                <a:ea typeface="微软雅黑" panose="020B0503020204020204" pitchFamily="34" charset="-122"/>
                <a:sym typeface="Wingdings" panose="05000000000000000000" pitchFamily="2" charset="2"/>
              </a:rPr>
              <a:t> </a:t>
            </a:r>
            <a:r>
              <a:rPr kumimoji="1" lang="en-US" altLang="zh-CN" sz="1400" i="1" dirty="0" err="1">
                <a:latin typeface="微软雅黑" panose="020B0503020204020204" pitchFamily="34" charset="-122"/>
                <a:ea typeface="微软雅黑" panose="020B0503020204020204" pitchFamily="34" charset="-122"/>
              </a:rPr>
              <a:t>T</a:t>
            </a:r>
            <a:r>
              <a:rPr kumimoji="1" lang="en-US" altLang="zh-CN" sz="1400" i="1" baseline="-25000" dirty="0" err="1">
                <a:latin typeface="微软雅黑" panose="020B0503020204020204" pitchFamily="34" charset="-122"/>
                <a:ea typeface="微软雅黑" panose="020B0503020204020204" pitchFamily="34" charset="-122"/>
              </a:rPr>
              <a:t>x</a:t>
            </a:r>
            <a:endParaRPr kumimoji="1" lang="en-US" altLang="zh-CN" sz="1400" i="1" baseline="-25000" dirty="0">
              <a:latin typeface="微软雅黑" panose="020B0503020204020204" pitchFamily="34" charset="-122"/>
              <a:ea typeface="微软雅黑" panose="020B0503020204020204" pitchFamily="34" charset="-122"/>
            </a:endParaRPr>
          </a:p>
        </p:txBody>
      </p:sp>
      <p:sp>
        <p:nvSpPr>
          <p:cNvPr id="167" name="Line 58"/>
          <p:cNvSpPr>
            <a:spLocks noChangeShapeType="1"/>
          </p:cNvSpPr>
          <p:nvPr/>
        </p:nvSpPr>
        <p:spPr bwMode="auto">
          <a:xfrm flipV="1">
            <a:off x="4511488" y="5591592"/>
            <a:ext cx="6101091" cy="164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68" name="Text Box 59"/>
          <p:cNvSpPr txBox="1">
            <a:spLocks noChangeArrowheads="1"/>
          </p:cNvSpPr>
          <p:nvPr/>
        </p:nvSpPr>
        <p:spPr bwMode="auto">
          <a:xfrm>
            <a:off x="2414757" y="2091947"/>
            <a:ext cx="19796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zh-CN" altLang="en-US" sz="1400" dirty="0">
                <a:latin typeface="微软雅黑" panose="020B0503020204020204" pitchFamily="34" charset="-122"/>
                <a:ea typeface="微软雅黑" panose="020B0503020204020204" pitchFamily="34" charset="-122"/>
              </a:rPr>
              <a:t>数据码元比特</a:t>
            </a:r>
          </a:p>
        </p:txBody>
      </p:sp>
      <p:sp>
        <p:nvSpPr>
          <p:cNvPr id="169" name="Text Box 60"/>
          <p:cNvSpPr txBox="1">
            <a:spLocks noChangeArrowheads="1"/>
          </p:cNvSpPr>
          <p:nvPr/>
        </p:nvSpPr>
        <p:spPr bwMode="auto">
          <a:xfrm>
            <a:off x="1055869" y="3216365"/>
            <a:ext cx="571359"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zh-CN" altLang="en-US" sz="1400" b="1" dirty="0">
                <a:solidFill>
                  <a:srgbClr val="C00000"/>
                </a:solidFill>
                <a:latin typeface="微软雅黑" panose="020B0503020204020204" pitchFamily="34" charset="-122"/>
                <a:ea typeface="微软雅黑" panose="020B0503020204020204" pitchFamily="34" charset="-122"/>
              </a:rPr>
              <a:t>发</a:t>
            </a:r>
          </a:p>
          <a:p>
            <a:pPr algn="l"/>
            <a:r>
              <a:rPr kumimoji="1" lang="zh-CN" altLang="en-US" sz="1400" b="1" dirty="0">
                <a:solidFill>
                  <a:srgbClr val="C00000"/>
                </a:solidFill>
                <a:latin typeface="微软雅黑" panose="020B0503020204020204" pitchFamily="34" charset="-122"/>
                <a:ea typeface="微软雅黑" panose="020B0503020204020204" pitchFamily="34" charset="-122"/>
              </a:rPr>
              <a:t>送</a:t>
            </a:r>
          </a:p>
          <a:p>
            <a:pPr algn="l"/>
            <a:r>
              <a:rPr kumimoji="1" lang="zh-CN" altLang="en-US" sz="1400" b="1" dirty="0">
                <a:solidFill>
                  <a:srgbClr val="C00000"/>
                </a:solidFill>
                <a:latin typeface="微软雅黑" panose="020B0503020204020204" pitchFamily="34" charset="-122"/>
                <a:ea typeface="微软雅黑" panose="020B0503020204020204" pitchFamily="34" charset="-122"/>
              </a:rPr>
              <a:t>端</a:t>
            </a:r>
          </a:p>
        </p:txBody>
      </p:sp>
      <p:sp>
        <p:nvSpPr>
          <p:cNvPr id="170" name="Text Box 61"/>
          <p:cNvSpPr txBox="1">
            <a:spLocks noChangeArrowheads="1"/>
          </p:cNvSpPr>
          <p:nvPr/>
        </p:nvSpPr>
        <p:spPr bwMode="auto">
          <a:xfrm>
            <a:off x="1033065" y="5337164"/>
            <a:ext cx="571359"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eaLnBrk="0" hangingPunct="0"/>
            <a:r>
              <a:rPr kumimoji="1" lang="zh-CN" altLang="en-US" sz="1400" b="1" dirty="0">
                <a:solidFill>
                  <a:srgbClr val="C00000"/>
                </a:solidFill>
                <a:latin typeface="微软雅黑" panose="020B0503020204020204" pitchFamily="34" charset="-122"/>
                <a:ea typeface="微软雅黑" panose="020B0503020204020204" pitchFamily="34" charset="-122"/>
              </a:rPr>
              <a:t>接</a:t>
            </a:r>
          </a:p>
          <a:p>
            <a:pPr algn="l" eaLnBrk="0" hangingPunct="0"/>
            <a:r>
              <a:rPr kumimoji="1" lang="zh-CN" altLang="en-US" sz="1400" b="1" dirty="0">
                <a:solidFill>
                  <a:srgbClr val="C00000"/>
                </a:solidFill>
                <a:latin typeface="微软雅黑" panose="020B0503020204020204" pitchFamily="34" charset="-122"/>
                <a:ea typeface="微软雅黑" panose="020B0503020204020204" pitchFamily="34" charset="-122"/>
              </a:rPr>
              <a:t>收</a:t>
            </a:r>
          </a:p>
          <a:p>
            <a:pPr algn="l" eaLnBrk="0" hangingPunct="0"/>
            <a:r>
              <a:rPr kumimoji="1" lang="zh-CN" altLang="en-US" sz="1400" b="1" dirty="0">
                <a:solidFill>
                  <a:srgbClr val="C00000"/>
                </a:solidFill>
                <a:latin typeface="微软雅黑" panose="020B0503020204020204" pitchFamily="34" charset="-122"/>
                <a:ea typeface="微软雅黑" panose="020B0503020204020204" pitchFamily="34" charset="-122"/>
              </a:rPr>
              <a:t>端</a:t>
            </a:r>
          </a:p>
        </p:txBody>
      </p:sp>
      <p:sp>
        <p:nvSpPr>
          <p:cNvPr id="171" name="AutoShape 62"/>
          <p:cNvSpPr/>
          <p:nvPr/>
        </p:nvSpPr>
        <p:spPr bwMode="auto">
          <a:xfrm>
            <a:off x="1567539" y="2174022"/>
            <a:ext cx="168702" cy="3127029"/>
          </a:xfrm>
          <a:prstGeom prst="leftBracket">
            <a:avLst>
              <a:gd name="adj" fmla="val 174451"/>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72" name="AutoShape 63"/>
          <p:cNvSpPr/>
          <p:nvPr/>
        </p:nvSpPr>
        <p:spPr bwMode="auto">
          <a:xfrm>
            <a:off x="1604583" y="5417141"/>
            <a:ext cx="90838" cy="819101"/>
          </a:xfrm>
          <a:prstGeom prst="leftBracket">
            <a:avLst>
              <a:gd name="adj" fmla="val 84865"/>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 name="矩形 2"/>
          <p:cNvSpPr/>
          <p:nvPr/>
        </p:nvSpPr>
        <p:spPr>
          <a:xfrm>
            <a:off x="794525" y="1382037"/>
            <a:ext cx="4297971" cy="461665"/>
          </a:xfrm>
          <a:prstGeom prst="rect">
            <a:avLst/>
          </a:prstGeom>
        </p:spPr>
        <p:txBody>
          <a:bodyPr wrap="none">
            <a:spAutoFit/>
          </a:bodyPr>
          <a:lstStyle/>
          <a:p>
            <a:pPr marL="342900" indent="-342900">
              <a:buFont typeface="Wingdings" panose="05000000000000000000" pitchFamily="2" charset="2"/>
              <a:buChar char="Ø"/>
            </a:pPr>
            <a:r>
              <a:rPr lang="en-US" altLang="zh-CN" sz="2400" b="1" dirty="0">
                <a:solidFill>
                  <a:srgbClr val="7030A0"/>
                </a:solidFill>
                <a:latin typeface="微软雅黑" panose="020B0503020204020204" pitchFamily="34" charset="-122"/>
                <a:ea typeface="微软雅黑" panose="020B0503020204020204" pitchFamily="34" charset="-122"/>
              </a:rPr>
              <a:t>CDMA</a:t>
            </a:r>
            <a:r>
              <a:rPr lang="zh-CN" altLang="en-US" sz="2400" b="1" dirty="0">
                <a:solidFill>
                  <a:srgbClr val="7030A0"/>
                </a:solidFill>
                <a:latin typeface="微软雅黑" panose="020B0503020204020204" pitchFamily="34" charset="-122"/>
                <a:ea typeface="微软雅黑" panose="020B0503020204020204" pitchFamily="34" charset="-122"/>
              </a:rPr>
              <a:t>编码和解码过程示例</a:t>
            </a:r>
            <a:endParaRPr lang="en-US" altLang="zh-CN" sz="2400" b="1" dirty="0">
              <a:solidFill>
                <a:srgbClr val="7030A0"/>
              </a:solidFill>
              <a:latin typeface="微软雅黑" panose="020B0503020204020204" pitchFamily="34" charset="-122"/>
              <a:ea typeface="微软雅黑" panose="020B0503020204020204" pitchFamily="34" charset="-122"/>
            </a:endParaRPr>
          </a:p>
        </p:txBody>
      </p:sp>
      <p:sp>
        <p:nvSpPr>
          <p:cNvPr id="64" name="标题 1"/>
          <p:cNvSpPr txBox="1"/>
          <p:nvPr/>
        </p:nvSpPr>
        <p:spPr>
          <a:xfrm>
            <a:off x="1307508" y="365126"/>
            <a:ext cx="8220812" cy="8790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t>码分复用</a:t>
            </a:r>
            <a:r>
              <a:rPr lang="en-US" altLang="zh-CN" dirty="0"/>
              <a:t>(CDMA)</a:t>
            </a:r>
            <a:endParaRPr lang="zh-CN" altLang="en-US" dirty="0"/>
          </a:p>
        </p:txBody>
      </p:sp>
      <p:sp>
        <p:nvSpPr>
          <p:cNvPr id="63" name="文本框 62"/>
          <p:cNvSpPr txBox="1"/>
          <p:nvPr/>
        </p:nvSpPr>
        <p:spPr>
          <a:xfrm>
            <a:off x="37073" y="6449664"/>
            <a:ext cx="1359242"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复用技术</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致谢</a:t>
            </a:r>
          </a:p>
        </p:txBody>
      </p:sp>
      <p:sp>
        <p:nvSpPr>
          <p:cNvPr id="4" name="灯片编号占位符 3"/>
          <p:cNvSpPr>
            <a:spLocks noGrp="1"/>
          </p:cNvSpPr>
          <p:nvPr>
            <p:ph type="sldNum" sz="quarter" idx="12"/>
          </p:nvPr>
        </p:nvSpPr>
        <p:spPr/>
        <p:txBody>
          <a:bodyPr/>
          <a:lstStyle/>
          <a:p>
            <a:fld id="{8D4D1E41-7A09-AB4A-A4E1-09765ADA2698}" type="slidenum">
              <a:rPr kumimoji="1" lang="zh-CN" altLang="en-US" smtClean="0"/>
              <a:t>86</a:t>
            </a:fld>
            <a:endParaRPr kumimoji="1" lang="zh-CN" altLang="en-US" dirty="0"/>
          </a:p>
        </p:txBody>
      </p:sp>
      <p:sp>
        <p:nvSpPr>
          <p:cNvPr id="5" name="矩形 4"/>
          <p:cNvSpPr/>
          <p:nvPr/>
        </p:nvSpPr>
        <p:spPr>
          <a:xfrm>
            <a:off x="206475" y="3732161"/>
            <a:ext cx="11779051" cy="879086"/>
          </a:xfrm>
          <a:prstGeom prst="rect">
            <a:avLst/>
          </a:prstGeom>
          <a:solidFill>
            <a:srgbClr val="FB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6" name="圆角矩形 24"/>
          <p:cNvSpPr/>
          <p:nvPr/>
        </p:nvSpPr>
        <p:spPr>
          <a:xfrm>
            <a:off x="875880" y="3568766"/>
            <a:ext cx="1260000" cy="442674"/>
          </a:xfrm>
          <a:prstGeom prst="roundRect">
            <a:avLst/>
          </a:prstGeom>
          <a:solidFill>
            <a:srgbClr val="5B307E"/>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300"/>
              </a:spcAft>
            </a:pPr>
            <a:r>
              <a:rPr lang="zh-CN" altLang="en-US" sz="2000" dirty="0">
                <a:solidFill>
                  <a:schemeClr val="bg1"/>
                </a:solidFill>
                <a:latin typeface="微软雅黑" panose="020B0503020204020204" pitchFamily="34" charset="-122"/>
                <a:ea typeface="微软雅黑" panose="020B0503020204020204" pitchFamily="34" charset="-122"/>
              </a:rPr>
              <a:t>熊轲</a:t>
            </a:r>
          </a:p>
        </p:txBody>
      </p:sp>
      <p:sp>
        <p:nvSpPr>
          <p:cNvPr id="7" name="圆角矩形 25"/>
          <p:cNvSpPr/>
          <p:nvPr/>
        </p:nvSpPr>
        <p:spPr>
          <a:xfrm>
            <a:off x="3965247" y="3582883"/>
            <a:ext cx="1260000" cy="442674"/>
          </a:xfrm>
          <a:prstGeom prst="roundRect">
            <a:avLst/>
          </a:prstGeom>
          <a:solidFill>
            <a:srgbClr val="5B307E"/>
          </a:solidFill>
        </p:spPr>
        <p:txBody>
          <a:bodyPr wrap="square" rtlCol="0">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300"/>
              </a:spcAft>
            </a:pPr>
            <a:r>
              <a:rPr lang="zh-CN" altLang="en-US" sz="2000" dirty="0">
                <a:solidFill>
                  <a:schemeClr val="bg1"/>
                </a:solidFill>
                <a:latin typeface="微软雅黑" panose="020B0503020204020204" pitchFamily="34" charset="-122"/>
                <a:ea typeface="微软雅黑" panose="020B0503020204020204" pitchFamily="34" charset="-122"/>
              </a:rPr>
              <a:t>王健</a:t>
            </a:r>
          </a:p>
        </p:txBody>
      </p:sp>
      <p:sp>
        <p:nvSpPr>
          <p:cNvPr id="8" name="圆角矩形 28"/>
          <p:cNvSpPr/>
          <p:nvPr/>
        </p:nvSpPr>
        <p:spPr>
          <a:xfrm>
            <a:off x="2431978" y="3572563"/>
            <a:ext cx="1260000" cy="442674"/>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赵阿群</a:t>
            </a:r>
          </a:p>
        </p:txBody>
      </p:sp>
      <p:sp>
        <p:nvSpPr>
          <p:cNvPr id="9" name="圆角矩形 29"/>
          <p:cNvSpPr/>
          <p:nvPr/>
        </p:nvSpPr>
        <p:spPr>
          <a:xfrm>
            <a:off x="8515842" y="3582883"/>
            <a:ext cx="1260000" cy="442674"/>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梁满贵</a:t>
            </a:r>
          </a:p>
        </p:txBody>
      </p:sp>
      <p:sp>
        <p:nvSpPr>
          <p:cNvPr id="11" name="圆角矩形 32"/>
          <p:cNvSpPr/>
          <p:nvPr/>
        </p:nvSpPr>
        <p:spPr>
          <a:xfrm>
            <a:off x="5455729" y="3582883"/>
            <a:ext cx="1260000" cy="442674"/>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刘强</a:t>
            </a:r>
          </a:p>
        </p:txBody>
      </p:sp>
      <p:sp>
        <p:nvSpPr>
          <p:cNvPr id="12" name="文本框 30"/>
          <p:cNvSpPr txBox="1"/>
          <p:nvPr/>
        </p:nvSpPr>
        <p:spPr>
          <a:xfrm>
            <a:off x="875880" y="4071564"/>
            <a:ext cx="1260000"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300"/>
              </a:spcAft>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北京交通大学</a:t>
            </a:r>
          </a:p>
        </p:txBody>
      </p:sp>
      <p:sp>
        <p:nvSpPr>
          <p:cNvPr id="13" name="文本框 33"/>
          <p:cNvSpPr txBox="1"/>
          <p:nvPr/>
        </p:nvSpPr>
        <p:spPr>
          <a:xfrm>
            <a:off x="6985786" y="4070709"/>
            <a:ext cx="1260000"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300"/>
              </a:spcAft>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北京交通大学</a:t>
            </a:r>
          </a:p>
        </p:txBody>
      </p:sp>
      <p:sp>
        <p:nvSpPr>
          <p:cNvPr id="14" name="文本框 34"/>
          <p:cNvSpPr txBox="1"/>
          <p:nvPr/>
        </p:nvSpPr>
        <p:spPr>
          <a:xfrm>
            <a:off x="8515842" y="4085681"/>
            <a:ext cx="1260000"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300"/>
              </a:spcAft>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北京交通大学</a:t>
            </a:r>
          </a:p>
        </p:txBody>
      </p:sp>
      <p:sp>
        <p:nvSpPr>
          <p:cNvPr id="15" name="文本框 35"/>
          <p:cNvSpPr txBox="1"/>
          <p:nvPr/>
        </p:nvSpPr>
        <p:spPr>
          <a:xfrm>
            <a:off x="2431978" y="4075361"/>
            <a:ext cx="1260000"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300"/>
              </a:spcAft>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北京交通大学</a:t>
            </a:r>
          </a:p>
        </p:txBody>
      </p:sp>
      <p:sp>
        <p:nvSpPr>
          <p:cNvPr id="16" name="文本框 36"/>
          <p:cNvSpPr txBox="1"/>
          <p:nvPr/>
        </p:nvSpPr>
        <p:spPr>
          <a:xfrm>
            <a:off x="3965247" y="4085681"/>
            <a:ext cx="1260000"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300"/>
              </a:spcAft>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北京交通大学</a:t>
            </a:r>
          </a:p>
        </p:txBody>
      </p:sp>
      <p:sp>
        <p:nvSpPr>
          <p:cNvPr id="17" name="文本框 37"/>
          <p:cNvSpPr txBox="1"/>
          <p:nvPr/>
        </p:nvSpPr>
        <p:spPr>
          <a:xfrm>
            <a:off x="5455729" y="4085681"/>
            <a:ext cx="1260000"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300"/>
              </a:spcAft>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北京交通大学</a:t>
            </a:r>
          </a:p>
        </p:txBody>
      </p:sp>
      <p:sp>
        <p:nvSpPr>
          <p:cNvPr id="31" name="圆角矩形 60"/>
          <p:cNvSpPr/>
          <p:nvPr/>
        </p:nvSpPr>
        <p:spPr>
          <a:xfrm>
            <a:off x="6985786" y="3567911"/>
            <a:ext cx="1260000" cy="442674"/>
          </a:xfrm>
          <a:prstGeom prst="roundRect">
            <a:avLst/>
          </a:prstGeom>
          <a:solidFill>
            <a:srgbClr val="5B307E"/>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300"/>
              </a:spcAft>
            </a:pPr>
            <a:r>
              <a:rPr lang="zh-CN" altLang="en-US" sz="2000" dirty="0">
                <a:solidFill>
                  <a:schemeClr val="bg1"/>
                </a:solidFill>
                <a:latin typeface="微软雅黑" panose="020B0503020204020204" pitchFamily="34" charset="-122"/>
                <a:ea typeface="微软雅黑" panose="020B0503020204020204" pitchFamily="34" charset="-122"/>
              </a:rPr>
              <a:t>孙延涛</a:t>
            </a:r>
          </a:p>
        </p:txBody>
      </p:sp>
      <p:pic>
        <p:nvPicPr>
          <p:cNvPr id="39" name="图片 38"/>
          <p:cNvPicPr>
            <a:picLocks noChangeAspect="1"/>
          </p:cNvPicPr>
          <p:nvPr/>
        </p:nvPicPr>
        <p:blipFill>
          <a:blip r:embed="rId2"/>
          <a:stretch>
            <a:fillRect/>
          </a:stretch>
        </p:blipFill>
        <p:spPr>
          <a:xfrm>
            <a:off x="893241" y="1655040"/>
            <a:ext cx="1260000" cy="1855248"/>
          </a:xfrm>
          <a:prstGeom prst="ellipse">
            <a:avLst/>
          </a:prstGeom>
          <a:ln w="63500" cap="rnd">
            <a:no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pic>
        <p:nvPicPr>
          <p:cNvPr id="41" name="图片 40"/>
          <p:cNvPicPr>
            <a:picLocks noChangeAspect="1"/>
          </p:cNvPicPr>
          <p:nvPr/>
        </p:nvPicPr>
        <p:blipFill>
          <a:blip r:embed="rId3"/>
          <a:stretch>
            <a:fillRect/>
          </a:stretch>
        </p:blipFill>
        <p:spPr>
          <a:xfrm>
            <a:off x="2337734" y="1658837"/>
            <a:ext cx="1284400" cy="1872000"/>
          </a:xfrm>
          <a:prstGeom prst="ellipse">
            <a:avLst/>
          </a:prstGeom>
          <a:ln w="63500" cap="rnd">
            <a:no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pic>
        <p:nvPicPr>
          <p:cNvPr id="43" name="图片 42"/>
          <p:cNvPicPr>
            <a:picLocks noChangeAspect="1"/>
          </p:cNvPicPr>
          <p:nvPr/>
        </p:nvPicPr>
        <p:blipFill>
          <a:blip r:embed="rId4"/>
          <a:stretch>
            <a:fillRect/>
          </a:stretch>
        </p:blipFill>
        <p:spPr>
          <a:xfrm>
            <a:off x="6966451" y="1654185"/>
            <a:ext cx="1338854" cy="1891326"/>
          </a:xfrm>
          <a:prstGeom prst="ellipse">
            <a:avLst/>
          </a:prstGeom>
          <a:ln w="63500" cap="rnd">
            <a:no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pic>
        <p:nvPicPr>
          <p:cNvPr id="45" name="图片 44"/>
          <p:cNvPicPr>
            <a:picLocks noChangeAspect="1"/>
          </p:cNvPicPr>
          <p:nvPr/>
        </p:nvPicPr>
        <p:blipFill>
          <a:blip r:embed="rId5"/>
          <a:stretch>
            <a:fillRect/>
          </a:stretch>
        </p:blipFill>
        <p:spPr>
          <a:xfrm>
            <a:off x="3948296" y="1665360"/>
            <a:ext cx="1284399" cy="1891326"/>
          </a:xfrm>
          <a:prstGeom prst="ellipse">
            <a:avLst/>
          </a:prstGeom>
          <a:ln w="63500" cap="rnd">
            <a:no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pic>
        <p:nvPicPr>
          <p:cNvPr id="47" name="图片 46"/>
          <p:cNvPicPr>
            <a:picLocks noChangeAspect="1"/>
          </p:cNvPicPr>
          <p:nvPr/>
        </p:nvPicPr>
        <p:blipFill>
          <a:blip r:embed="rId6"/>
          <a:stretch>
            <a:fillRect/>
          </a:stretch>
        </p:blipFill>
        <p:spPr>
          <a:xfrm>
            <a:off x="5431329" y="1654185"/>
            <a:ext cx="1284400" cy="1872000"/>
          </a:xfrm>
          <a:prstGeom prst="ellipse">
            <a:avLst/>
          </a:prstGeom>
          <a:ln w="63500" cap="rnd"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pic>
        <p:nvPicPr>
          <p:cNvPr id="51" name="图片 50"/>
          <p:cNvPicPr>
            <a:picLocks noChangeAspect="1"/>
          </p:cNvPicPr>
          <p:nvPr/>
        </p:nvPicPr>
        <p:blipFill>
          <a:blip r:embed="rId7"/>
          <a:stretch>
            <a:fillRect/>
          </a:stretch>
        </p:blipFill>
        <p:spPr>
          <a:xfrm>
            <a:off x="8515843" y="1603553"/>
            <a:ext cx="1260000" cy="1943931"/>
          </a:xfrm>
          <a:prstGeom prst="ellipse">
            <a:avLst/>
          </a:prstGeom>
          <a:ln w="63500" cap="rnd"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sp>
        <p:nvSpPr>
          <p:cNvPr id="57" name="矩形 56"/>
          <p:cNvSpPr/>
          <p:nvPr/>
        </p:nvSpPr>
        <p:spPr>
          <a:xfrm>
            <a:off x="538092" y="4933989"/>
            <a:ext cx="11245813" cy="1844095"/>
          </a:xfrm>
          <a:prstGeom prst="rect">
            <a:avLst/>
          </a:prstGeom>
          <a:ln>
            <a:solidFill>
              <a:srgbClr val="5B307E"/>
            </a:solid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00"/>
              </a:spcBef>
              <a:spcAft>
                <a:spcPts val="300"/>
              </a:spcAft>
            </a:pPr>
            <a:r>
              <a:rPr lang="en-US" altLang="zh-CN" sz="14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计算机网络：自顶向下方法</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原书第</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7</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版</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，库罗斯 罗斯，机械工业出版社，</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2018</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年</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6</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月</a:t>
            </a:r>
          </a:p>
          <a:p>
            <a:pPr>
              <a:spcBef>
                <a:spcPts val="100"/>
              </a:spcBef>
              <a:spcAft>
                <a:spcPts val="300"/>
              </a:spcAft>
            </a:pPr>
            <a:r>
              <a:rPr lang="en-US" altLang="zh-CN" sz="14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计算机网络（第</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5</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版）</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Tanenbaum</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 </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&amp;</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 </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rPr>
              <a:t>Wetherall</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，清华大学出版社，</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2012</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年</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3</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月</a:t>
            </a:r>
          </a:p>
          <a:p>
            <a:pPr>
              <a:spcBef>
                <a:spcPts val="100"/>
              </a:spcBef>
              <a:spcAft>
                <a:spcPts val="300"/>
              </a:spcAft>
            </a:pPr>
            <a:r>
              <a:rPr lang="en-US" altLang="zh-CN" sz="14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计算机网络（第</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7</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版）</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，谢希仁，电子工业出版社，</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2017</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年</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1</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月</a:t>
            </a:r>
          </a:p>
          <a:p>
            <a:pPr>
              <a:spcBef>
                <a:spcPts val="100"/>
              </a:spcBef>
              <a:spcAft>
                <a:spcPts val="300"/>
              </a:spcAft>
            </a:pPr>
            <a:r>
              <a:rPr lang="en-US" altLang="zh-CN" sz="14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计算机网络教程（第</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6</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版）</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，吴功宜，电子工业出版社，</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2018</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年</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3</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月</a:t>
            </a:r>
          </a:p>
          <a:p>
            <a:pPr>
              <a:spcBef>
                <a:spcPts val="100"/>
              </a:spcBef>
              <a:spcAft>
                <a:spcPts val="300"/>
              </a:spcAft>
            </a:pPr>
            <a:r>
              <a:rPr lang="en-US" altLang="zh-CN" sz="14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计算机网络（第</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3</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版）</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，徐敬东、张建忠，清华大学出版社，</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2013</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年</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6</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月</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r>
              <a:rPr lang="en-US" altLang="zh-CN" sz="14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宽带接入技术</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，通信行业国家职业资格认证培训授课专用讲义</a:t>
            </a:r>
          </a:p>
          <a:p>
            <a:r>
              <a:rPr lang="en-US" altLang="zh-CN" sz="1400" dirty="0">
                <a:solidFill>
                  <a:schemeClr val="bg1">
                    <a:lumMod val="50000"/>
                  </a:schemeClr>
                </a:solidFill>
                <a:latin typeface="微软雅黑" panose="020B0503020204020204" pitchFamily="34" charset="-122"/>
                <a:ea typeface="微软雅黑" panose="020B0503020204020204" pitchFamily="34" charset="-122"/>
              </a:rPr>
              <a:t>《EPON</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技术交流</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，华为</a:t>
            </a:r>
          </a:p>
        </p:txBody>
      </p:sp>
      <p:sp>
        <p:nvSpPr>
          <p:cNvPr id="58" name="矩形 57"/>
          <p:cNvSpPr/>
          <p:nvPr/>
        </p:nvSpPr>
        <p:spPr>
          <a:xfrm>
            <a:off x="9094160" y="5412502"/>
            <a:ext cx="2031325" cy="684803"/>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300"/>
              </a:spcAft>
            </a:pPr>
            <a:r>
              <a:rPr lang="zh-CN" altLang="en-US" dirty="0">
                <a:solidFill>
                  <a:srgbClr val="5B307E"/>
                </a:solidFill>
                <a:latin typeface="微软雅黑" panose="020B0503020204020204" pitchFamily="34" charset="-122"/>
                <a:ea typeface="微软雅黑" panose="020B0503020204020204" pitchFamily="34" charset="-122"/>
              </a:rPr>
              <a:t>特别致谢：</a:t>
            </a:r>
            <a:endParaRPr lang="en-US" altLang="zh-CN" dirty="0">
              <a:solidFill>
                <a:srgbClr val="5B307E"/>
              </a:solidFill>
              <a:latin typeface="微软雅黑" panose="020B0503020204020204" pitchFamily="34" charset="-122"/>
              <a:ea typeface="微软雅黑" panose="020B0503020204020204" pitchFamily="34" charset="-122"/>
            </a:endParaRPr>
          </a:p>
          <a:p>
            <a:pPr algn="ctr">
              <a:spcAft>
                <a:spcPts val="300"/>
              </a:spcAft>
            </a:pPr>
            <a:r>
              <a:rPr lang="zh-CN" altLang="en-US" dirty="0">
                <a:solidFill>
                  <a:srgbClr val="5B307E"/>
                </a:solidFill>
                <a:latin typeface="微软雅黑" panose="020B0503020204020204" pitchFamily="34" charset="-122"/>
                <a:ea typeface="微软雅黑" panose="020B0503020204020204" pitchFamily="34" charset="-122"/>
              </a:rPr>
              <a:t>部分内容取材于此</a:t>
            </a:r>
          </a:p>
        </p:txBody>
      </p:sp>
      <p:sp>
        <p:nvSpPr>
          <p:cNvPr id="61" name="圆角矩形 32"/>
          <p:cNvSpPr/>
          <p:nvPr/>
        </p:nvSpPr>
        <p:spPr>
          <a:xfrm>
            <a:off x="10035197" y="3572563"/>
            <a:ext cx="1260000" cy="432000"/>
          </a:xfrm>
          <a:prstGeom prst="roundRect">
            <a:avLst/>
          </a:prstGeom>
          <a:solidFill>
            <a:srgbClr val="5B307E"/>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300"/>
              </a:spcAft>
            </a:pPr>
            <a:r>
              <a:rPr lang="zh-CN" altLang="en-US" sz="2000" dirty="0">
                <a:solidFill>
                  <a:schemeClr val="bg1"/>
                </a:solidFill>
                <a:latin typeface="微软雅黑" panose="020B0503020204020204" pitchFamily="34" charset="-122"/>
                <a:ea typeface="微软雅黑" panose="020B0503020204020204" pitchFamily="34" charset="-122"/>
              </a:rPr>
              <a:t>崔勇</a:t>
            </a:r>
          </a:p>
        </p:txBody>
      </p:sp>
      <p:sp>
        <p:nvSpPr>
          <p:cNvPr id="62" name="文本框 37"/>
          <p:cNvSpPr txBox="1"/>
          <p:nvPr/>
        </p:nvSpPr>
        <p:spPr>
          <a:xfrm>
            <a:off x="10039351" y="4075361"/>
            <a:ext cx="1260000" cy="307777"/>
          </a:xfrm>
          <a:prstGeom prst="rect">
            <a:avLst/>
          </a:prstGeom>
          <a:noFill/>
        </p:spPr>
        <p:txBody>
          <a:bodyPr wrap="square" rtlCol="0">
            <a:spAutoFit/>
          </a:bodyPr>
          <a:lstStyle>
            <a:defPPr>
              <a:defRPr lang="zh-CN"/>
            </a:defPPr>
            <a:lvl1pPr algn="ctr">
              <a:spcAft>
                <a:spcPts val="300"/>
              </a:spcAft>
              <a:defRPr sz="1400">
                <a:solidFill>
                  <a:schemeClr val="tx1">
                    <a:lumMod val="95000"/>
                    <a:lumOff val="5000"/>
                  </a:schemeClr>
                </a:solidFill>
                <a:latin typeface="微软雅黑" panose="020B0503020204020204" pitchFamily="34" charset="-122"/>
                <a:ea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清华大学</a:t>
            </a:r>
          </a:p>
        </p:txBody>
      </p:sp>
      <p:pic>
        <p:nvPicPr>
          <p:cNvPr id="63" name="图片 62"/>
          <p:cNvPicPr>
            <a:picLocks noChangeAspect="1"/>
          </p:cNvPicPr>
          <p:nvPr/>
        </p:nvPicPr>
        <p:blipFill rotWithShape="1">
          <a:blip r:embed="rId8" cstate="print"/>
          <a:srcRect l="11272" t="-2850" r="13856" b="20785"/>
          <a:stretch>
            <a:fillRect/>
          </a:stretch>
        </p:blipFill>
        <p:spPr bwMode="auto">
          <a:xfrm>
            <a:off x="10039351" y="1603553"/>
            <a:ext cx="1251692" cy="1927284"/>
          </a:xfrm>
          <a:prstGeom prst="ellipse">
            <a:avLst/>
          </a:prstGeom>
          <a:ln w="63500" cap="rnd"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矩形: 圆角 78"/>
          <p:cNvSpPr/>
          <p:nvPr/>
        </p:nvSpPr>
        <p:spPr>
          <a:xfrm>
            <a:off x="1133062" y="1902225"/>
            <a:ext cx="9513922" cy="4450841"/>
          </a:xfrm>
          <a:prstGeom prst="roundRect">
            <a:avLst>
              <a:gd name="adj" fmla="val 8422"/>
            </a:avLst>
          </a:prstGeom>
          <a:solidFill>
            <a:schemeClr val="bg1"/>
          </a:solidFill>
          <a:ln>
            <a:solidFill>
              <a:schemeClr val="bg1">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p:cNvSpPr>
            <a:spLocks noGrp="1"/>
          </p:cNvSpPr>
          <p:nvPr>
            <p:ph type="title"/>
          </p:nvPr>
        </p:nvSpPr>
        <p:spPr/>
        <p:txBody>
          <a:bodyPr/>
          <a:lstStyle/>
          <a:p>
            <a:r>
              <a:rPr lang="zh-CN" altLang="en-US" dirty="0"/>
              <a:t>物理层过程特性 </a:t>
            </a:r>
          </a:p>
        </p:txBody>
      </p:sp>
      <p:sp>
        <p:nvSpPr>
          <p:cNvPr id="4" name="灯片编号占位符 3"/>
          <p:cNvSpPr>
            <a:spLocks noGrp="1"/>
          </p:cNvSpPr>
          <p:nvPr>
            <p:ph type="sldNum" sz="quarter" idx="12"/>
          </p:nvPr>
        </p:nvSpPr>
        <p:spPr>
          <a:xfrm>
            <a:off x="8610600" y="6195709"/>
            <a:ext cx="2743200" cy="365125"/>
          </a:xfrm>
        </p:spPr>
        <p:txBody>
          <a:bodyPr/>
          <a:lstStyle/>
          <a:p>
            <a:fld id="{8D4D1E41-7A09-AB4A-A4E1-09765ADA2698}" type="slidenum">
              <a:rPr kumimoji="1" lang="zh-CN" altLang="en-US" smtClean="0"/>
              <a:t>9</a:t>
            </a:fld>
            <a:endParaRPr kumimoji="1" lang="zh-CN" altLang="en-US" dirty="0"/>
          </a:p>
        </p:txBody>
      </p:sp>
      <p:sp>
        <p:nvSpPr>
          <p:cNvPr id="5" name="内容占位符 2"/>
          <p:cNvSpPr>
            <a:spLocks noGrp="1"/>
          </p:cNvSpPr>
          <p:nvPr>
            <p:ph idx="1"/>
          </p:nvPr>
        </p:nvSpPr>
        <p:spPr>
          <a:xfrm>
            <a:off x="765758" y="1381210"/>
            <a:ext cx="10515600" cy="530984"/>
          </a:xfrm>
        </p:spPr>
        <p:txBody>
          <a:bodyPr/>
          <a:lstStyle/>
          <a:p>
            <a:r>
              <a:rPr lang="zh-CN" altLang="en-US" dirty="0"/>
              <a:t>指明</a:t>
            </a:r>
            <a:r>
              <a:rPr lang="zh-CN" altLang="en-US" dirty="0">
                <a:solidFill>
                  <a:srgbClr val="C00000"/>
                </a:solidFill>
              </a:rPr>
              <a:t>对于不同功能的各种可能事件的出现顺序</a:t>
            </a:r>
            <a:endParaRPr lang="en-US" altLang="zh-CN" dirty="0">
              <a:solidFill>
                <a:srgbClr val="C00000"/>
              </a:solidFill>
            </a:endParaRPr>
          </a:p>
          <a:p>
            <a:pPr marL="0" indent="0">
              <a:buNone/>
            </a:pPr>
            <a:endParaRPr lang="zh-CN" altLang="en-US" dirty="0"/>
          </a:p>
          <a:p>
            <a:endParaRPr lang="zh-CN" altLang="en-US" dirty="0"/>
          </a:p>
        </p:txBody>
      </p:sp>
      <p:grpSp>
        <p:nvGrpSpPr>
          <p:cNvPr id="99" name="组合 98"/>
          <p:cNvGrpSpPr/>
          <p:nvPr/>
        </p:nvGrpSpPr>
        <p:grpSpPr>
          <a:xfrm>
            <a:off x="1445034" y="1997007"/>
            <a:ext cx="9201949" cy="4356060"/>
            <a:chOff x="1508551" y="2142673"/>
            <a:chExt cx="9201949" cy="4356060"/>
          </a:xfrm>
        </p:grpSpPr>
        <p:grpSp>
          <p:nvGrpSpPr>
            <p:cNvPr id="87" name="组合 86"/>
            <p:cNvGrpSpPr/>
            <p:nvPr/>
          </p:nvGrpSpPr>
          <p:grpSpPr>
            <a:xfrm>
              <a:off x="1508551" y="2818356"/>
              <a:ext cx="8762792" cy="3680377"/>
              <a:chOff x="2022117" y="2693096"/>
              <a:chExt cx="8762792" cy="3680377"/>
            </a:xfrm>
          </p:grpSpPr>
          <p:pic>
            <p:nvPicPr>
              <p:cNvPr id="1030" name="Picture 6"/>
              <p:cNvPicPr>
                <a:picLocks noChangeAspect="1" noChangeArrowheads="1"/>
              </p:cNvPicPr>
              <p:nvPr/>
            </p:nvPicPr>
            <p:blipFill>
              <a:blip r:embed="rId2"/>
              <a:srcRect/>
              <a:stretch>
                <a:fillRect/>
              </a:stretch>
            </p:blipFill>
            <p:spPr bwMode="auto">
              <a:xfrm>
                <a:off x="3106453" y="4838031"/>
                <a:ext cx="7515617" cy="1206000"/>
              </a:xfrm>
              <a:prstGeom prst="rect">
                <a:avLst/>
              </a:prstGeom>
              <a:noFill/>
              <a:ln w="9525">
                <a:noFill/>
                <a:miter lim="800000"/>
                <a:headEnd/>
                <a:tailEnd/>
              </a:ln>
              <a:effectLst/>
            </p:spPr>
          </p:pic>
          <p:pic>
            <p:nvPicPr>
              <p:cNvPr id="1029" name="Picture 5"/>
              <p:cNvPicPr>
                <a:picLocks noChangeArrowheads="1"/>
              </p:cNvPicPr>
              <p:nvPr/>
            </p:nvPicPr>
            <p:blipFill>
              <a:blip r:embed="rId3"/>
              <a:srcRect/>
              <a:stretch>
                <a:fillRect/>
              </a:stretch>
            </p:blipFill>
            <p:spPr bwMode="auto">
              <a:xfrm>
                <a:off x="3106454" y="4443609"/>
                <a:ext cx="7515617" cy="432000"/>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3106455" y="2755726"/>
                <a:ext cx="7515616" cy="1715004"/>
              </a:xfrm>
              <a:prstGeom prst="rect">
                <a:avLst/>
              </a:prstGeom>
              <a:noFill/>
              <a:ln w="9525">
                <a:noFill/>
                <a:miter lim="800000"/>
                <a:headEnd/>
                <a:tailEnd/>
              </a:ln>
              <a:effectLst/>
            </p:spPr>
          </p:pic>
          <p:cxnSp>
            <p:nvCxnSpPr>
              <p:cNvPr id="8" name="直接连接符 7"/>
              <p:cNvCxnSpPr/>
              <p:nvPr/>
            </p:nvCxnSpPr>
            <p:spPr>
              <a:xfrm>
                <a:off x="4910203" y="2768251"/>
                <a:ext cx="0" cy="3240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104340" y="2768252"/>
                <a:ext cx="0" cy="3240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3281819" y="2693096"/>
                <a:ext cx="1620000" cy="369332"/>
                <a:chOff x="3281819" y="2655518"/>
                <a:chExt cx="1620000" cy="369332"/>
              </a:xfrm>
            </p:grpSpPr>
            <p:cxnSp>
              <p:nvCxnSpPr>
                <p:cNvPr id="11" name="直接箭头连接符 10"/>
                <p:cNvCxnSpPr/>
                <p:nvPr/>
              </p:nvCxnSpPr>
              <p:spPr>
                <a:xfrm flipV="1">
                  <a:off x="3281819" y="3006247"/>
                  <a:ext cx="162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281819" y="2655518"/>
                  <a:ext cx="1620000"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启呼</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摘机</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8116866" y="3583167"/>
                <a:ext cx="1620000" cy="369332"/>
                <a:chOff x="9070931" y="3708427"/>
                <a:chExt cx="1620000" cy="369332"/>
              </a:xfrm>
            </p:grpSpPr>
            <p:cxnSp>
              <p:nvCxnSpPr>
                <p:cNvPr id="14" name="直接箭头连接符 13"/>
                <p:cNvCxnSpPr/>
                <p:nvPr/>
              </p:nvCxnSpPr>
              <p:spPr>
                <a:xfrm flipV="1">
                  <a:off x="9070931" y="4059156"/>
                  <a:ext cx="1620000"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070931" y="3708427"/>
                  <a:ext cx="1620000"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振铃信号</a:t>
                  </a:r>
                </a:p>
              </p:txBody>
            </p:sp>
          </p:grpSp>
          <p:cxnSp>
            <p:nvCxnSpPr>
              <p:cNvPr id="17" name="直接箭头连接符 16"/>
              <p:cNvCxnSpPr/>
              <p:nvPr/>
            </p:nvCxnSpPr>
            <p:spPr>
              <a:xfrm flipV="1">
                <a:off x="3290203" y="3359064"/>
                <a:ext cx="162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277677" y="3020861"/>
                <a:ext cx="1620000"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拨号信号</a:t>
                </a:r>
              </a:p>
            </p:txBody>
          </p:sp>
          <p:grpSp>
            <p:nvGrpSpPr>
              <p:cNvPr id="29" name="组合 28"/>
              <p:cNvGrpSpPr/>
              <p:nvPr/>
            </p:nvGrpSpPr>
            <p:grpSpPr>
              <a:xfrm>
                <a:off x="4897677" y="3132953"/>
                <a:ext cx="3194137" cy="369332"/>
                <a:chOff x="4897677" y="3308317"/>
                <a:chExt cx="3194137" cy="369332"/>
              </a:xfrm>
            </p:grpSpPr>
            <p:cxnSp>
              <p:nvCxnSpPr>
                <p:cNvPr id="21" name="直接箭头连接符 20"/>
                <p:cNvCxnSpPr/>
                <p:nvPr/>
              </p:nvCxnSpPr>
              <p:spPr>
                <a:xfrm>
                  <a:off x="4897677" y="3659046"/>
                  <a:ext cx="319413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098093" y="3308317"/>
                  <a:ext cx="2780778"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占用信号</a:t>
                  </a:r>
                </a:p>
              </p:txBody>
            </p:sp>
          </p:grpSp>
          <p:grpSp>
            <p:nvGrpSpPr>
              <p:cNvPr id="35" name="组合 34"/>
              <p:cNvGrpSpPr/>
              <p:nvPr/>
            </p:nvGrpSpPr>
            <p:grpSpPr>
              <a:xfrm>
                <a:off x="8104340" y="3908483"/>
                <a:ext cx="1620000" cy="369332"/>
                <a:chOff x="9880931" y="1641632"/>
                <a:chExt cx="1620000" cy="369332"/>
              </a:xfrm>
            </p:grpSpPr>
            <p:cxnSp>
              <p:nvCxnSpPr>
                <p:cNvPr id="23" name="直接箭头连接符 22"/>
                <p:cNvCxnSpPr/>
                <p:nvPr/>
              </p:nvCxnSpPr>
              <p:spPr>
                <a:xfrm flipV="1">
                  <a:off x="9880931" y="1992361"/>
                  <a:ext cx="1620000"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9880931" y="1641632"/>
                  <a:ext cx="1620000"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应答</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摘机</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grpSp>
          <p:grpSp>
            <p:nvGrpSpPr>
              <p:cNvPr id="61" name="组合 60"/>
              <p:cNvGrpSpPr/>
              <p:nvPr/>
            </p:nvGrpSpPr>
            <p:grpSpPr>
              <a:xfrm>
                <a:off x="4897677" y="5263742"/>
                <a:ext cx="3194137" cy="369332"/>
                <a:chOff x="5450909" y="2405359"/>
                <a:chExt cx="3194137" cy="369332"/>
              </a:xfrm>
            </p:grpSpPr>
            <p:cxnSp>
              <p:nvCxnSpPr>
                <p:cNvPr id="27" name="直接箭头连接符 26"/>
                <p:cNvCxnSpPr/>
                <p:nvPr/>
              </p:nvCxnSpPr>
              <p:spPr>
                <a:xfrm>
                  <a:off x="5450909" y="2756088"/>
                  <a:ext cx="319413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651325" y="2405359"/>
                  <a:ext cx="2780778"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前向拆线信号</a:t>
                  </a:r>
                </a:p>
              </p:txBody>
            </p:sp>
          </p:grpSp>
          <p:grpSp>
            <p:nvGrpSpPr>
              <p:cNvPr id="30" name="组合 29"/>
              <p:cNvGrpSpPr/>
              <p:nvPr/>
            </p:nvGrpSpPr>
            <p:grpSpPr>
              <a:xfrm>
                <a:off x="4899765" y="3457907"/>
                <a:ext cx="3194137" cy="369332"/>
                <a:chOff x="4897677" y="3308317"/>
                <a:chExt cx="3194137" cy="369332"/>
              </a:xfrm>
            </p:grpSpPr>
            <p:cxnSp>
              <p:nvCxnSpPr>
                <p:cNvPr id="31" name="直接箭头连接符 30"/>
                <p:cNvCxnSpPr/>
                <p:nvPr/>
              </p:nvCxnSpPr>
              <p:spPr>
                <a:xfrm>
                  <a:off x="4897677" y="3659046"/>
                  <a:ext cx="319413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098093" y="3308317"/>
                  <a:ext cx="2780778"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选择信号</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路由信号</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3277677" y="3582806"/>
                <a:ext cx="1620000" cy="369332"/>
                <a:chOff x="9880931" y="1641632"/>
                <a:chExt cx="1620000" cy="369332"/>
              </a:xfrm>
            </p:grpSpPr>
            <p:cxnSp>
              <p:nvCxnSpPr>
                <p:cNvPr id="37" name="直接箭头连接符 36"/>
                <p:cNvCxnSpPr/>
                <p:nvPr/>
              </p:nvCxnSpPr>
              <p:spPr>
                <a:xfrm flipV="1">
                  <a:off x="9880931" y="1992361"/>
                  <a:ext cx="1620000"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880931" y="1641632"/>
                  <a:ext cx="1620000"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回铃音信号</a:t>
                  </a:r>
                </a:p>
              </p:txBody>
            </p:sp>
          </p:grpSp>
          <p:grpSp>
            <p:nvGrpSpPr>
              <p:cNvPr id="39" name="组合 38"/>
              <p:cNvGrpSpPr/>
              <p:nvPr/>
            </p:nvGrpSpPr>
            <p:grpSpPr>
              <a:xfrm>
                <a:off x="8091814" y="4824969"/>
                <a:ext cx="1620000" cy="369332"/>
                <a:chOff x="9880931" y="1641632"/>
                <a:chExt cx="1620000" cy="369332"/>
              </a:xfrm>
            </p:grpSpPr>
            <p:cxnSp>
              <p:nvCxnSpPr>
                <p:cNvPr id="40" name="直接箭头连接符 39"/>
                <p:cNvCxnSpPr/>
                <p:nvPr/>
              </p:nvCxnSpPr>
              <p:spPr>
                <a:xfrm flipV="1">
                  <a:off x="9880931" y="1992361"/>
                  <a:ext cx="1620000"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9880931" y="1641632"/>
                  <a:ext cx="1620000"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复原</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挂机</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grpSp>
          <p:cxnSp>
            <p:nvCxnSpPr>
              <p:cNvPr id="42" name="直接箭头连接符 41"/>
              <p:cNvCxnSpPr/>
              <p:nvPr/>
            </p:nvCxnSpPr>
            <p:spPr>
              <a:xfrm>
                <a:off x="4901819" y="3933896"/>
                <a:ext cx="3194137"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4910203" y="4034105"/>
                <a:ext cx="3194137" cy="369332"/>
                <a:chOff x="8372606" y="1841687"/>
                <a:chExt cx="3194137" cy="369332"/>
              </a:xfrm>
            </p:grpSpPr>
            <p:cxnSp>
              <p:nvCxnSpPr>
                <p:cNvPr id="43" name="直接箭头连接符 42"/>
                <p:cNvCxnSpPr/>
                <p:nvPr/>
              </p:nvCxnSpPr>
              <p:spPr>
                <a:xfrm>
                  <a:off x="8372606" y="2192416"/>
                  <a:ext cx="3194137"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8573022" y="1841687"/>
                  <a:ext cx="2780778"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应答信号</a:t>
                  </a:r>
                </a:p>
              </p:txBody>
            </p:sp>
          </p:grpSp>
          <p:grpSp>
            <p:nvGrpSpPr>
              <p:cNvPr id="57" name="组合 56"/>
              <p:cNvGrpSpPr/>
              <p:nvPr/>
            </p:nvGrpSpPr>
            <p:grpSpPr>
              <a:xfrm>
                <a:off x="4897677" y="4950591"/>
                <a:ext cx="3194137" cy="369332"/>
                <a:chOff x="296483" y="3283627"/>
                <a:chExt cx="3194137" cy="369332"/>
              </a:xfrm>
            </p:grpSpPr>
            <p:cxnSp>
              <p:nvCxnSpPr>
                <p:cNvPr id="45" name="直接箭头连接符 44"/>
                <p:cNvCxnSpPr/>
                <p:nvPr/>
              </p:nvCxnSpPr>
              <p:spPr>
                <a:xfrm>
                  <a:off x="296483" y="3634356"/>
                  <a:ext cx="3194137"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96899" y="3283627"/>
                  <a:ext cx="2780778"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反向挂机信号</a:t>
                  </a:r>
                </a:p>
              </p:txBody>
            </p:sp>
          </p:grpSp>
          <p:grpSp>
            <p:nvGrpSpPr>
              <p:cNvPr id="49" name="组合 48"/>
              <p:cNvGrpSpPr/>
              <p:nvPr/>
            </p:nvGrpSpPr>
            <p:grpSpPr>
              <a:xfrm>
                <a:off x="4912291" y="4424499"/>
                <a:ext cx="3194137" cy="369332"/>
                <a:chOff x="8372606" y="1841687"/>
                <a:chExt cx="3194137" cy="369332"/>
              </a:xfrm>
            </p:grpSpPr>
            <p:cxnSp>
              <p:nvCxnSpPr>
                <p:cNvPr id="50" name="直接箭头连接符 49"/>
                <p:cNvCxnSpPr/>
                <p:nvPr/>
              </p:nvCxnSpPr>
              <p:spPr>
                <a:xfrm>
                  <a:off x="8372606" y="2192416"/>
                  <a:ext cx="3194137"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8573022" y="1841687"/>
                  <a:ext cx="2780778"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通话</a:t>
                  </a:r>
                </a:p>
              </p:txBody>
            </p:sp>
          </p:grpSp>
          <p:cxnSp>
            <p:nvCxnSpPr>
              <p:cNvPr id="55" name="直接箭头连接符 54"/>
              <p:cNvCxnSpPr/>
              <p:nvPr/>
            </p:nvCxnSpPr>
            <p:spPr>
              <a:xfrm flipV="1">
                <a:off x="3277677" y="4775228"/>
                <a:ext cx="1620000"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V="1">
                <a:off x="8104340" y="4775228"/>
                <a:ext cx="1620000"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63" name="组合 62"/>
              <p:cNvGrpSpPr/>
              <p:nvPr/>
            </p:nvGrpSpPr>
            <p:grpSpPr>
              <a:xfrm>
                <a:off x="4912291" y="5566453"/>
                <a:ext cx="3194137" cy="369332"/>
                <a:chOff x="296483" y="3283627"/>
                <a:chExt cx="3194137" cy="369332"/>
              </a:xfrm>
            </p:grpSpPr>
            <p:cxnSp>
              <p:nvCxnSpPr>
                <p:cNvPr id="64" name="直接箭头连接符 63"/>
                <p:cNvCxnSpPr/>
                <p:nvPr/>
              </p:nvCxnSpPr>
              <p:spPr>
                <a:xfrm>
                  <a:off x="296483" y="3634356"/>
                  <a:ext cx="3194137"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496899" y="3283627"/>
                  <a:ext cx="2780778"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拆线证实信号</a:t>
                  </a:r>
                </a:p>
              </p:txBody>
            </p:sp>
          </p:grpSp>
          <p:grpSp>
            <p:nvGrpSpPr>
              <p:cNvPr id="66" name="组合 65"/>
              <p:cNvGrpSpPr/>
              <p:nvPr/>
            </p:nvGrpSpPr>
            <p:grpSpPr>
              <a:xfrm>
                <a:off x="3265151" y="5063687"/>
                <a:ext cx="1620000" cy="369332"/>
                <a:chOff x="3281819" y="2655518"/>
                <a:chExt cx="1620000" cy="369332"/>
              </a:xfrm>
            </p:grpSpPr>
            <p:cxnSp>
              <p:nvCxnSpPr>
                <p:cNvPr id="67" name="直接箭头连接符 66"/>
                <p:cNvCxnSpPr/>
                <p:nvPr/>
              </p:nvCxnSpPr>
              <p:spPr>
                <a:xfrm flipV="1">
                  <a:off x="3281819" y="3006247"/>
                  <a:ext cx="162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3281819" y="2655518"/>
                  <a:ext cx="1620000"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复原</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挂机</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grpSp>
          <p:sp>
            <p:nvSpPr>
              <p:cNvPr id="76" name="TextBox 75"/>
              <p:cNvSpPr txBox="1"/>
              <p:nvPr/>
            </p:nvSpPr>
            <p:spPr>
              <a:xfrm>
                <a:off x="8004131" y="3020580"/>
                <a:ext cx="2780778" cy="369332"/>
              </a:xfrm>
              <a:prstGeom prst="rect">
                <a:avLst/>
              </a:prstGeom>
              <a:noFill/>
            </p:spPr>
            <p:txBody>
              <a:bodyPr wrap="square" rtlCol="0">
                <a:spAutoFit/>
              </a:bodyPr>
              <a:lstStyle/>
              <a:p>
                <a:pPr algn="ctr"/>
                <a:r>
                  <a:rPr lang="zh-CN" altLang="en-US" dirty="0">
                    <a:solidFill>
                      <a:srgbClr val="FF0000"/>
                    </a:solidFill>
                    <a:latin typeface="微软雅黑" panose="020B0503020204020204" pitchFamily="34" charset="-122"/>
                    <a:ea typeface="微软雅黑" panose="020B0503020204020204" pitchFamily="34" charset="-122"/>
                  </a:rPr>
                  <a:t>功能：建立通信通道</a:t>
                </a:r>
              </a:p>
            </p:txBody>
          </p:sp>
          <p:sp>
            <p:nvSpPr>
              <p:cNvPr id="77" name="TextBox 76"/>
              <p:cNvSpPr txBox="1"/>
              <p:nvPr/>
            </p:nvSpPr>
            <p:spPr>
              <a:xfrm>
                <a:off x="9124166" y="4409886"/>
                <a:ext cx="1535482" cy="369332"/>
              </a:xfrm>
              <a:prstGeom prst="rect">
                <a:avLst/>
              </a:prstGeom>
              <a:noFill/>
            </p:spPr>
            <p:txBody>
              <a:bodyPr wrap="square" rtlCol="0">
                <a:spAutoFit/>
              </a:bodyPr>
              <a:lstStyle/>
              <a:p>
                <a:pPr algn="ctr"/>
                <a:r>
                  <a:rPr lang="zh-CN" altLang="en-US" dirty="0">
                    <a:solidFill>
                      <a:srgbClr val="FF0000"/>
                    </a:solidFill>
                    <a:latin typeface="微软雅黑" panose="020B0503020204020204" pitchFamily="34" charset="-122"/>
                    <a:ea typeface="微软雅黑" panose="020B0503020204020204" pitchFamily="34" charset="-122"/>
                  </a:rPr>
                  <a:t>功能：传输</a:t>
                </a:r>
              </a:p>
            </p:txBody>
          </p:sp>
          <p:sp>
            <p:nvSpPr>
              <p:cNvPr id="78" name="TextBox 77"/>
              <p:cNvSpPr txBox="1"/>
              <p:nvPr/>
            </p:nvSpPr>
            <p:spPr>
              <a:xfrm>
                <a:off x="8095955" y="5363950"/>
                <a:ext cx="2613797" cy="369332"/>
              </a:xfrm>
              <a:prstGeom prst="rect">
                <a:avLst/>
              </a:prstGeom>
              <a:noFill/>
            </p:spPr>
            <p:txBody>
              <a:bodyPr wrap="square" rtlCol="0">
                <a:spAutoFit/>
              </a:bodyPr>
              <a:lstStyle/>
              <a:p>
                <a:pPr algn="ctr"/>
                <a:r>
                  <a:rPr lang="zh-CN" altLang="en-US" dirty="0">
                    <a:solidFill>
                      <a:srgbClr val="FF0000"/>
                    </a:solidFill>
                    <a:latin typeface="微软雅黑" panose="020B0503020204020204" pitchFamily="34" charset="-122"/>
                    <a:ea typeface="微软雅黑" panose="020B0503020204020204" pitchFamily="34" charset="-122"/>
                  </a:rPr>
                  <a:t>功能：撤销通信通道</a:t>
                </a:r>
              </a:p>
            </p:txBody>
          </p:sp>
          <p:pic>
            <p:nvPicPr>
              <p:cNvPr id="1036" name="Picture 12"/>
              <p:cNvPicPr>
                <a:picLocks noChangeArrowheads="1"/>
              </p:cNvPicPr>
              <p:nvPr/>
            </p:nvPicPr>
            <p:blipFill>
              <a:blip r:embed="rId5"/>
              <a:srcRect/>
              <a:stretch>
                <a:fillRect/>
              </a:stretch>
            </p:blipFill>
            <p:spPr bwMode="auto">
              <a:xfrm>
                <a:off x="2893512" y="2768252"/>
                <a:ext cx="108000" cy="1656247"/>
              </a:xfrm>
              <a:prstGeom prst="rect">
                <a:avLst/>
              </a:prstGeom>
              <a:noFill/>
              <a:ln w="9525">
                <a:noFill/>
                <a:miter lim="800000"/>
                <a:headEnd/>
                <a:tailEnd/>
              </a:ln>
              <a:effectLst/>
            </p:spPr>
          </p:pic>
          <p:pic>
            <p:nvPicPr>
              <p:cNvPr id="81" name="Picture 12"/>
              <p:cNvPicPr>
                <a:picLocks noChangeArrowheads="1"/>
              </p:cNvPicPr>
              <p:nvPr/>
            </p:nvPicPr>
            <p:blipFill>
              <a:blip r:embed="rId5"/>
              <a:srcRect/>
              <a:stretch>
                <a:fillRect/>
              </a:stretch>
            </p:blipFill>
            <p:spPr bwMode="auto">
              <a:xfrm>
                <a:off x="2887457" y="4850557"/>
                <a:ext cx="108000" cy="1157695"/>
              </a:xfrm>
              <a:prstGeom prst="rect">
                <a:avLst/>
              </a:prstGeom>
              <a:noFill/>
              <a:ln w="9525">
                <a:noFill/>
                <a:miter lim="800000"/>
                <a:headEnd/>
                <a:tailEnd/>
              </a:ln>
              <a:effectLst/>
            </p:spPr>
          </p:pic>
          <p:sp>
            <p:nvSpPr>
              <p:cNvPr id="82" name="TextBox 81"/>
              <p:cNvSpPr txBox="1"/>
              <p:nvPr/>
            </p:nvSpPr>
            <p:spPr>
              <a:xfrm>
                <a:off x="2022117" y="2935773"/>
                <a:ext cx="865340" cy="1200329"/>
              </a:xfrm>
              <a:prstGeom prst="rect">
                <a:avLst/>
              </a:prstGeom>
              <a:noFill/>
            </p:spPr>
            <p:txBody>
              <a:bodyPr wrap="square" rtlCol="0">
                <a:spAutoFit/>
              </a:bodyPr>
              <a:lstStyle/>
              <a:p>
                <a:pPr algn="ctr"/>
                <a:r>
                  <a:rPr lang="zh-CN" altLang="en-US" dirty="0">
                    <a:solidFill>
                      <a:schemeClr val="accent1"/>
                    </a:solidFill>
                    <a:latin typeface="微软雅黑" panose="020B0503020204020204" pitchFamily="34" charset="-122"/>
                    <a:ea typeface="微软雅黑" panose="020B0503020204020204" pitchFamily="34" charset="-122"/>
                  </a:rPr>
                  <a:t>拨号连接事件序列</a:t>
                </a:r>
              </a:p>
            </p:txBody>
          </p:sp>
          <p:sp>
            <p:nvSpPr>
              <p:cNvPr id="83" name="TextBox 82"/>
              <p:cNvSpPr txBox="1"/>
              <p:nvPr/>
            </p:nvSpPr>
            <p:spPr>
              <a:xfrm>
                <a:off x="2022117" y="4755858"/>
                <a:ext cx="865340" cy="1200329"/>
              </a:xfrm>
              <a:prstGeom prst="rect">
                <a:avLst/>
              </a:prstGeom>
              <a:noFill/>
            </p:spPr>
            <p:txBody>
              <a:bodyPr wrap="square" rtlCol="0">
                <a:spAutoFit/>
              </a:bodyPr>
              <a:lstStyle/>
              <a:p>
                <a:pPr algn="ctr"/>
                <a:r>
                  <a:rPr lang="zh-CN" altLang="en-US" dirty="0">
                    <a:solidFill>
                      <a:schemeClr val="accent1"/>
                    </a:solidFill>
                    <a:latin typeface="微软雅黑" panose="020B0503020204020204" pitchFamily="34" charset="-122"/>
                    <a:ea typeface="微软雅黑" panose="020B0503020204020204" pitchFamily="34" charset="-122"/>
                  </a:rPr>
                  <a:t>挂机拆线事件序列</a:t>
                </a:r>
              </a:p>
            </p:txBody>
          </p:sp>
          <p:sp>
            <p:nvSpPr>
              <p:cNvPr id="84" name="TextBox 83"/>
              <p:cNvSpPr txBox="1"/>
              <p:nvPr/>
            </p:nvSpPr>
            <p:spPr>
              <a:xfrm>
                <a:off x="3001512" y="6004141"/>
                <a:ext cx="1991638" cy="369332"/>
              </a:xfrm>
              <a:prstGeom prst="rect">
                <a:avLst/>
              </a:prstGeom>
              <a:noFill/>
            </p:spPr>
            <p:txBody>
              <a:bodyPr wrap="square" rtlCol="0">
                <a:spAutoFit/>
              </a:bodyPr>
              <a:lstStyle/>
              <a:p>
                <a:pPr algn="ctr"/>
                <a:r>
                  <a:rPr lang="zh-CN" altLang="en-US" dirty="0">
                    <a:solidFill>
                      <a:srgbClr val="00B050"/>
                    </a:solidFill>
                    <a:latin typeface="微软雅黑" panose="020B0503020204020204" pitchFamily="34" charset="-122"/>
                    <a:ea typeface="微软雅黑" panose="020B0503020204020204" pitchFamily="34" charset="-122"/>
                  </a:rPr>
                  <a:t>用户线信号</a:t>
                </a:r>
              </a:p>
            </p:txBody>
          </p:sp>
          <p:sp>
            <p:nvSpPr>
              <p:cNvPr id="85" name="TextBox 84"/>
              <p:cNvSpPr txBox="1"/>
              <p:nvPr/>
            </p:nvSpPr>
            <p:spPr>
              <a:xfrm>
                <a:off x="5458701" y="5993927"/>
                <a:ext cx="1991638" cy="369332"/>
              </a:xfrm>
              <a:prstGeom prst="rect">
                <a:avLst/>
              </a:prstGeom>
              <a:noFill/>
            </p:spPr>
            <p:txBody>
              <a:bodyPr wrap="square" rtlCol="0">
                <a:spAutoFit/>
              </a:bodyPr>
              <a:lstStyle/>
              <a:p>
                <a:pPr algn="ctr"/>
                <a:r>
                  <a:rPr lang="zh-CN" altLang="en-US" dirty="0">
                    <a:solidFill>
                      <a:srgbClr val="00B050"/>
                    </a:solidFill>
                    <a:latin typeface="微软雅黑" panose="020B0503020204020204" pitchFamily="34" charset="-122"/>
                    <a:ea typeface="微软雅黑" panose="020B0503020204020204" pitchFamily="34" charset="-122"/>
                  </a:rPr>
                  <a:t>局间信号</a:t>
                </a:r>
              </a:p>
            </p:txBody>
          </p:sp>
          <p:sp>
            <p:nvSpPr>
              <p:cNvPr id="86" name="TextBox 85"/>
              <p:cNvSpPr txBox="1"/>
              <p:nvPr/>
            </p:nvSpPr>
            <p:spPr>
              <a:xfrm>
                <a:off x="8364739" y="5983200"/>
                <a:ext cx="1991638" cy="369332"/>
              </a:xfrm>
              <a:prstGeom prst="rect">
                <a:avLst/>
              </a:prstGeom>
              <a:noFill/>
            </p:spPr>
            <p:txBody>
              <a:bodyPr wrap="square" rtlCol="0">
                <a:spAutoFit/>
              </a:bodyPr>
              <a:lstStyle/>
              <a:p>
                <a:pPr algn="ctr"/>
                <a:r>
                  <a:rPr lang="zh-CN" altLang="en-US" dirty="0">
                    <a:solidFill>
                      <a:srgbClr val="00B050"/>
                    </a:solidFill>
                    <a:latin typeface="微软雅黑" panose="020B0503020204020204" pitchFamily="34" charset="-122"/>
                    <a:ea typeface="微软雅黑" panose="020B0503020204020204" pitchFamily="34" charset="-122"/>
                  </a:rPr>
                  <a:t>用户线信号</a:t>
                </a:r>
              </a:p>
            </p:txBody>
          </p:sp>
        </p:grpSp>
        <p:pic>
          <p:nvPicPr>
            <p:cNvPr id="1037" name="Picture 13"/>
            <p:cNvPicPr>
              <a:picLocks noChangeArrowheads="1"/>
            </p:cNvPicPr>
            <p:nvPr/>
          </p:nvPicPr>
          <p:blipFill>
            <a:blip r:embed="rId6"/>
            <a:srcRect/>
            <a:stretch>
              <a:fillRect/>
            </a:stretch>
          </p:blipFill>
          <p:spPr bwMode="auto">
            <a:xfrm>
              <a:off x="2410922" y="2293189"/>
              <a:ext cx="731429" cy="345397"/>
            </a:xfrm>
            <a:prstGeom prst="rect">
              <a:avLst/>
            </a:prstGeom>
            <a:noFill/>
            <a:ln w="9525">
              <a:noFill/>
              <a:miter lim="800000"/>
              <a:headEnd/>
              <a:tailEnd/>
            </a:ln>
          </p:spPr>
        </p:pic>
        <p:pic>
          <p:nvPicPr>
            <p:cNvPr id="89" name="Picture 13"/>
            <p:cNvPicPr>
              <a:picLocks noChangeArrowheads="1"/>
            </p:cNvPicPr>
            <p:nvPr/>
          </p:nvPicPr>
          <p:blipFill>
            <a:blip r:embed="rId6"/>
            <a:srcRect/>
            <a:stretch>
              <a:fillRect/>
            </a:stretch>
          </p:blipFill>
          <p:spPr bwMode="auto">
            <a:xfrm>
              <a:off x="9098856" y="2280663"/>
              <a:ext cx="731429" cy="345397"/>
            </a:xfrm>
            <a:prstGeom prst="rect">
              <a:avLst/>
            </a:prstGeom>
            <a:noFill/>
            <a:ln w="9525">
              <a:noFill/>
              <a:miter lim="800000"/>
              <a:headEnd/>
              <a:tailEnd/>
            </a:ln>
          </p:spPr>
        </p:pic>
        <p:cxnSp>
          <p:nvCxnSpPr>
            <p:cNvPr id="92" name="直接箭头连接符 91"/>
            <p:cNvCxnSpPr/>
            <p:nvPr/>
          </p:nvCxnSpPr>
          <p:spPr>
            <a:xfrm>
              <a:off x="2950850" y="2492679"/>
              <a:ext cx="6272450"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4384111" y="2258775"/>
              <a:ext cx="1014607" cy="369332"/>
            </a:xfrm>
            <a:prstGeom prst="rect">
              <a:avLst/>
            </a:prstGeom>
            <a:solidFill>
              <a:schemeClr val="accent5">
                <a:lumMod val="20000"/>
                <a:lumOff val="80000"/>
              </a:schemeClr>
            </a:solidFill>
            <a:ln w="25400">
              <a:solidFill>
                <a:schemeClr val="tx1"/>
              </a:solidFill>
            </a:ln>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交换机</a:t>
              </a:r>
            </a:p>
          </p:txBody>
        </p:sp>
        <p:sp>
          <p:nvSpPr>
            <p:cNvPr id="91" name="TextBox 90"/>
            <p:cNvSpPr txBox="1"/>
            <p:nvPr/>
          </p:nvSpPr>
          <p:spPr>
            <a:xfrm>
              <a:off x="6910193" y="2255611"/>
              <a:ext cx="1014607" cy="369332"/>
            </a:xfrm>
            <a:prstGeom prst="rect">
              <a:avLst/>
            </a:prstGeom>
            <a:solidFill>
              <a:schemeClr val="accent5">
                <a:lumMod val="20000"/>
                <a:lumOff val="80000"/>
              </a:schemeClr>
            </a:solidFill>
            <a:ln w="25400">
              <a:solidFill>
                <a:schemeClr val="tx1"/>
              </a:solidFill>
            </a:ln>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交换机</a:t>
              </a:r>
            </a:p>
          </p:txBody>
        </p:sp>
        <p:sp>
          <p:nvSpPr>
            <p:cNvPr id="94" name="TextBox 93"/>
            <p:cNvSpPr txBox="1"/>
            <p:nvPr/>
          </p:nvSpPr>
          <p:spPr>
            <a:xfrm>
              <a:off x="3164351" y="2142673"/>
              <a:ext cx="1132076"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用户线</a:t>
              </a:r>
            </a:p>
          </p:txBody>
        </p:sp>
        <p:sp>
          <p:nvSpPr>
            <p:cNvPr id="95" name="TextBox 94"/>
            <p:cNvSpPr txBox="1"/>
            <p:nvPr/>
          </p:nvSpPr>
          <p:spPr>
            <a:xfrm>
              <a:off x="7931828" y="2142673"/>
              <a:ext cx="1132076"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用户线</a:t>
              </a:r>
            </a:p>
          </p:txBody>
        </p:sp>
        <p:sp>
          <p:nvSpPr>
            <p:cNvPr id="96" name="TextBox 95"/>
            <p:cNvSpPr txBox="1"/>
            <p:nvPr/>
          </p:nvSpPr>
          <p:spPr>
            <a:xfrm>
              <a:off x="5583962" y="2157648"/>
              <a:ext cx="1132076"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中继线</a:t>
              </a:r>
            </a:p>
          </p:txBody>
        </p:sp>
        <p:sp>
          <p:nvSpPr>
            <p:cNvPr id="97" name="TextBox 96"/>
            <p:cNvSpPr txBox="1"/>
            <p:nvPr/>
          </p:nvSpPr>
          <p:spPr>
            <a:xfrm>
              <a:off x="1508551" y="2263528"/>
              <a:ext cx="1132076"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主叫</a:t>
              </a:r>
            </a:p>
          </p:txBody>
        </p:sp>
        <p:sp>
          <p:nvSpPr>
            <p:cNvPr id="98" name="TextBox 97"/>
            <p:cNvSpPr txBox="1"/>
            <p:nvPr/>
          </p:nvSpPr>
          <p:spPr>
            <a:xfrm>
              <a:off x="9578424" y="2243085"/>
              <a:ext cx="1132076"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被叫</a:t>
              </a:r>
            </a:p>
          </p:txBody>
        </p:sp>
      </p:grpSp>
      <p:sp>
        <p:nvSpPr>
          <p:cNvPr id="88" name="TextBox 87"/>
          <p:cNvSpPr txBox="1"/>
          <p:nvPr/>
        </p:nvSpPr>
        <p:spPr>
          <a:xfrm>
            <a:off x="10861378" y="2381314"/>
            <a:ext cx="492443" cy="3369863"/>
          </a:xfrm>
          <a:prstGeom prst="rect">
            <a:avLst/>
          </a:prstGeom>
          <a:noFill/>
        </p:spPr>
        <p:txBody>
          <a:bodyPr vert="eaVert" wrap="square" rtlCol="0">
            <a:spAutoFit/>
          </a:bodyPr>
          <a:lstStyle/>
          <a:p>
            <a:pPr algn="ctr"/>
            <a:r>
              <a:rPr lang="zh-CN" altLang="en-US" sz="2000" dirty="0">
                <a:latin typeface="微软雅黑" panose="020B0503020204020204" pitchFamily="34" charset="-122"/>
                <a:ea typeface="微软雅黑" panose="020B0503020204020204" pitchFamily="34" charset="-122"/>
              </a:rPr>
              <a:t>过程特性示例：电话通信</a:t>
            </a:r>
          </a:p>
        </p:txBody>
      </p:sp>
      <p:sp>
        <p:nvSpPr>
          <p:cNvPr id="100" name="文本框 99"/>
          <p:cNvSpPr txBox="1"/>
          <p:nvPr/>
        </p:nvSpPr>
        <p:spPr>
          <a:xfrm>
            <a:off x="0" y="6442428"/>
            <a:ext cx="2174542" cy="369332"/>
          </a:xfrm>
          <a:prstGeom prst="rect">
            <a:avLst/>
          </a:prstGeom>
          <a:noFill/>
        </p:spPr>
        <p:txBody>
          <a:bodyPr wrap="square">
            <a:spAutoFit/>
          </a:bodyPr>
          <a:lstStyle/>
          <a:p>
            <a:pPr algn="ctr"/>
            <a:r>
              <a:rPr lang="zh-CN" altLang="en-US" sz="1800" dirty="0">
                <a:solidFill>
                  <a:schemeClr val="accent3">
                    <a:lumMod val="75000"/>
                  </a:schemeClr>
                </a:solidFill>
                <a:latin typeface="微软雅黑" panose="020B0503020204020204" pitchFamily="34" charset="-122"/>
                <a:ea typeface="微软雅黑" panose="020B0503020204020204" pitchFamily="34" charset="-122"/>
              </a:rPr>
              <a:t>物理层基本概念</a:t>
            </a:r>
            <a:endParaRPr lang="zh-CN" altLang="en-US"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GU5YTk2NWU3OTRhNTU0YjZlNWE0ODExMjY4YzM0MTg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Words>14075</Words>
  <Application>Microsoft Macintosh PowerPoint</Application>
  <PresentationFormat>宽屏</PresentationFormat>
  <Paragraphs>1561</Paragraphs>
  <Slides>86</Slides>
  <Notes>35</Notes>
  <HiddenSlides>1</HiddenSlides>
  <MMClips>1</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4</vt:i4>
      </vt:variant>
      <vt:variant>
        <vt:lpstr>幻灯片标题</vt:lpstr>
      </vt:variant>
      <vt:variant>
        <vt:i4>86</vt:i4>
      </vt:variant>
    </vt:vector>
  </HeadingPairs>
  <TitlesOfParts>
    <vt:vector size="102" baseType="lpstr">
      <vt:lpstr>等线</vt:lpstr>
      <vt:lpstr>方正姚体</vt:lpstr>
      <vt:lpstr>黑体</vt:lpstr>
      <vt:lpstr>楷体</vt:lpstr>
      <vt:lpstr>隶书</vt:lpstr>
      <vt:lpstr>宋体</vt:lpstr>
      <vt:lpstr>微软雅黑</vt:lpstr>
      <vt:lpstr>Arial</vt:lpstr>
      <vt:lpstr>Symbol</vt:lpstr>
      <vt:lpstr>Times New Roman</vt:lpstr>
      <vt:lpstr>Wingdings</vt:lpstr>
      <vt:lpstr>Office 主题​​</vt:lpstr>
      <vt:lpstr>公式</vt:lpstr>
      <vt:lpstr>Equation</vt:lpstr>
      <vt:lpstr>图片</vt:lpstr>
      <vt:lpstr>Picture</vt:lpstr>
      <vt:lpstr>物理层</vt:lpstr>
      <vt:lpstr>本章目标</vt:lpstr>
      <vt:lpstr>本章内容</vt:lpstr>
      <vt:lpstr>物理层功能</vt:lpstr>
      <vt:lpstr>物理层接口特性</vt:lpstr>
      <vt:lpstr>物理层机械特性</vt:lpstr>
      <vt:lpstr>物理层电气特性</vt:lpstr>
      <vt:lpstr>物理层功能特性</vt:lpstr>
      <vt:lpstr>物理层过程特性 </vt:lpstr>
      <vt:lpstr>物理层常用标准</vt:lpstr>
      <vt:lpstr>物理层常用标准</vt:lpstr>
      <vt:lpstr>本章内容</vt:lpstr>
      <vt:lpstr>数据通信基本概念</vt:lpstr>
      <vt:lpstr>傅立叶分析 </vt:lpstr>
      <vt:lpstr>傅立叶分析 </vt:lpstr>
      <vt:lpstr>傅立叶分析 </vt:lpstr>
      <vt:lpstr>傅立叶分析 </vt:lpstr>
      <vt:lpstr>傅立叶分析 </vt:lpstr>
      <vt:lpstr>有限带宽信号</vt:lpstr>
      <vt:lpstr>有限带宽信号</vt:lpstr>
      <vt:lpstr>信道的最大数据传输速率</vt:lpstr>
      <vt:lpstr>PowerPoint 演示文稿</vt:lpstr>
      <vt:lpstr>PowerPoint 演示文稿</vt:lpstr>
      <vt:lpstr>PowerPoint 演示文稿</vt:lpstr>
      <vt:lpstr>数据通信系统模型</vt:lpstr>
      <vt:lpstr>PowerPoint 演示文稿</vt:lpstr>
      <vt:lpstr>PowerPoint 演示文稿</vt:lpstr>
      <vt:lpstr>传输方式</vt:lpstr>
      <vt:lpstr>PowerPoint 演示文稿</vt:lpstr>
      <vt:lpstr>PowerPoint 演示文稿</vt:lpstr>
      <vt:lpstr>PowerPoint 演示文稿</vt:lpstr>
      <vt:lpstr>数据编码技术</vt:lpstr>
      <vt:lpstr>数据编码技术</vt:lpstr>
      <vt:lpstr>数据编码技术</vt:lpstr>
      <vt:lpstr>频带传输</vt:lpstr>
      <vt:lpstr>频带传输</vt:lpstr>
      <vt:lpstr>频带传输</vt:lpstr>
      <vt:lpstr>本章内容</vt:lpstr>
      <vt:lpstr>传输介质分类</vt:lpstr>
      <vt:lpstr>导引型传输介质</vt:lpstr>
      <vt:lpstr>导引型传输介质</vt:lpstr>
      <vt:lpstr>导引型传输介质</vt:lpstr>
      <vt:lpstr>导引型传输介质</vt:lpstr>
      <vt:lpstr>导引型传输介质</vt:lpstr>
      <vt:lpstr>导引型传输介质</vt:lpstr>
      <vt:lpstr>导引型传输介质</vt:lpstr>
      <vt:lpstr>导引型传输介质</vt:lpstr>
      <vt:lpstr>导引型传输介质</vt:lpstr>
      <vt:lpstr>导引型传输介质</vt:lpstr>
      <vt:lpstr>导引型传输介质</vt:lpstr>
      <vt:lpstr>导引型传输介质</vt:lpstr>
      <vt:lpstr>导引型传输介质</vt:lpstr>
      <vt:lpstr>非导引型传输介质</vt:lpstr>
      <vt:lpstr>非导引型传输介质</vt:lpstr>
      <vt:lpstr>非导引型传输介质</vt:lpstr>
      <vt:lpstr>非导引型传输介质</vt:lpstr>
      <vt:lpstr>非导引型传输介质</vt:lpstr>
      <vt:lpstr>非导引型传输介质</vt:lpstr>
      <vt:lpstr>非导引型传输介质</vt:lpstr>
      <vt:lpstr>非导引型传输介质</vt:lpstr>
      <vt:lpstr>非导引型传输介质</vt:lpstr>
      <vt:lpstr>非导引型传输介质</vt:lpstr>
      <vt:lpstr>非导引型传输介质</vt:lpstr>
      <vt:lpstr>非导引型传输介质</vt:lpstr>
      <vt:lpstr>非导引型传输介质</vt:lpstr>
      <vt:lpstr>非导引型传输介质</vt:lpstr>
      <vt:lpstr>非导引型传输介质</vt:lpstr>
      <vt:lpstr>本章内容</vt:lpstr>
      <vt:lpstr>卫星通信的基本概念</vt:lpstr>
      <vt:lpstr>卫星通信的基本概念</vt:lpstr>
      <vt:lpstr>卫星通信的基本概念</vt:lpstr>
      <vt:lpstr>典型的低轨道卫星系统（LEO）</vt:lpstr>
      <vt:lpstr>典型的低轨道卫星系统（LEO）</vt:lpstr>
      <vt:lpstr>典型的低轨道卫星系统（LEO）</vt:lpstr>
      <vt:lpstr>本章内容</vt:lpstr>
      <vt:lpstr>什么是复用技术？</vt:lpstr>
      <vt:lpstr>频分复用(FDM)</vt:lpstr>
      <vt:lpstr>时分复用(TDM)</vt:lpstr>
      <vt:lpstr>时分复用(TDM）</vt:lpstr>
      <vt:lpstr>统计时分复用 (STDM)</vt:lpstr>
      <vt:lpstr>波分复用(WDM)</vt:lpstr>
      <vt:lpstr>码分复用(CDMA)</vt:lpstr>
      <vt:lpstr>码片序列的正交关系 </vt:lpstr>
      <vt:lpstr>码分复用举例</vt:lpstr>
      <vt:lpstr>PowerPoint 演示文稿</vt:lpstr>
      <vt:lpstr>致谢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Yong Cui</dc:creator>
  <cp:lastModifiedBy>Jiawei</cp:lastModifiedBy>
  <cp:revision>767</cp:revision>
  <dcterms:created xsi:type="dcterms:W3CDTF">2021-01-06T05:35:00Z</dcterms:created>
  <dcterms:modified xsi:type="dcterms:W3CDTF">2025-06-23T06:16:09Z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516E19D7DBF34B6089BAA3CC4E755719</vt:lpwstr>
  </property>
  <property fmtid="{D5CDD505-2E9C-101B-9397-08002B2CF9AE}" pid="3" name="KSOProductBuildVer">
    <vt:lpwstr>2052-11.1.0.11830</vt:lpwstr>
  </property>
</Properties>
</file>